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68"/>
  </p:notesMasterIdLst>
  <p:handoutMasterIdLst>
    <p:handoutMasterId r:id="rId69"/>
  </p:handoutMasterIdLst>
  <p:sldIdLst>
    <p:sldId id="441" r:id="rId2"/>
    <p:sldId id="265" r:id="rId3"/>
    <p:sldId id="266" r:id="rId4"/>
    <p:sldId id="267" r:id="rId5"/>
    <p:sldId id="389" r:id="rId6"/>
    <p:sldId id="275" r:id="rId7"/>
    <p:sldId id="276" r:id="rId8"/>
    <p:sldId id="277" r:id="rId9"/>
    <p:sldId id="281" r:id="rId10"/>
    <p:sldId id="282" r:id="rId11"/>
    <p:sldId id="283" r:id="rId12"/>
    <p:sldId id="284" r:id="rId13"/>
    <p:sldId id="285" r:id="rId14"/>
    <p:sldId id="286" r:id="rId15"/>
    <p:sldId id="381" r:id="rId16"/>
    <p:sldId id="287" r:id="rId17"/>
    <p:sldId id="288" r:id="rId18"/>
    <p:sldId id="289" r:id="rId19"/>
    <p:sldId id="290" r:id="rId20"/>
    <p:sldId id="291" r:id="rId21"/>
    <p:sldId id="382" r:id="rId22"/>
    <p:sldId id="293" r:id="rId23"/>
    <p:sldId id="383" r:id="rId24"/>
    <p:sldId id="294" r:id="rId25"/>
    <p:sldId id="296" r:id="rId26"/>
    <p:sldId id="297" r:id="rId27"/>
    <p:sldId id="298" r:id="rId28"/>
    <p:sldId id="299" r:id="rId29"/>
    <p:sldId id="300" r:id="rId30"/>
    <p:sldId id="301" r:id="rId31"/>
    <p:sldId id="384" r:id="rId32"/>
    <p:sldId id="302" r:id="rId33"/>
    <p:sldId id="303" r:id="rId34"/>
    <p:sldId id="305" r:id="rId35"/>
    <p:sldId id="379" r:id="rId36"/>
    <p:sldId id="306" r:id="rId37"/>
    <p:sldId id="307" r:id="rId38"/>
    <p:sldId id="385" r:id="rId39"/>
    <p:sldId id="309" r:id="rId40"/>
    <p:sldId id="310" r:id="rId41"/>
    <p:sldId id="311" r:id="rId42"/>
    <p:sldId id="312" r:id="rId43"/>
    <p:sldId id="313" r:id="rId44"/>
    <p:sldId id="386" r:id="rId45"/>
    <p:sldId id="318" r:id="rId46"/>
    <p:sldId id="440" r:id="rId47"/>
    <p:sldId id="320" r:id="rId48"/>
    <p:sldId id="437" r:id="rId49"/>
    <p:sldId id="390" r:id="rId50"/>
    <p:sldId id="333" r:id="rId51"/>
    <p:sldId id="376" r:id="rId52"/>
    <p:sldId id="339" r:id="rId53"/>
    <p:sldId id="340" r:id="rId54"/>
    <p:sldId id="392" r:id="rId55"/>
    <p:sldId id="360" r:id="rId56"/>
    <p:sldId id="363" r:id="rId57"/>
    <p:sldId id="362" r:id="rId58"/>
    <p:sldId id="391" r:id="rId59"/>
    <p:sldId id="351" r:id="rId60"/>
    <p:sldId id="352" r:id="rId61"/>
    <p:sldId id="353" r:id="rId62"/>
    <p:sldId id="355" r:id="rId63"/>
    <p:sldId id="394" r:id="rId64"/>
    <p:sldId id="364" r:id="rId65"/>
    <p:sldId id="434" r:id="rId66"/>
    <p:sldId id="388" r:id="rId67"/>
  </p:sldIdLst>
  <p:sldSz cx="9144000" cy="6858000" type="screen4x3"/>
  <p:notesSz cx="6858000" cy="9144000"/>
  <p:defaultTextStyle>
    <a:defPPr>
      <a:defRPr lang="en-AU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A3A"/>
    <a:srgbClr val="BF0922"/>
    <a:srgbClr val="6F0D7B"/>
    <a:srgbClr val="003300"/>
    <a:srgbClr val="175097"/>
    <a:srgbClr val="7F7F7F"/>
    <a:srgbClr val="92D2CA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106" autoAdjust="0"/>
    <p:restoredTop sz="90929"/>
  </p:normalViewPr>
  <p:slideViewPr>
    <p:cSldViewPr snapToGrid="0">
      <p:cViewPr varScale="1">
        <p:scale>
          <a:sx n="57" d="100"/>
          <a:sy n="57" d="100"/>
        </p:scale>
        <p:origin x="211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5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4-03T16:32:05.985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FDBB7-A327-47FC-96E8-3F4F8D532458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67F43-AC25-4FEC-9D93-50063E2B82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77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1269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230591C-A9F8-423E-836F-99A316398E07}" type="slidenum">
              <a:rPr lang="en-AU" altLang="en-US"/>
              <a:pPr>
                <a:defRPr/>
              </a:pPr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8660327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6077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6384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6589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6691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679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7101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7715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7818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7920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8022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812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19968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20070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20480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20787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/>
          </a:p>
        </p:txBody>
      </p:sp>
      <p:sp>
        <p:nvSpPr>
          <p:cNvPr id="2068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38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165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9664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349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177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0464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349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5652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349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177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620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26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1594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267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35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928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089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642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304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  <p:sp>
        <p:nvSpPr>
          <p:cNvPr id="1029" name="Text Box 9"/>
          <p:cNvSpPr txBox="1">
            <a:spLocks noChangeArrowheads="1"/>
          </p:cNvSpPr>
          <p:nvPr userDrawn="1"/>
        </p:nvSpPr>
        <p:spPr bwMode="auto">
          <a:xfrm>
            <a:off x="8391525" y="6473825"/>
            <a:ext cx="5222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4 - </a:t>
            </a:r>
            <a:fld id="{61E5DADB-85CE-41F3-BF12-3517E6D08307}" type="slidenum">
              <a:rPr lang="en-US" altLang="en-US" sz="1000" b="1" smtClean="0">
                <a:solidFill>
                  <a:srgbClr val="7F7F7F"/>
                </a:solidFill>
              </a:rPr>
              <a:pPr algn="l"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237ed1a_bM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947617" y="2333348"/>
            <a:ext cx="787717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7200" b="1" dirty="0">
                <a:solidFill>
                  <a:srgbClr val="BF0922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Forecasting Methods</a:t>
            </a:r>
          </a:p>
        </p:txBody>
      </p:sp>
    </p:spTree>
    <p:extLst>
      <p:ext uri="{BB962C8B-B14F-4D97-AF65-F5344CB8AC3E}">
        <p14:creationId xmlns:p14="http://schemas.microsoft.com/office/powerpoint/2010/main" val="3381594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447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Strategic Importance of Forecasting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87425" y="2387600"/>
            <a:ext cx="7270750" cy="367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2788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>
                <a:solidFill>
                  <a:srgbClr val="C00000"/>
                </a:solidFill>
              </a:rPr>
              <a:t>Human Resources </a:t>
            </a:r>
            <a:r>
              <a:rPr lang="en-US" altLang="en-US" sz="2800" dirty="0"/>
              <a:t>– Hiring, training, laying off workers</a:t>
            </a:r>
          </a:p>
          <a:p>
            <a:pPr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>
                <a:solidFill>
                  <a:srgbClr val="C00000"/>
                </a:solidFill>
              </a:rPr>
              <a:t>Capacity</a:t>
            </a:r>
            <a:r>
              <a:rPr lang="en-US" altLang="en-US" sz="2800" dirty="0"/>
              <a:t> – Capacity shortages can result in undependable delivery, loss of customers, loss of market share</a:t>
            </a:r>
          </a:p>
          <a:p>
            <a:pPr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>
                <a:solidFill>
                  <a:srgbClr val="C00000"/>
                </a:solidFill>
              </a:rPr>
              <a:t>Supply Chain Management </a:t>
            </a:r>
            <a:r>
              <a:rPr lang="en-US" altLang="en-US" sz="2800" dirty="0"/>
              <a:t>– Good supplier relations and price advantages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3075"/>
            <a:ext cx="7772400" cy="89852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Seven Steps in Forecasting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5588"/>
            <a:ext cx="7772400" cy="477361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5" tIns="45707" rIns="91415" bIns="45707"/>
          <a:lstStyle/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Determine the use of the forecast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Select the items to be forecasted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Determine the time horizon of the forecast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Select the forecasting model(s)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Gather the data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Make the forecast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Validate and implement results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50875"/>
            <a:ext cx="7772400" cy="990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The Realities!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003300" y="2082800"/>
            <a:ext cx="7277100" cy="330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801688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981075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Forecasts are seldom perfect</a:t>
            </a:r>
          </a:p>
          <a:p>
            <a:pPr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Most techniques assume an underlying stability in the system</a:t>
            </a:r>
          </a:p>
          <a:p>
            <a:pPr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Product family and aggregated forecasts are more accurate than individual product forecasts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89852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Forecasting Approaches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049338" y="2463800"/>
            <a:ext cx="7043737" cy="356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Used when situation is vague and little data exist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New products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New technology</a:t>
            </a:r>
            <a:endParaRPr lang="en-US" altLang="en-US" sz="3300" dirty="0"/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Involves intuition, experience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e.g., forecasting sales on Internet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2179638" y="1727200"/>
            <a:ext cx="4783137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>
            <a:spAutoFit/>
          </a:bodyPr>
          <a:lstStyle>
            <a:lvl1pPr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00063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00125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00188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00250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574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46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718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290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Qualitative Methods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autoUpdateAnimBg="0"/>
      <p:bldP spid="5939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89852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Forecasting Approaches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360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Used when situation is ‘stable’ and historical data exist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Existing products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Current technology</a:t>
            </a:r>
            <a:endParaRPr lang="en-US" altLang="en-US" sz="3200" dirty="0"/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Involves mathematical techniques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e.g., forecasting sales of color televisions</a:t>
            </a:r>
            <a:endParaRPr lang="en-US" altLang="en-US" sz="3200" dirty="0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2098675" y="1728788"/>
            <a:ext cx="4945063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>
            <a:spAutoFit/>
          </a:bodyPr>
          <a:lstStyle>
            <a:lvl1pPr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00063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00125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00188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00250" algn="l" defTabSz="10001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574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46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718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2905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Quantitative Methods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  <p:bldP spid="6144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Qualitative Methods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490538"/>
            <a:ext cx="8296275" cy="136525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Overview of Qualitative Methods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35200"/>
            <a:ext cx="7772400" cy="3479800"/>
          </a:xfrm>
        </p:spPr>
        <p:txBody>
          <a:bodyPr lIns="99994" tIns="49997" rIns="99994" bIns="49997"/>
          <a:lstStyle/>
          <a:p>
            <a:pPr marL="609600" indent="-6096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dirty="0">
                <a:solidFill>
                  <a:srgbClr val="C00000"/>
                </a:solidFill>
              </a:rPr>
              <a:t>Jury of executive opinion</a:t>
            </a:r>
          </a:p>
          <a:p>
            <a:pPr marL="723900" lvl="1" indent="0" eaLnBrk="1" hangingPunct="1">
              <a:buClr>
                <a:srgbClr val="BF0922"/>
              </a:buClr>
              <a:buNone/>
            </a:pPr>
            <a:r>
              <a:rPr lang="en-US" altLang="en-US" dirty="0"/>
              <a:t>Pool opinions of high-level experts, sometimes augment by statistical models. Internal staff.</a:t>
            </a:r>
            <a:endParaRPr lang="en-US" altLang="en-US" sz="3200" dirty="0"/>
          </a:p>
          <a:p>
            <a:pPr marL="609600" indent="-609600" eaLnBrk="1" hangingPunct="1">
              <a:buClr>
                <a:srgbClr val="BF0922"/>
              </a:buClr>
              <a:buFontTx/>
              <a:buAutoNum type="arabicPeriod" startAt="2"/>
            </a:pPr>
            <a:r>
              <a:rPr lang="en-US" altLang="en-US" dirty="0">
                <a:solidFill>
                  <a:srgbClr val="C00000"/>
                </a:solidFill>
              </a:rPr>
              <a:t>Delphi method</a:t>
            </a:r>
          </a:p>
          <a:p>
            <a:pPr marL="723900" lvl="1" indent="0" eaLnBrk="1" hangingPunct="1">
              <a:buClr>
                <a:srgbClr val="BF0922"/>
              </a:buClr>
              <a:buNone/>
            </a:pPr>
            <a:r>
              <a:rPr lang="en-US" altLang="en-US" dirty="0"/>
              <a:t>Panel of external experts, queried iteratively.</a:t>
            </a:r>
            <a:endParaRPr lang="en-US" altLang="en-US" sz="3200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490538"/>
            <a:ext cx="8296275" cy="136525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Overview of Qualitative Methods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9488"/>
            <a:ext cx="7772400" cy="3492500"/>
          </a:xfrm>
        </p:spPr>
        <p:txBody>
          <a:bodyPr lIns="99994" tIns="49997" rIns="99994" bIns="49997"/>
          <a:lstStyle/>
          <a:p>
            <a:pPr marL="609600" indent="-609600" eaLnBrk="1" hangingPunct="1">
              <a:buClr>
                <a:srgbClr val="BF0922"/>
              </a:buClr>
              <a:buFontTx/>
              <a:buAutoNum type="arabicPeriod" startAt="3"/>
            </a:pPr>
            <a:r>
              <a:rPr lang="en-US" altLang="en-US" dirty="0">
                <a:solidFill>
                  <a:srgbClr val="C00000"/>
                </a:solidFill>
              </a:rPr>
              <a:t>Sales force composite</a:t>
            </a:r>
          </a:p>
          <a:p>
            <a:pPr marL="723900" lvl="1" indent="0" eaLnBrk="1" hangingPunct="1">
              <a:buClr>
                <a:srgbClr val="BF0922"/>
              </a:buClr>
              <a:buNone/>
            </a:pPr>
            <a:r>
              <a:rPr lang="en-US" altLang="en-US" dirty="0"/>
              <a:t>Estimates from individual salespersons are reviewed for reasonableness, then aggregated </a:t>
            </a:r>
          </a:p>
          <a:p>
            <a:pPr marL="0" indent="0" eaLnBrk="1" hangingPunct="1">
              <a:buClr>
                <a:srgbClr val="BF0922"/>
              </a:buClr>
              <a:buNone/>
            </a:pPr>
            <a:r>
              <a:rPr lang="en-US" altLang="en-US" dirty="0">
                <a:solidFill>
                  <a:srgbClr val="C00000"/>
                </a:solidFill>
              </a:rPr>
              <a:t>Consumer Market Survey</a:t>
            </a:r>
          </a:p>
          <a:p>
            <a:pPr marL="723900" lvl="1" indent="0" eaLnBrk="1" hangingPunct="1">
              <a:buClr>
                <a:srgbClr val="BF0922"/>
              </a:buClr>
              <a:buNone/>
            </a:pPr>
            <a:r>
              <a:rPr lang="en-US" altLang="en-US" dirty="0"/>
              <a:t>Ask the customer. Not very reliable.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596900" y="1628775"/>
            <a:ext cx="778510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85863" indent="-473075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592263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998663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05063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862263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19463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776663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233863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Involves small group of high-level experts and managers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Group estimates demand by working together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Combines managerial experience with statistical models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Relatively quick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‘Group-think’</a:t>
            </a:r>
            <a:br>
              <a:rPr lang="en-US" altLang="en-US" sz="2800" dirty="0"/>
            </a:br>
            <a:r>
              <a:rPr lang="en-US" altLang="en-US" sz="2800" dirty="0"/>
              <a:t>disadvantage</a:t>
            </a:r>
          </a:p>
        </p:txBody>
      </p:sp>
      <p:pic>
        <p:nvPicPr>
          <p:cNvPr id="67587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200" y="4249738"/>
            <a:ext cx="4291013" cy="2100262"/>
          </a:xfrm>
          <a:prstGeom prst="rect">
            <a:avLst/>
          </a:prstGeom>
          <a:noFill/>
          <a:ln>
            <a:noFill/>
          </a:ln>
          <a:effectLst>
            <a:outerShdw dist="17961" dir="18900000" algn="ctr" rotWithShape="0">
              <a:schemeClr val="folHlin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54038"/>
            <a:ext cx="7772400" cy="817562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Jury of Executive Opinion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17563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Sales Force Composite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715963" y="1854200"/>
            <a:ext cx="7710487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98538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404938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811338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217738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67493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13213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58933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04653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Each salesperson projects his or her sales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Combined at district and national levels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Sales reps know customers’ wants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Tends to be overly optimistic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7772400" cy="82232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Outline – Continued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13663" cy="4067175"/>
          </a:xfrm>
        </p:spPr>
        <p:txBody>
          <a:bodyPr lIns="99994" tIns="49997" rIns="99994" bIns="49997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Forecasting Approaches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Overview of Qualitative Methods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Overview of Quantitative Methods</a:t>
            </a:r>
          </a:p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Time-Series Forecasting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Decomposition of a Time Series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Naive Approach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17563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Delphi Method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8138" y="1320800"/>
            <a:ext cx="4233862" cy="5080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5" tIns="45707" rIns="91415" bIns="45707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Iterative group process, continues until consensus is reached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3 types of participants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600" dirty="0"/>
              <a:t>Decision makers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600" dirty="0"/>
              <a:t>Staff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600" dirty="0"/>
              <a:t>Respondents</a:t>
            </a:r>
            <a:endParaRPr lang="en-US" altLang="en-US" dirty="0"/>
          </a:p>
        </p:txBody>
      </p:sp>
      <p:grpSp>
        <p:nvGrpSpPr>
          <p:cNvPr id="71684" name="Group 4"/>
          <p:cNvGrpSpPr>
            <a:grpSpLocks/>
          </p:cNvGrpSpPr>
          <p:nvPr/>
        </p:nvGrpSpPr>
        <p:grpSpPr bwMode="auto">
          <a:xfrm>
            <a:off x="3657600" y="2238375"/>
            <a:ext cx="2413000" cy="3257550"/>
            <a:chOff x="2304" y="1410"/>
            <a:chExt cx="1520" cy="2052"/>
          </a:xfrm>
        </p:grpSpPr>
        <p:sp>
          <p:nvSpPr>
            <p:cNvPr id="32780" name="Freeform 5"/>
            <p:cNvSpPr>
              <a:spLocks/>
            </p:cNvSpPr>
            <p:nvPr/>
          </p:nvSpPr>
          <p:spPr bwMode="auto">
            <a:xfrm>
              <a:off x="2657" y="1410"/>
              <a:ext cx="1146" cy="2052"/>
            </a:xfrm>
            <a:custGeom>
              <a:avLst/>
              <a:gdLst>
                <a:gd name="T0" fmla="*/ 1244 w 1032"/>
                <a:gd name="T1" fmla="*/ 4 h 1915"/>
                <a:gd name="T2" fmla="*/ 1180 w 1032"/>
                <a:gd name="T3" fmla="*/ 16 h 1915"/>
                <a:gd name="T4" fmla="*/ 1124 w 1032"/>
                <a:gd name="T5" fmla="*/ 30 h 1915"/>
                <a:gd name="T6" fmla="*/ 1067 w 1032"/>
                <a:gd name="T7" fmla="*/ 45 h 1915"/>
                <a:gd name="T8" fmla="*/ 1012 w 1032"/>
                <a:gd name="T9" fmla="*/ 64 h 1915"/>
                <a:gd name="T10" fmla="*/ 948 w 1032"/>
                <a:gd name="T11" fmla="*/ 89 h 1915"/>
                <a:gd name="T12" fmla="*/ 885 w 1032"/>
                <a:gd name="T13" fmla="*/ 114 h 1915"/>
                <a:gd name="T14" fmla="*/ 826 w 1032"/>
                <a:gd name="T15" fmla="*/ 141 h 1915"/>
                <a:gd name="T16" fmla="*/ 774 w 1032"/>
                <a:gd name="T17" fmla="*/ 170 h 1915"/>
                <a:gd name="T18" fmla="*/ 722 w 1032"/>
                <a:gd name="T19" fmla="*/ 201 h 1915"/>
                <a:gd name="T20" fmla="*/ 665 w 1032"/>
                <a:gd name="T21" fmla="*/ 240 h 1915"/>
                <a:gd name="T22" fmla="*/ 614 w 1032"/>
                <a:gd name="T23" fmla="*/ 275 h 1915"/>
                <a:gd name="T24" fmla="*/ 535 w 1032"/>
                <a:gd name="T25" fmla="*/ 343 h 1915"/>
                <a:gd name="T26" fmla="*/ 465 w 1032"/>
                <a:gd name="T27" fmla="*/ 408 h 1915"/>
                <a:gd name="T28" fmla="*/ 411 w 1032"/>
                <a:gd name="T29" fmla="*/ 468 h 1915"/>
                <a:gd name="T30" fmla="*/ 354 w 1032"/>
                <a:gd name="T31" fmla="*/ 539 h 1915"/>
                <a:gd name="T32" fmla="*/ 301 w 1032"/>
                <a:gd name="T33" fmla="*/ 615 h 1915"/>
                <a:gd name="T34" fmla="*/ 254 w 1032"/>
                <a:gd name="T35" fmla="*/ 690 h 1915"/>
                <a:gd name="T36" fmla="*/ 214 w 1032"/>
                <a:gd name="T37" fmla="*/ 775 h 1915"/>
                <a:gd name="T38" fmla="*/ 180 w 1032"/>
                <a:gd name="T39" fmla="*/ 865 h 1915"/>
                <a:gd name="T40" fmla="*/ 143 w 1032"/>
                <a:gd name="T41" fmla="*/ 976 h 1915"/>
                <a:gd name="T42" fmla="*/ 122 w 1032"/>
                <a:gd name="T43" fmla="*/ 1085 h 1915"/>
                <a:gd name="T44" fmla="*/ 104 w 1032"/>
                <a:gd name="T45" fmla="*/ 1226 h 1915"/>
                <a:gd name="T46" fmla="*/ 104 w 1032"/>
                <a:gd name="T47" fmla="*/ 1348 h 1915"/>
                <a:gd name="T48" fmla="*/ 117 w 1032"/>
                <a:gd name="T49" fmla="*/ 1461 h 1915"/>
                <a:gd name="T50" fmla="*/ 138 w 1032"/>
                <a:gd name="T51" fmla="*/ 1573 h 1915"/>
                <a:gd name="T52" fmla="*/ 177 w 1032"/>
                <a:gd name="T53" fmla="*/ 1699 h 1915"/>
                <a:gd name="T54" fmla="*/ 223 w 1032"/>
                <a:gd name="T55" fmla="*/ 1815 h 1915"/>
                <a:gd name="T56" fmla="*/ 285 w 1032"/>
                <a:gd name="T57" fmla="*/ 1926 h 1915"/>
                <a:gd name="T58" fmla="*/ 873 w 1032"/>
                <a:gd name="T59" fmla="*/ 2198 h 1915"/>
                <a:gd name="T60" fmla="*/ 858 w 1032"/>
                <a:gd name="T61" fmla="*/ 1617 h 1915"/>
                <a:gd name="T62" fmla="*/ 804 w 1032"/>
                <a:gd name="T63" fmla="*/ 1525 h 1915"/>
                <a:gd name="T64" fmla="*/ 773 w 1032"/>
                <a:gd name="T65" fmla="*/ 1438 h 1915"/>
                <a:gd name="T66" fmla="*/ 761 w 1032"/>
                <a:gd name="T67" fmla="*/ 1352 h 1915"/>
                <a:gd name="T68" fmla="*/ 757 w 1032"/>
                <a:gd name="T69" fmla="*/ 1269 h 1915"/>
                <a:gd name="T70" fmla="*/ 766 w 1032"/>
                <a:gd name="T71" fmla="*/ 1171 h 1915"/>
                <a:gd name="T72" fmla="*/ 791 w 1032"/>
                <a:gd name="T73" fmla="*/ 1075 h 1915"/>
                <a:gd name="T74" fmla="*/ 827 w 1032"/>
                <a:gd name="T75" fmla="*/ 984 h 1915"/>
                <a:gd name="T76" fmla="*/ 873 w 1032"/>
                <a:gd name="T77" fmla="*/ 914 h 1915"/>
                <a:gd name="T78" fmla="*/ 912 w 1032"/>
                <a:gd name="T79" fmla="*/ 863 h 1915"/>
                <a:gd name="T80" fmla="*/ 959 w 1032"/>
                <a:gd name="T81" fmla="*/ 809 h 1915"/>
                <a:gd name="T82" fmla="*/ 1006 w 1032"/>
                <a:gd name="T83" fmla="*/ 767 h 1915"/>
                <a:gd name="T84" fmla="*/ 1058 w 1032"/>
                <a:gd name="T85" fmla="*/ 728 h 1915"/>
                <a:gd name="T86" fmla="*/ 1123 w 1032"/>
                <a:gd name="T87" fmla="*/ 689 h 1915"/>
                <a:gd name="T88" fmla="*/ 1183 w 1032"/>
                <a:gd name="T89" fmla="*/ 657 h 1915"/>
                <a:gd name="T90" fmla="*/ 1271 w 1032"/>
                <a:gd name="T91" fmla="*/ 629 h 191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032" h="1915">
                  <a:moveTo>
                    <a:pt x="1031" y="0"/>
                  </a:moveTo>
                  <a:lnTo>
                    <a:pt x="1009" y="4"/>
                  </a:lnTo>
                  <a:lnTo>
                    <a:pt x="986" y="7"/>
                  </a:lnTo>
                  <a:lnTo>
                    <a:pt x="957" y="14"/>
                  </a:lnTo>
                  <a:lnTo>
                    <a:pt x="935" y="19"/>
                  </a:lnTo>
                  <a:lnTo>
                    <a:pt x="911" y="26"/>
                  </a:lnTo>
                  <a:lnTo>
                    <a:pt x="889" y="33"/>
                  </a:lnTo>
                  <a:lnTo>
                    <a:pt x="865" y="39"/>
                  </a:lnTo>
                  <a:lnTo>
                    <a:pt x="843" y="46"/>
                  </a:lnTo>
                  <a:lnTo>
                    <a:pt x="820" y="56"/>
                  </a:lnTo>
                  <a:lnTo>
                    <a:pt x="792" y="66"/>
                  </a:lnTo>
                  <a:lnTo>
                    <a:pt x="769" y="77"/>
                  </a:lnTo>
                  <a:lnTo>
                    <a:pt x="744" y="87"/>
                  </a:lnTo>
                  <a:lnTo>
                    <a:pt x="718" y="99"/>
                  </a:lnTo>
                  <a:lnTo>
                    <a:pt x="693" y="112"/>
                  </a:lnTo>
                  <a:lnTo>
                    <a:pt x="670" y="123"/>
                  </a:lnTo>
                  <a:lnTo>
                    <a:pt x="648" y="137"/>
                  </a:lnTo>
                  <a:lnTo>
                    <a:pt x="628" y="148"/>
                  </a:lnTo>
                  <a:lnTo>
                    <a:pt x="608" y="163"/>
                  </a:lnTo>
                  <a:lnTo>
                    <a:pt x="585" y="175"/>
                  </a:lnTo>
                  <a:lnTo>
                    <a:pt x="562" y="192"/>
                  </a:lnTo>
                  <a:lnTo>
                    <a:pt x="539" y="209"/>
                  </a:lnTo>
                  <a:lnTo>
                    <a:pt x="518" y="226"/>
                  </a:lnTo>
                  <a:lnTo>
                    <a:pt x="498" y="240"/>
                  </a:lnTo>
                  <a:lnTo>
                    <a:pt x="465" y="267"/>
                  </a:lnTo>
                  <a:lnTo>
                    <a:pt x="434" y="299"/>
                  </a:lnTo>
                  <a:lnTo>
                    <a:pt x="408" y="322"/>
                  </a:lnTo>
                  <a:lnTo>
                    <a:pt x="377" y="356"/>
                  </a:lnTo>
                  <a:lnTo>
                    <a:pt x="356" y="380"/>
                  </a:lnTo>
                  <a:lnTo>
                    <a:pt x="333" y="408"/>
                  </a:lnTo>
                  <a:lnTo>
                    <a:pt x="308" y="440"/>
                  </a:lnTo>
                  <a:lnTo>
                    <a:pt x="287" y="469"/>
                  </a:lnTo>
                  <a:lnTo>
                    <a:pt x="266" y="503"/>
                  </a:lnTo>
                  <a:lnTo>
                    <a:pt x="244" y="536"/>
                  </a:lnTo>
                  <a:lnTo>
                    <a:pt x="223" y="571"/>
                  </a:lnTo>
                  <a:lnTo>
                    <a:pt x="206" y="601"/>
                  </a:lnTo>
                  <a:lnTo>
                    <a:pt x="190" y="638"/>
                  </a:lnTo>
                  <a:lnTo>
                    <a:pt x="174" y="675"/>
                  </a:lnTo>
                  <a:lnTo>
                    <a:pt x="160" y="712"/>
                  </a:lnTo>
                  <a:lnTo>
                    <a:pt x="146" y="753"/>
                  </a:lnTo>
                  <a:lnTo>
                    <a:pt x="128" y="804"/>
                  </a:lnTo>
                  <a:lnTo>
                    <a:pt x="116" y="850"/>
                  </a:lnTo>
                  <a:lnTo>
                    <a:pt x="105" y="898"/>
                  </a:lnTo>
                  <a:lnTo>
                    <a:pt x="99" y="945"/>
                  </a:lnTo>
                  <a:lnTo>
                    <a:pt x="90" y="1000"/>
                  </a:lnTo>
                  <a:lnTo>
                    <a:pt x="85" y="1068"/>
                  </a:lnTo>
                  <a:lnTo>
                    <a:pt x="83" y="1121"/>
                  </a:lnTo>
                  <a:lnTo>
                    <a:pt x="85" y="1174"/>
                  </a:lnTo>
                  <a:lnTo>
                    <a:pt x="89" y="1225"/>
                  </a:lnTo>
                  <a:lnTo>
                    <a:pt x="95" y="1272"/>
                  </a:lnTo>
                  <a:lnTo>
                    <a:pt x="101" y="1320"/>
                  </a:lnTo>
                  <a:lnTo>
                    <a:pt x="112" y="1370"/>
                  </a:lnTo>
                  <a:lnTo>
                    <a:pt x="126" y="1424"/>
                  </a:lnTo>
                  <a:lnTo>
                    <a:pt x="143" y="1480"/>
                  </a:lnTo>
                  <a:lnTo>
                    <a:pt x="161" y="1531"/>
                  </a:lnTo>
                  <a:lnTo>
                    <a:pt x="181" y="1581"/>
                  </a:lnTo>
                  <a:lnTo>
                    <a:pt x="203" y="1630"/>
                  </a:lnTo>
                  <a:lnTo>
                    <a:pt x="231" y="1677"/>
                  </a:lnTo>
                  <a:lnTo>
                    <a:pt x="0" y="1809"/>
                  </a:lnTo>
                  <a:lnTo>
                    <a:pt x="708" y="1914"/>
                  </a:lnTo>
                  <a:lnTo>
                    <a:pt x="967" y="1262"/>
                  </a:lnTo>
                  <a:lnTo>
                    <a:pt x="696" y="1408"/>
                  </a:lnTo>
                  <a:lnTo>
                    <a:pt x="669" y="1366"/>
                  </a:lnTo>
                  <a:lnTo>
                    <a:pt x="652" y="1328"/>
                  </a:lnTo>
                  <a:lnTo>
                    <a:pt x="637" y="1290"/>
                  </a:lnTo>
                  <a:lnTo>
                    <a:pt x="627" y="1252"/>
                  </a:lnTo>
                  <a:lnTo>
                    <a:pt x="619" y="1214"/>
                  </a:lnTo>
                  <a:lnTo>
                    <a:pt x="617" y="1178"/>
                  </a:lnTo>
                  <a:lnTo>
                    <a:pt x="614" y="1141"/>
                  </a:lnTo>
                  <a:lnTo>
                    <a:pt x="614" y="1105"/>
                  </a:lnTo>
                  <a:lnTo>
                    <a:pt x="616" y="1062"/>
                  </a:lnTo>
                  <a:lnTo>
                    <a:pt x="621" y="1020"/>
                  </a:lnTo>
                  <a:lnTo>
                    <a:pt x="630" y="973"/>
                  </a:lnTo>
                  <a:lnTo>
                    <a:pt x="641" y="936"/>
                  </a:lnTo>
                  <a:lnTo>
                    <a:pt x="657" y="893"/>
                  </a:lnTo>
                  <a:lnTo>
                    <a:pt x="671" y="857"/>
                  </a:lnTo>
                  <a:lnTo>
                    <a:pt x="691" y="823"/>
                  </a:lnTo>
                  <a:lnTo>
                    <a:pt x="708" y="796"/>
                  </a:lnTo>
                  <a:lnTo>
                    <a:pt x="723" y="773"/>
                  </a:lnTo>
                  <a:lnTo>
                    <a:pt x="739" y="751"/>
                  </a:lnTo>
                  <a:lnTo>
                    <a:pt x="758" y="729"/>
                  </a:lnTo>
                  <a:lnTo>
                    <a:pt x="778" y="705"/>
                  </a:lnTo>
                  <a:lnTo>
                    <a:pt x="796" y="689"/>
                  </a:lnTo>
                  <a:lnTo>
                    <a:pt x="816" y="668"/>
                  </a:lnTo>
                  <a:lnTo>
                    <a:pt x="836" y="651"/>
                  </a:lnTo>
                  <a:lnTo>
                    <a:pt x="858" y="634"/>
                  </a:lnTo>
                  <a:lnTo>
                    <a:pt x="886" y="615"/>
                  </a:lnTo>
                  <a:lnTo>
                    <a:pt x="910" y="600"/>
                  </a:lnTo>
                  <a:lnTo>
                    <a:pt x="930" y="589"/>
                  </a:lnTo>
                  <a:lnTo>
                    <a:pt x="959" y="572"/>
                  </a:lnTo>
                  <a:lnTo>
                    <a:pt x="986" y="561"/>
                  </a:lnTo>
                  <a:lnTo>
                    <a:pt x="1031" y="548"/>
                  </a:lnTo>
                  <a:lnTo>
                    <a:pt x="1031" y="0"/>
                  </a:lnTo>
                </a:path>
              </a:pathLst>
            </a:custGeom>
            <a:solidFill>
              <a:schemeClr val="accent2"/>
            </a:solidFill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50" tIns="44432" rIns="90450" bIns="44432">
              <a:spAutoFit/>
            </a:bodyPr>
            <a:lstStyle/>
            <a:p>
              <a:endParaRPr lang="en-US" dirty="0"/>
            </a:p>
          </p:txBody>
        </p:sp>
        <p:sp>
          <p:nvSpPr>
            <p:cNvPr id="32781" name="Rectangle 6"/>
            <p:cNvSpPr>
              <a:spLocks noChangeArrowheads="1"/>
            </p:cNvSpPr>
            <p:nvPr/>
          </p:nvSpPr>
          <p:spPr bwMode="auto">
            <a:xfrm>
              <a:off x="2304" y="2160"/>
              <a:ext cx="1520" cy="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9994" tIns="49997" rIns="99994" bIns="49997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Staff</a:t>
              </a:r>
            </a:p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(Administering survey)</a:t>
              </a:r>
            </a:p>
          </p:txBody>
        </p:sp>
      </p:grpSp>
      <p:grpSp>
        <p:nvGrpSpPr>
          <p:cNvPr id="71687" name="Group 7"/>
          <p:cNvGrpSpPr>
            <a:grpSpLocks/>
          </p:cNvGrpSpPr>
          <p:nvPr/>
        </p:nvGrpSpPr>
        <p:grpSpPr bwMode="auto">
          <a:xfrm>
            <a:off x="5632450" y="1676400"/>
            <a:ext cx="3275013" cy="3065463"/>
            <a:chOff x="3548" y="1056"/>
            <a:chExt cx="2063" cy="1931"/>
          </a:xfrm>
        </p:grpSpPr>
        <p:sp>
          <p:nvSpPr>
            <p:cNvPr id="32778" name="Freeform 8"/>
            <p:cNvSpPr>
              <a:spLocks/>
            </p:cNvSpPr>
            <p:nvPr/>
          </p:nvSpPr>
          <p:spPr bwMode="auto">
            <a:xfrm>
              <a:off x="3548" y="1131"/>
              <a:ext cx="1707" cy="1856"/>
            </a:xfrm>
            <a:custGeom>
              <a:avLst/>
              <a:gdLst>
                <a:gd name="T0" fmla="*/ 673 w 1707"/>
                <a:gd name="T1" fmla="*/ 275 h 1856"/>
                <a:gd name="T2" fmla="*/ 737 w 1707"/>
                <a:gd name="T3" fmla="*/ 288 h 1856"/>
                <a:gd name="T4" fmla="*/ 783 w 1707"/>
                <a:gd name="T5" fmla="*/ 299 h 1856"/>
                <a:gd name="T6" fmla="*/ 835 w 1707"/>
                <a:gd name="T7" fmla="*/ 314 h 1856"/>
                <a:gd name="T8" fmla="*/ 886 w 1707"/>
                <a:gd name="T9" fmla="*/ 331 h 1856"/>
                <a:gd name="T10" fmla="*/ 943 w 1707"/>
                <a:gd name="T11" fmla="*/ 353 h 1856"/>
                <a:gd name="T12" fmla="*/ 999 w 1707"/>
                <a:gd name="T13" fmla="*/ 376 h 1856"/>
                <a:gd name="T14" fmla="*/ 1053 w 1707"/>
                <a:gd name="T15" fmla="*/ 403 h 1856"/>
                <a:gd name="T16" fmla="*/ 1100 w 1707"/>
                <a:gd name="T17" fmla="*/ 431 h 1856"/>
                <a:gd name="T18" fmla="*/ 1148 w 1707"/>
                <a:gd name="T19" fmla="*/ 460 h 1856"/>
                <a:gd name="T20" fmla="*/ 1199 w 1707"/>
                <a:gd name="T21" fmla="*/ 494 h 1856"/>
                <a:gd name="T22" fmla="*/ 1245 w 1707"/>
                <a:gd name="T23" fmla="*/ 528 h 1856"/>
                <a:gd name="T24" fmla="*/ 1316 w 1707"/>
                <a:gd name="T25" fmla="*/ 589 h 1856"/>
                <a:gd name="T26" fmla="*/ 1379 w 1707"/>
                <a:gd name="T27" fmla="*/ 650 h 1856"/>
                <a:gd name="T28" fmla="*/ 1427 w 1707"/>
                <a:gd name="T29" fmla="*/ 707 h 1856"/>
                <a:gd name="T30" fmla="*/ 1479 w 1707"/>
                <a:gd name="T31" fmla="*/ 774 h 1856"/>
                <a:gd name="T32" fmla="*/ 1528 w 1707"/>
                <a:gd name="T33" fmla="*/ 844 h 1856"/>
                <a:gd name="T34" fmla="*/ 1569 w 1707"/>
                <a:gd name="T35" fmla="*/ 915 h 1856"/>
                <a:gd name="T36" fmla="*/ 1606 w 1707"/>
                <a:gd name="T37" fmla="*/ 994 h 1856"/>
                <a:gd name="T38" fmla="*/ 1638 w 1707"/>
                <a:gd name="T39" fmla="*/ 1078 h 1856"/>
                <a:gd name="T40" fmla="*/ 1670 w 1707"/>
                <a:gd name="T41" fmla="*/ 1182 h 1856"/>
                <a:gd name="T42" fmla="*/ 1690 w 1707"/>
                <a:gd name="T43" fmla="*/ 1283 h 1856"/>
                <a:gd name="T44" fmla="*/ 1706 w 1707"/>
                <a:gd name="T45" fmla="*/ 1414 h 1856"/>
                <a:gd name="T46" fmla="*/ 1706 w 1707"/>
                <a:gd name="T47" fmla="*/ 1527 h 1856"/>
                <a:gd name="T48" fmla="*/ 1694 w 1707"/>
                <a:gd name="T49" fmla="*/ 1632 h 1856"/>
                <a:gd name="T50" fmla="*/ 1676 w 1707"/>
                <a:gd name="T51" fmla="*/ 1738 h 1856"/>
                <a:gd name="T52" fmla="*/ 1640 w 1707"/>
                <a:gd name="T53" fmla="*/ 1856 h 1856"/>
                <a:gd name="T54" fmla="*/ 1112 w 1707"/>
                <a:gd name="T55" fmla="*/ 1531 h 1856"/>
                <a:gd name="T56" fmla="*/ 1117 w 1707"/>
                <a:gd name="T57" fmla="*/ 1454 h 1856"/>
                <a:gd name="T58" fmla="*/ 1107 w 1707"/>
                <a:gd name="T59" fmla="*/ 1363 h 1856"/>
                <a:gd name="T60" fmla="*/ 1087 w 1707"/>
                <a:gd name="T61" fmla="*/ 1274 h 1856"/>
                <a:gd name="T62" fmla="*/ 1051 w 1707"/>
                <a:gd name="T63" fmla="*/ 1189 h 1856"/>
                <a:gd name="T64" fmla="*/ 1012 w 1707"/>
                <a:gd name="T65" fmla="*/ 1123 h 1856"/>
                <a:gd name="T66" fmla="*/ 976 w 1707"/>
                <a:gd name="T67" fmla="*/ 1075 h 1856"/>
                <a:gd name="T68" fmla="*/ 932 w 1707"/>
                <a:gd name="T69" fmla="*/ 1027 h 1856"/>
                <a:gd name="T70" fmla="*/ 890 w 1707"/>
                <a:gd name="T71" fmla="*/ 988 h 1856"/>
                <a:gd name="T72" fmla="*/ 842 w 1707"/>
                <a:gd name="T73" fmla="*/ 950 h 1856"/>
                <a:gd name="T74" fmla="*/ 785 w 1707"/>
                <a:gd name="T75" fmla="*/ 914 h 1856"/>
                <a:gd name="T76" fmla="*/ 731 w 1707"/>
                <a:gd name="T77" fmla="*/ 884 h 1856"/>
                <a:gd name="T78" fmla="*/ 678 w 1707"/>
                <a:gd name="T79" fmla="*/ 865 h 1856"/>
                <a:gd name="T80" fmla="*/ 612 w 1707"/>
                <a:gd name="T81" fmla="*/ 848 h 1856"/>
                <a:gd name="T82" fmla="*/ 538 w 1707"/>
                <a:gd name="T83" fmla="*/ 837 h 1856"/>
                <a:gd name="T84" fmla="*/ 480 w 1707"/>
                <a:gd name="T85" fmla="*/ 834 h 1856"/>
                <a:gd name="T86" fmla="*/ 0 w 1707"/>
                <a:gd name="T87" fmla="*/ 576 h 1856"/>
                <a:gd name="T88" fmla="*/ 479 w 1707"/>
                <a:gd name="T89" fmla="*/ 259 h 1856"/>
                <a:gd name="T90" fmla="*/ 542 w 1707"/>
                <a:gd name="T91" fmla="*/ 261 h 1856"/>
                <a:gd name="T92" fmla="*/ 619 w 1707"/>
                <a:gd name="T93" fmla="*/ 268 h 185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707" h="1856">
                  <a:moveTo>
                    <a:pt x="650" y="271"/>
                  </a:moveTo>
                  <a:lnTo>
                    <a:pt x="673" y="275"/>
                  </a:lnTo>
                  <a:lnTo>
                    <a:pt x="705" y="281"/>
                  </a:lnTo>
                  <a:lnTo>
                    <a:pt x="737" y="288"/>
                  </a:lnTo>
                  <a:lnTo>
                    <a:pt x="757" y="293"/>
                  </a:lnTo>
                  <a:lnTo>
                    <a:pt x="783" y="299"/>
                  </a:lnTo>
                  <a:lnTo>
                    <a:pt x="808" y="306"/>
                  </a:lnTo>
                  <a:lnTo>
                    <a:pt x="835" y="314"/>
                  </a:lnTo>
                  <a:lnTo>
                    <a:pt x="858" y="320"/>
                  </a:lnTo>
                  <a:lnTo>
                    <a:pt x="886" y="331"/>
                  </a:lnTo>
                  <a:lnTo>
                    <a:pt x="917" y="343"/>
                  </a:lnTo>
                  <a:lnTo>
                    <a:pt x="943" y="353"/>
                  </a:lnTo>
                  <a:lnTo>
                    <a:pt x="969" y="363"/>
                  </a:lnTo>
                  <a:lnTo>
                    <a:pt x="999" y="376"/>
                  </a:lnTo>
                  <a:lnTo>
                    <a:pt x="1028" y="390"/>
                  </a:lnTo>
                  <a:lnTo>
                    <a:pt x="1053" y="403"/>
                  </a:lnTo>
                  <a:lnTo>
                    <a:pt x="1079" y="418"/>
                  </a:lnTo>
                  <a:lnTo>
                    <a:pt x="1100" y="431"/>
                  </a:lnTo>
                  <a:lnTo>
                    <a:pt x="1122" y="446"/>
                  </a:lnTo>
                  <a:lnTo>
                    <a:pt x="1148" y="460"/>
                  </a:lnTo>
                  <a:lnTo>
                    <a:pt x="1173" y="477"/>
                  </a:lnTo>
                  <a:lnTo>
                    <a:pt x="1199" y="494"/>
                  </a:lnTo>
                  <a:lnTo>
                    <a:pt x="1222" y="512"/>
                  </a:lnTo>
                  <a:lnTo>
                    <a:pt x="1245" y="528"/>
                  </a:lnTo>
                  <a:lnTo>
                    <a:pt x="1280" y="557"/>
                  </a:lnTo>
                  <a:lnTo>
                    <a:pt x="1316" y="589"/>
                  </a:lnTo>
                  <a:lnTo>
                    <a:pt x="1345" y="614"/>
                  </a:lnTo>
                  <a:lnTo>
                    <a:pt x="1379" y="650"/>
                  </a:lnTo>
                  <a:lnTo>
                    <a:pt x="1401" y="677"/>
                  </a:lnTo>
                  <a:lnTo>
                    <a:pt x="1427" y="707"/>
                  </a:lnTo>
                  <a:lnTo>
                    <a:pt x="1456" y="742"/>
                  </a:lnTo>
                  <a:lnTo>
                    <a:pt x="1479" y="774"/>
                  </a:lnTo>
                  <a:lnTo>
                    <a:pt x="1502" y="810"/>
                  </a:lnTo>
                  <a:lnTo>
                    <a:pt x="1528" y="844"/>
                  </a:lnTo>
                  <a:lnTo>
                    <a:pt x="1549" y="882"/>
                  </a:lnTo>
                  <a:lnTo>
                    <a:pt x="1569" y="915"/>
                  </a:lnTo>
                  <a:lnTo>
                    <a:pt x="1589" y="956"/>
                  </a:lnTo>
                  <a:lnTo>
                    <a:pt x="1606" y="994"/>
                  </a:lnTo>
                  <a:lnTo>
                    <a:pt x="1621" y="1035"/>
                  </a:lnTo>
                  <a:lnTo>
                    <a:pt x="1638" y="1078"/>
                  </a:lnTo>
                  <a:lnTo>
                    <a:pt x="1657" y="1132"/>
                  </a:lnTo>
                  <a:lnTo>
                    <a:pt x="1670" y="1182"/>
                  </a:lnTo>
                  <a:lnTo>
                    <a:pt x="1684" y="1233"/>
                  </a:lnTo>
                  <a:lnTo>
                    <a:pt x="1690" y="1283"/>
                  </a:lnTo>
                  <a:lnTo>
                    <a:pt x="1699" y="1342"/>
                  </a:lnTo>
                  <a:lnTo>
                    <a:pt x="1706" y="1414"/>
                  </a:lnTo>
                  <a:lnTo>
                    <a:pt x="1707" y="1471"/>
                  </a:lnTo>
                  <a:lnTo>
                    <a:pt x="1706" y="1527"/>
                  </a:lnTo>
                  <a:lnTo>
                    <a:pt x="1700" y="1582"/>
                  </a:lnTo>
                  <a:lnTo>
                    <a:pt x="1694" y="1632"/>
                  </a:lnTo>
                  <a:lnTo>
                    <a:pt x="1687" y="1684"/>
                  </a:lnTo>
                  <a:lnTo>
                    <a:pt x="1676" y="1738"/>
                  </a:lnTo>
                  <a:lnTo>
                    <a:pt x="1660" y="1795"/>
                  </a:lnTo>
                  <a:lnTo>
                    <a:pt x="1640" y="1856"/>
                  </a:lnTo>
                  <a:lnTo>
                    <a:pt x="1103" y="1590"/>
                  </a:lnTo>
                  <a:lnTo>
                    <a:pt x="1112" y="1531"/>
                  </a:lnTo>
                  <a:lnTo>
                    <a:pt x="1117" y="1494"/>
                  </a:lnTo>
                  <a:lnTo>
                    <a:pt x="1117" y="1454"/>
                  </a:lnTo>
                  <a:lnTo>
                    <a:pt x="1113" y="1407"/>
                  </a:lnTo>
                  <a:lnTo>
                    <a:pt x="1107" y="1363"/>
                  </a:lnTo>
                  <a:lnTo>
                    <a:pt x="1098" y="1313"/>
                  </a:lnTo>
                  <a:lnTo>
                    <a:pt x="1087" y="1274"/>
                  </a:lnTo>
                  <a:lnTo>
                    <a:pt x="1068" y="1229"/>
                  </a:lnTo>
                  <a:lnTo>
                    <a:pt x="1051" y="1189"/>
                  </a:lnTo>
                  <a:lnTo>
                    <a:pt x="1030" y="1152"/>
                  </a:lnTo>
                  <a:lnTo>
                    <a:pt x="1012" y="1123"/>
                  </a:lnTo>
                  <a:lnTo>
                    <a:pt x="993" y="1099"/>
                  </a:lnTo>
                  <a:lnTo>
                    <a:pt x="976" y="1075"/>
                  </a:lnTo>
                  <a:lnTo>
                    <a:pt x="956" y="1051"/>
                  </a:lnTo>
                  <a:lnTo>
                    <a:pt x="932" y="1027"/>
                  </a:lnTo>
                  <a:lnTo>
                    <a:pt x="912" y="1009"/>
                  </a:lnTo>
                  <a:lnTo>
                    <a:pt x="890" y="988"/>
                  </a:lnTo>
                  <a:lnTo>
                    <a:pt x="868" y="969"/>
                  </a:lnTo>
                  <a:lnTo>
                    <a:pt x="842" y="950"/>
                  </a:lnTo>
                  <a:lnTo>
                    <a:pt x="811" y="931"/>
                  </a:lnTo>
                  <a:lnTo>
                    <a:pt x="785" y="914"/>
                  </a:lnTo>
                  <a:lnTo>
                    <a:pt x="762" y="902"/>
                  </a:lnTo>
                  <a:lnTo>
                    <a:pt x="731" y="884"/>
                  </a:lnTo>
                  <a:lnTo>
                    <a:pt x="702" y="873"/>
                  </a:lnTo>
                  <a:lnTo>
                    <a:pt x="678" y="865"/>
                  </a:lnTo>
                  <a:lnTo>
                    <a:pt x="651" y="856"/>
                  </a:lnTo>
                  <a:lnTo>
                    <a:pt x="612" y="848"/>
                  </a:lnTo>
                  <a:lnTo>
                    <a:pt x="576" y="841"/>
                  </a:lnTo>
                  <a:lnTo>
                    <a:pt x="538" y="837"/>
                  </a:lnTo>
                  <a:lnTo>
                    <a:pt x="501" y="835"/>
                  </a:lnTo>
                  <a:lnTo>
                    <a:pt x="480" y="834"/>
                  </a:lnTo>
                  <a:lnTo>
                    <a:pt x="480" y="1136"/>
                  </a:lnTo>
                  <a:lnTo>
                    <a:pt x="0" y="576"/>
                  </a:lnTo>
                  <a:lnTo>
                    <a:pt x="479" y="0"/>
                  </a:lnTo>
                  <a:lnTo>
                    <a:pt x="479" y="259"/>
                  </a:lnTo>
                  <a:lnTo>
                    <a:pt x="506" y="260"/>
                  </a:lnTo>
                  <a:lnTo>
                    <a:pt x="542" y="261"/>
                  </a:lnTo>
                  <a:lnTo>
                    <a:pt x="581" y="264"/>
                  </a:lnTo>
                  <a:lnTo>
                    <a:pt x="619" y="268"/>
                  </a:lnTo>
                  <a:lnTo>
                    <a:pt x="650" y="271"/>
                  </a:lnTo>
                </a:path>
              </a:pathLst>
            </a:custGeom>
            <a:solidFill>
              <a:schemeClr val="folHlink"/>
            </a:solidFill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50" tIns="44432" rIns="90450" bIns="44432">
              <a:spAutoFit/>
            </a:bodyPr>
            <a:lstStyle/>
            <a:p>
              <a:endParaRPr lang="en-US" dirty="0"/>
            </a:p>
          </p:txBody>
        </p:sp>
        <p:sp>
          <p:nvSpPr>
            <p:cNvPr id="32779" name="Text Box 9"/>
            <p:cNvSpPr txBox="1">
              <a:spLocks noChangeArrowheads="1"/>
            </p:cNvSpPr>
            <p:nvPr/>
          </p:nvSpPr>
          <p:spPr bwMode="auto">
            <a:xfrm>
              <a:off x="3888" y="1056"/>
              <a:ext cx="1723" cy="8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9994" tIns="49997" rIns="99994" bIns="49997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Decision Makers</a:t>
              </a:r>
            </a:p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(Evaluate responses and make decisions)</a:t>
              </a:r>
            </a:p>
          </p:txBody>
        </p:sp>
      </p:grpSp>
      <p:grpSp>
        <p:nvGrpSpPr>
          <p:cNvPr id="71690" name="Group 10"/>
          <p:cNvGrpSpPr>
            <a:grpSpLocks/>
          </p:cNvGrpSpPr>
          <p:nvPr/>
        </p:nvGrpSpPr>
        <p:grpSpPr bwMode="auto">
          <a:xfrm>
            <a:off x="4876800" y="4222750"/>
            <a:ext cx="3563938" cy="2378075"/>
            <a:chOff x="3072" y="2660"/>
            <a:chExt cx="2245" cy="1498"/>
          </a:xfrm>
        </p:grpSpPr>
        <p:sp>
          <p:nvSpPr>
            <p:cNvPr id="32776" name="Freeform 11"/>
            <p:cNvSpPr>
              <a:spLocks/>
            </p:cNvSpPr>
            <p:nvPr/>
          </p:nvSpPr>
          <p:spPr bwMode="auto">
            <a:xfrm>
              <a:off x="3072" y="2660"/>
              <a:ext cx="2245" cy="1147"/>
            </a:xfrm>
            <a:custGeom>
              <a:avLst/>
              <a:gdLst>
                <a:gd name="T0" fmla="*/ 1140 w 2245"/>
                <a:gd name="T1" fmla="*/ 1130 h 1147"/>
                <a:gd name="T2" fmla="*/ 1203 w 2245"/>
                <a:gd name="T3" fmla="*/ 1118 h 1147"/>
                <a:gd name="T4" fmla="*/ 1252 w 2245"/>
                <a:gd name="T5" fmla="*/ 1107 h 1147"/>
                <a:gd name="T6" fmla="*/ 1303 w 2245"/>
                <a:gd name="T7" fmla="*/ 1093 h 1147"/>
                <a:gd name="T8" fmla="*/ 1353 w 2245"/>
                <a:gd name="T9" fmla="*/ 1075 h 1147"/>
                <a:gd name="T10" fmla="*/ 1413 w 2245"/>
                <a:gd name="T11" fmla="*/ 1054 h 1147"/>
                <a:gd name="T12" fmla="*/ 1468 w 2245"/>
                <a:gd name="T13" fmla="*/ 1030 h 1147"/>
                <a:gd name="T14" fmla="*/ 1523 w 2245"/>
                <a:gd name="T15" fmla="*/ 1003 h 1147"/>
                <a:gd name="T16" fmla="*/ 1567 w 2245"/>
                <a:gd name="T17" fmla="*/ 975 h 1147"/>
                <a:gd name="T18" fmla="*/ 1615 w 2245"/>
                <a:gd name="T19" fmla="*/ 946 h 1147"/>
                <a:gd name="T20" fmla="*/ 1667 w 2245"/>
                <a:gd name="T21" fmla="*/ 913 h 1147"/>
                <a:gd name="T22" fmla="*/ 1712 w 2245"/>
                <a:gd name="T23" fmla="*/ 880 h 1147"/>
                <a:gd name="T24" fmla="*/ 1780 w 2245"/>
                <a:gd name="T25" fmla="*/ 824 h 1147"/>
                <a:gd name="T26" fmla="*/ 1846 w 2245"/>
                <a:gd name="T27" fmla="*/ 758 h 1147"/>
                <a:gd name="T28" fmla="*/ 1895 w 2245"/>
                <a:gd name="T29" fmla="*/ 701 h 1147"/>
                <a:gd name="T30" fmla="*/ 1948 w 2245"/>
                <a:gd name="T31" fmla="*/ 637 h 1147"/>
                <a:gd name="T32" fmla="*/ 2000 w 2245"/>
                <a:gd name="T33" fmla="*/ 562 h 1147"/>
                <a:gd name="T34" fmla="*/ 2006 w 2245"/>
                <a:gd name="T35" fmla="*/ 0 h 1147"/>
                <a:gd name="T36" fmla="*/ 1492 w 2245"/>
                <a:gd name="T37" fmla="*/ 275 h 1147"/>
                <a:gd name="T38" fmla="*/ 1446 w 2245"/>
                <a:gd name="T39" fmla="*/ 332 h 1147"/>
                <a:gd name="T40" fmla="*/ 1399 w 2245"/>
                <a:gd name="T41" fmla="*/ 383 h 1147"/>
                <a:gd name="T42" fmla="*/ 1358 w 2245"/>
                <a:gd name="T43" fmla="*/ 422 h 1147"/>
                <a:gd name="T44" fmla="*/ 1309 w 2245"/>
                <a:gd name="T45" fmla="*/ 459 h 1147"/>
                <a:gd name="T46" fmla="*/ 1253 w 2245"/>
                <a:gd name="T47" fmla="*/ 495 h 1147"/>
                <a:gd name="T48" fmla="*/ 1198 w 2245"/>
                <a:gd name="T49" fmla="*/ 525 h 1147"/>
                <a:gd name="T50" fmla="*/ 1145 w 2245"/>
                <a:gd name="T51" fmla="*/ 543 h 1147"/>
                <a:gd name="T52" fmla="*/ 1080 w 2245"/>
                <a:gd name="T53" fmla="*/ 563 h 1147"/>
                <a:gd name="T54" fmla="*/ 1005 w 2245"/>
                <a:gd name="T55" fmla="*/ 571 h 1147"/>
                <a:gd name="T56" fmla="*/ 877 w 2245"/>
                <a:gd name="T57" fmla="*/ 576 h 1147"/>
                <a:gd name="T58" fmla="*/ 769 w 2245"/>
                <a:gd name="T59" fmla="*/ 556 h 1147"/>
                <a:gd name="T60" fmla="*/ 660 w 2245"/>
                <a:gd name="T61" fmla="*/ 519 h 1147"/>
                <a:gd name="T62" fmla="*/ 560 w 2245"/>
                <a:gd name="T63" fmla="*/ 465 h 1147"/>
                <a:gd name="T64" fmla="*/ 373 w 2245"/>
                <a:gd name="T65" fmla="*/ 807 h 1147"/>
                <a:gd name="T66" fmla="*/ 30 w 2245"/>
                <a:gd name="T67" fmla="*/ 779 h 1147"/>
                <a:gd name="T68" fmla="*/ 83 w 2245"/>
                <a:gd name="T69" fmla="*/ 828 h 1147"/>
                <a:gd name="T70" fmla="*/ 139 w 2245"/>
                <a:gd name="T71" fmla="*/ 877 h 1147"/>
                <a:gd name="T72" fmla="*/ 197 w 2245"/>
                <a:gd name="T73" fmla="*/ 918 h 1147"/>
                <a:gd name="T74" fmla="*/ 260 w 2245"/>
                <a:gd name="T75" fmla="*/ 958 h 1147"/>
                <a:gd name="T76" fmla="*/ 324 w 2245"/>
                <a:gd name="T77" fmla="*/ 995 h 1147"/>
                <a:gd name="T78" fmla="*/ 381 w 2245"/>
                <a:gd name="T79" fmla="*/ 1025 h 1147"/>
                <a:gd name="T80" fmla="*/ 457 w 2245"/>
                <a:gd name="T81" fmla="*/ 1058 h 1147"/>
                <a:gd name="T82" fmla="*/ 529 w 2245"/>
                <a:gd name="T83" fmla="*/ 1083 h 1147"/>
                <a:gd name="T84" fmla="*/ 595 w 2245"/>
                <a:gd name="T85" fmla="*/ 1104 h 1147"/>
                <a:gd name="T86" fmla="*/ 663 w 2245"/>
                <a:gd name="T87" fmla="*/ 1121 h 1147"/>
                <a:gd name="T88" fmla="*/ 739 w 2245"/>
                <a:gd name="T89" fmla="*/ 1135 h 1147"/>
                <a:gd name="T90" fmla="*/ 821 w 2245"/>
                <a:gd name="T91" fmla="*/ 1144 h 1147"/>
                <a:gd name="T92" fmla="*/ 896 w 2245"/>
                <a:gd name="T93" fmla="*/ 1147 h 1147"/>
                <a:gd name="T94" fmla="*/ 973 w 2245"/>
                <a:gd name="T95" fmla="*/ 1146 h 1147"/>
                <a:gd name="T96" fmla="*/ 1049 w 2245"/>
                <a:gd name="T97" fmla="*/ 1143 h 1147"/>
                <a:gd name="T98" fmla="*/ 1117 w 2245"/>
                <a:gd name="T99" fmla="*/ 1133 h 1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2245" h="1147">
                  <a:moveTo>
                    <a:pt x="1117" y="1133"/>
                  </a:moveTo>
                  <a:lnTo>
                    <a:pt x="1140" y="1130"/>
                  </a:lnTo>
                  <a:lnTo>
                    <a:pt x="1172" y="1124"/>
                  </a:lnTo>
                  <a:lnTo>
                    <a:pt x="1203" y="1118"/>
                  </a:lnTo>
                  <a:lnTo>
                    <a:pt x="1225" y="1114"/>
                  </a:lnTo>
                  <a:lnTo>
                    <a:pt x="1252" y="1107"/>
                  </a:lnTo>
                  <a:lnTo>
                    <a:pt x="1276" y="1100"/>
                  </a:lnTo>
                  <a:lnTo>
                    <a:pt x="1303" y="1093"/>
                  </a:lnTo>
                  <a:lnTo>
                    <a:pt x="1326" y="1086"/>
                  </a:lnTo>
                  <a:lnTo>
                    <a:pt x="1353" y="1075"/>
                  </a:lnTo>
                  <a:lnTo>
                    <a:pt x="1385" y="1065"/>
                  </a:lnTo>
                  <a:lnTo>
                    <a:pt x="1413" y="1054"/>
                  </a:lnTo>
                  <a:lnTo>
                    <a:pt x="1438" y="1043"/>
                  </a:lnTo>
                  <a:lnTo>
                    <a:pt x="1468" y="1030"/>
                  </a:lnTo>
                  <a:lnTo>
                    <a:pt x="1497" y="1016"/>
                  </a:lnTo>
                  <a:lnTo>
                    <a:pt x="1523" y="1003"/>
                  </a:lnTo>
                  <a:lnTo>
                    <a:pt x="1545" y="988"/>
                  </a:lnTo>
                  <a:lnTo>
                    <a:pt x="1567" y="975"/>
                  </a:lnTo>
                  <a:lnTo>
                    <a:pt x="1589" y="960"/>
                  </a:lnTo>
                  <a:lnTo>
                    <a:pt x="1615" y="946"/>
                  </a:lnTo>
                  <a:lnTo>
                    <a:pt x="1642" y="930"/>
                  </a:lnTo>
                  <a:lnTo>
                    <a:pt x="1667" y="913"/>
                  </a:lnTo>
                  <a:lnTo>
                    <a:pt x="1690" y="895"/>
                  </a:lnTo>
                  <a:lnTo>
                    <a:pt x="1712" y="880"/>
                  </a:lnTo>
                  <a:lnTo>
                    <a:pt x="1747" y="852"/>
                  </a:lnTo>
                  <a:lnTo>
                    <a:pt x="1780" y="824"/>
                  </a:lnTo>
                  <a:lnTo>
                    <a:pt x="1813" y="793"/>
                  </a:lnTo>
                  <a:lnTo>
                    <a:pt x="1846" y="758"/>
                  </a:lnTo>
                  <a:lnTo>
                    <a:pt x="1869" y="731"/>
                  </a:lnTo>
                  <a:lnTo>
                    <a:pt x="1895" y="701"/>
                  </a:lnTo>
                  <a:lnTo>
                    <a:pt x="1924" y="669"/>
                  </a:lnTo>
                  <a:lnTo>
                    <a:pt x="1948" y="637"/>
                  </a:lnTo>
                  <a:lnTo>
                    <a:pt x="1973" y="601"/>
                  </a:lnTo>
                  <a:lnTo>
                    <a:pt x="2000" y="562"/>
                  </a:lnTo>
                  <a:lnTo>
                    <a:pt x="2245" y="699"/>
                  </a:lnTo>
                  <a:lnTo>
                    <a:pt x="2006" y="0"/>
                  </a:lnTo>
                  <a:lnTo>
                    <a:pt x="1230" y="133"/>
                  </a:lnTo>
                  <a:lnTo>
                    <a:pt x="1492" y="275"/>
                  </a:lnTo>
                  <a:lnTo>
                    <a:pt x="1469" y="305"/>
                  </a:lnTo>
                  <a:lnTo>
                    <a:pt x="1446" y="332"/>
                  </a:lnTo>
                  <a:lnTo>
                    <a:pt x="1423" y="358"/>
                  </a:lnTo>
                  <a:lnTo>
                    <a:pt x="1399" y="383"/>
                  </a:lnTo>
                  <a:lnTo>
                    <a:pt x="1379" y="401"/>
                  </a:lnTo>
                  <a:lnTo>
                    <a:pt x="1358" y="422"/>
                  </a:lnTo>
                  <a:lnTo>
                    <a:pt x="1335" y="441"/>
                  </a:lnTo>
                  <a:lnTo>
                    <a:pt x="1309" y="459"/>
                  </a:lnTo>
                  <a:lnTo>
                    <a:pt x="1278" y="479"/>
                  </a:lnTo>
                  <a:lnTo>
                    <a:pt x="1253" y="495"/>
                  </a:lnTo>
                  <a:lnTo>
                    <a:pt x="1230" y="507"/>
                  </a:lnTo>
                  <a:lnTo>
                    <a:pt x="1198" y="525"/>
                  </a:lnTo>
                  <a:lnTo>
                    <a:pt x="1169" y="536"/>
                  </a:lnTo>
                  <a:lnTo>
                    <a:pt x="1145" y="543"/>
                  </a:lnTo>
                  <a:lnTo>
                    <a:pt x="1118" y="552"/>
                  </a:lnTo>
                  <a:lnTo>
                    <a:pt x="1080" y="563"/>
                  </a:lnTo>
                  <a:lnTo>
                    <a:pt x="1043" y="567"/>
                  </a:lnTo>
                  <a:lnTo>
                    <a:pt x="1005" y="571"/>
                  </a:lnTo>
                  <a:lnTo>
                    <a:pt x="950" y="573"/>
                  </a:lnTo>
                  <a:lnTo>
                    <a:pt x="877" y="576"/>
                  </a:lnTo>
                  <a:lnTo>
                    <a:pt x="820" y="567"/>
                  </a:lnTo>
                  <a:lnTo>
                    <a:pt x="769" y="556"/>
                  </a:lnTo>
                  <a:lnTo>
                    <a:pt x="711" y="540"/>
                  </a:lnTo>
                  <a:lnTo>
                    <a:pt x="660" y="519"/>
                  </a:lnTo>
                  <a:lnTo>
                    <a:pt x="608" y="494"/>
                  </a:lnTo>
                  <a:lnTo>
                    <a:pt x="560" y="465"/>
                  </a:lnTo>
                  <a:lnTo>
                    <a:pt x="528" y="436"/>
                  </a:lnTo>
                  <a:lnTo>
                    <a:pt x="373" y="807"/>
                  </a:lnTo>
                  <a:lnTo>
                    <a:pt x="0" y="759"/>
                  </a:lnTo>
                  <a:lnTo>
                    <a:pt x="30" y="779"/>
                  </a:lnTo>
                  <a:lnTo>
                    <a:pt x="57" y="803"/>
                  </a:lnTo>
                  <a:lnTo>
                    <a:pt x="83" y="828"/>
                  </a:lnTo>
                  <a:lnTo>
                    <a:pt x="109" y="851"/>
                  </a:lnTo>
                  <a:lnTo>
                    <a:pt x="139" y="877"/>
                  </a:lnTo>
                  <a:lnTo>
                    <a:pt x="168" y="897"/>
                  </a:lnTo>
                  <a:lnTo>
                    <a:pt x="197" y="918"/>
                  </a:lnTo>
                  <a:lnTo>
                    <a:pt x="229" y="937"/>
                  </a:lnTo>
                  <a:lnTo>
                    <a:pt x="260" y="958"/>
                  </a:lnTo>
                  <a:lnTo>
                    <a:pt x="294" y="979"/>
                  </a:lnTo>
                  <a:lnTo>
                    <a:pt x="324" y="995"/>
                  </a:lnTo>
                  <a:lnTo>
                    <a:pt x="354" y="1011"/>
                  </a:lnTo>
                  <a:lnTo>
                    <a:pt x="381" y="1025"/>
                  </a:lnTo>
                  <a:lnTo>
                    <a:pt x="420" y="1043"/>
                  </a:lnTo>
                  <a:lnTo>
                    <a:pt x="457" y="1058"/>
                  </a:lnTo>
                  <a:lnTo>
                    <a:pt x="498" y="1073"/>
                  </a:lnTo>
                  <a:lnTo>
                    <a:pt x="529" y="1083"/>
                  </a:lnTo>
                  <a:lnTo>
                    <a:pt x="559" y="1094"/>
                  </a:lnTo>
                  <a:lnTo>
                    <a:pt x="595" y="1104"/>
                  </a:lnTo>
                  <a:lnTo>
                    <a:pt x="629" y="1114"/>
                  </a:lnTo>
                  <a:lnTo>
                    <a:pt x="663" y="1121"/>
                  </a:lnTo>
                  <a:lnTo>
                    <a:pt x="700" y="1129"/>
                  </a:lnTo>
                  <a:lnTo>
                    <a:pt x="739" y="1135"/>
                  </a:lnTo>
                  <a:lnTo>
                    <a:pt x="780" y="1139"/>
                  </a:lnTo>
                  <a:lnTo>
                    <a:pt x="821" y="1144"/>
                  </a:lnTo>
                  <a:lnTo>
                    <a:pt x="854" y="1145"/>
                  </a:lnTo>
                  <a:lnTo>
                    <a:pt x="896" y="1147"/>
                  </a:lnTo>
                  <a:lnTo>
                    <a:pt x="939" y="1147"/>
                  </a:lnTo>
                  <a:lnTo>
                    <a:pt x="973" y="1146"/>
                  </a:lnTo>
                  <a:lnTo>
                    <a:pt x="1009" y="1145"/>
                  </a:lnTo>
                  <a:lnTo>
                    <a:pt x="1049" y="1143"/>
                  </a:lnTo>
                  <a:lnTo>
                    <a:pt x="1086" y="1137"/>
                  </a:lnTo>
                  <a:lnTo>
                    <a:pt x="1117" y="1133"/>
                  </a:lnTo>
                </a:path>
              </a:pathLst>
            </a:custGeom>
            <a:solidFill>
              <a:schemeClr val="hlink"/>
            </a:solidFill>
            <a:ln w="12700" cap="rnd" cmpd="sng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50" tIns="44432" rIns="90450" bIns="44432">
              <a:spAutoFit/>
            </a:bodyPr>
            <a:lstStyle/>
            <a:p>
              <a:endParaRPr lang="en-US" dirty="0"/>
            </a:p>
          </p:txBody>
        </p:sp>
        <p:sp>
          <p:nvSpPr>
            <p:cNvPr id="32777" name="Rectangle 12"/>
            <p:cNvSpPr>
              <a:spLocks noChangeArrowheads="1"/>
            </p:cNvSpPr>
            <p:nvPr/>
          </p:nvSpPr>
          <p:spPr bwMode="auto">
            <a:xfrm>
              <a:off x="3456" y="3312"/>
              <a:ext cx="1824" cy="8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9994" tIns="49997" rIns="99994" bIns="49997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Respondents</a:t>
              </a:r>
            </a:p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(People who can make valuable judgments)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9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Quantitative Methods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533400"/>
            <a:ext cx="8170863" cy="1371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Overview of Quantitative Approaches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46300"/>
            <a:ext cx="4478338" cy="3733800"/>
          </a:xfrm>
          <a:ln>
            <a:solidFill>
              <a:srgbClr val="003300"/>
            </a:solidFill>
          </a:ln>
        </p:spPr>
        <p:txBody>
          <a:bodyPr lIns="99994" tIns="49997" rIns="99994" bIns="49997"/>
          <a:lstStyle/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Naive approach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Moving averages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Exponential smoothing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dirty="0"/>
              <a:t>Trend projection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dirty="0">
                <a:solidFill>
                  <a:srgbClr val="003300"/>
                </a:solidFill>
              </a:rPr>
              <a:t>Linear regression</a:t>
            </a:r>
          </a:p>
        </p:txBody>
      </p:sp>
      <p:grpSp>
        <p:nvGrpSpPr>
          <p:cNvPr id="75780" name="Group 4"/>
          <p:cNvGrpSpPr>
            <a:grpSpLocks/>
          </p:cNvGrpSpPr>
          <p:nvPr/>
        </p:nvGrpSpPr>
        <p:grpSpPr bwMode="auto">
          <a:xfrm>
            <a:off x="5105400" y="2362200"/>
            <a:ext cx="3124200" cy="2590800"/>
            <a:chOff x="3216" y="1488"/>
            <a:chExt cx="1968" cy="1632"/>
          </a:xfrm>
        </p:grpSpPr>
        <p:sp>
          <p:nvSpPr>
            <p:cNvPr id="35849" name="Text Box 5"/>
            <p:cNvSpPr txBox="1">
              <a:spLocks noChangeArrowheads="1"/>
            </p:cNvSpPr>
            <p:nvPr/>
          </p:nvSpPr>
          <p:spPr bwMode="auto">
            <a:xfrm>
              <a:off x="3691" y="2064"/>
              <a:ext cx="1493" cy="488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9994" tIns="49997" rIns="99994" bIns="49997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600" dirty="0"/>
                <a:t>time-series models</a:t>
              </a:r>
            </a:p>
          </p:txBody>
        </p:sp>
        <p:sp>
          <p:nvSpPr>
            <p:cNvPr id="35850" name="AutoShape 6"/>
            <p:cNvSpPr>
              <a:spLocks/>
            </p:cNvSpPr>
            <p:nvPr/>
          </p:nvSpPr>
          <p:spPr bwMode="auto">
            <a:xfrm>
              <a:off x="3216" y="1488"/>
              <a:ext cx="240" cy="1632"/>
            </a:xfrm>
            <a:prstGeom prst="rightBrace">
              <a:avLst>
                <a:gd name="adj1" fmla="val 56667"/>
                <a:gd name="adj2" fmla="val 50000"/>
              </a:avLst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</p:grpSp>
      <p:grpSp>
        <p:nvGrpSpPr>
          <p:cNvPr id="75783" name="Group 7"/>
          <p:cNvGrpSpPr>
            <a:grpSpLocks/>
          </p:cNvGrpSpPr>
          <p:nvPr/>
        </p:nvGrpSpPr>
        <p:grpSpPr bwMode="auto">
          <a:xfrm>
            <a:off x="5105400" y="5092700"/>
            <a:ext cx="3030538" cy="774700"/>
            <a:chOff x="3216" y="3208"/>
            <a:chExt cx="1909" cy="488"/>
          </a:xfrm>
          <a:noFill/>
        </p:grpSpPr>
        <p:sp>
          <p:nvSpPr>
            <p:cNvPr id="35847" name="Text Box 8"/>
            <p:cNvSpPr txBox="1">
              <a:spLocks noChangeArrowheads="1"/>
            </p:cNvSpPr>
            <p:nvPr/>
          </p:nvSpPr>
          <p:spPr bwMode="auto">
            <a:xfrm>
              <a:off x="3749" y="3208"/>
              <a:ext cx="1376" cy="488"/>
            </a:xfrm>
            <a:prstGeom prst="rect">
              <a:avLst/>
            </a:prstGeom>
            <a:grpFill/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9994" tIns="49997" rIns="99994" bIns="49997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600" dirty="0"/>
                <a:t>associative model</a:t>
              </a:r>
            </a:p>
          </p:txBody>
        </p:sp>
        <p:sp>
          <p:nvSpPr>
            <p:cNvPr id="35848" name="AutoShape 9"/>
            <p:cNvSpPr>
              <a:spLocks/>
            </p:cNvSpPr>
            <p:nvPr/>
          </p:nvSpPr>
          <p:spPr bwMode="auto">
            <a:xfrm>
              <a:off x="3216" y="3312"/>
              <a:ext cx="240" cy="288"/>
            </a:xfrm>
            <a:prstGeom prst="rightBrace">
              <a:avLst>
                <a:gd name="adj1" fmla="val 10000"/>
                <a:gd name="adj2" fmla="val 50000"/>
              </a:avLst>
            </a:prstGeom>
            <a:grpFill/>
            <a:ln w="57150">
              <a:solidFill>
                <a:srgbClr val="00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</p:grpSp>
      <p:cxnSp>
        <p:nvCxnSpPr>
          <p:cNvPr id="3" name="Straight Connector 2"/>
          <p:cNvCxnSpPr/>
          <p:nvPr/>
        </p:nvCxnSpPr>
        <p:spPr bwMode="auto">
          <a:xfrm>
            <a:off x="833120" y="5067300"/>
            <a:ext cx="456184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Time- series Forecasting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2150" y="1919288"/>
            <a:ext cx="7702550" cy="434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Set of evenly spaced numerical data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Obtained by observing response variable at regular time periods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Forecast based only on past values, no other variables important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Assumes that factors influencing past and present will continue influence in future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09638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Time Series Forecasting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381000"/>
            <a:ext cx="81280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Components of Demand</a:t>
            </a:r>
          </a:p>
        </p:txBody>
      </p:sp>
      <p:sp>
        <p:nvSpPr>
          <p:cNvPr id="81923" name="Line 3"/>
          <p:cNvSpPr>
            <a:spLocks noChangeShapeType="1"/>
          </p:cNvSpPr>
          <p:nvPr/>
        </p:nvSpPr>
        <p:spPr bwMode="auto">
          <a:xfrm flipV="1">
            <a:off x="1179513" y="2806700"/>
            <a:ext cx="5932487" cy="2533650"/>
          </a:xfrm>
          <a:prstGeom prst="line">
            <a:avLst/>
          </a:prstGeom>
          <a:noFill/>
          <a:ln w="76200">
            <a:solidFill>
              <a:srgbClr val="1750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1924" name="Line 4"/>
          <p:cNvSpPr>
            <a:spLocks noChangeShapeType="1"/>
          </p:cNvSpPr>
          <p:nvPr/>
        </p:nvSpPr>
        <p:spPr bwMode="auto">
          <a:xfrm flipV="1">
            <a:off x="1136650" y="4076700"/>
            <a:ext cx="6648450" cy="0"/>
          </a:xfrm>
          <a:prstGeom prst="line">
            <a:avLst/>
          </a:prstGeom>
          <a:noFill/>
          <a:ln w="76200">
            <a:solidFill>
              <a:srgbClr val="BF092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81957" name="Group 37"/>
          <p:cNvGrpSpPr>
            <a:grpSpLocks/>
          </p:cNvGrpSpPr>
          <p:nvPr/>
        </p:nvGrpSpPr>
        <p:grpSpPr bwMode="auto">
          <a:xfrm>
            <a:off x="766763" y="1917700"/>
            <a:ext cx="7472362" cy="4354513"/>
            <a:chOff x="483" y="1208"/>
            <a:chExt cx="4707" cy="2743"/>
          </a:xfrm>
        </p:grpSpPr>
        <p:sp>
          <p:nvSpPr>
            <p:cNvPr id="39960" name="Text Box 6"/>
            <p:cNvSpPr txBox="1">
              <a:spLocks noChangeArrowheads="1"/>
            </p:cNvSpPr>
            <p:nvPr/>
          </p:nvSpPr>
          <p:spPr bwMode="auto">
            <a:xfrm rot="-5400000">
              <a:off x="-404" y="2386"/>
              <a:ext cx="1990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0008" tIns="50004" rIns="100008" bIns="50004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Demand for product or service</a:t>
              </a:r>
            </a:p>
          </p:txBody>
        </p:sp>
        <p:sp>
          <p:nvSpPr>
            <p:cNvPr id="39961" name="Freeform 7"/>
            <p:cNvSpPr>
              <a:spLocks/>
            </p:cNvSpPr>
            <p:nvPr/>
          </p:nvSpPr>
          <p:spPr bwMode="auto">
            <a:xfrm>
              <a:off x="720" y="1208"/>
              <a:ext cx="4368" cy="2400"/>
            </a:xfrm>
            <a:custGeom>
              <a:avLst/>
              <a:gdLst>
                <a:gd name="T0" fmla="*/ 0 w 4416"/>
                <a:gd name="T1" fmla="*/ 0 h 2400"/>
                <a:gd name="T2" fmla="*/ 0 w 4416"/>
                <a:gd name="T3" fmla="*/ 2400 h 2400"/>
                <a:gd name="T4" fmla="*/ 4321 w 4416"/>
                <a:gd name="T5" fmla="*/ 2400 h 24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416" h="2400">
                  <a:moveTo>
                    <a:pt x="0" y="0"/>
                  </a:moveTo>
                  <a:lnTo>
                    <a:pt x="0" y="2400"/>
                  </a:lnTo>
                  <a:lnTo>
                    <a:pt x="4416" y="240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962" name="Rectangle 8"/>
            <p:cNvSpPr>
              <a:spLocks noChangeArrowheads="1"/>
            </p:cNvSpPr>
            <p:nvPr/>
          </p:nvSpPr>
          <p:spPr bwMode="auto">
            <a:xfrm>
              <a:off x="1336" y="3431"/>
              <a:ext cx="3854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77825" algn="ctr"/>
                  <a:tab pos="1879600" algn="ctr"/>
                  <a:tab pos="2692400" algn="ctr"/>
                  <a:tab pos="3403600" algn="ctr"/>
                  <a:tab pos="49276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	|	|		|	|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	1	2		3	4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			Time (years)</a:t>
              </a:r>
            </a:p>
          </p:txBody>
        </p:sp>
      </p:grp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6253163" y="4337050"/>
            <a:ext cx="1919287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008" tIns="50004" rIns="100008" bIns="50004">
            <a:spAutoFit/>
          </a:bodyPr>
          <a:lstStyle>
            <a:lvl1pPr algn="l" defTabSz="1000125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00063" indent="-285750" algn="l" defTabSz="1000125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00125" indent="-228600" algn="l" defTabSz="1000125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00188" indent="-228600" algn="l" defTabSz="1000125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00250" indent="-228600" algn="l" defTabSz="1000125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574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46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718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290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/>
              <a:t>Average demand over 4 years</a:t>
            </a:r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 flipH="1" flipV="1">
            <a:off x="6389688" y="4129088"/>
            <a:ext cx="176212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6726238" y="1825625"/>
            <a:ext cx="1312862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008" tIns="50004" rIns="100008" bIns="50004">
            <a:spAutoFit/>
          </a:bodyPr>
          <a:lstStyle>
            <a:lvl1pPr algn="l" defTabSz="1000125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00063" indent="-285750" algn="l" defTabSz="1000125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00125" indent="-228600" algn="l" defTabSz="1000125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00188" indent="-228600" algn="l" defTabSz="1000125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00250" indent="-228600" algn="l" defTabSz="1000125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574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46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718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290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/>
              <a:t>Trend component</a:t>
            </a:r>
          </a:p>
        </p:txBody>
      </p:sp>
      <p:grpSp>
        <p:nvGrpSpPr>
          <p:cNvPr id="81956" name="Group 36"/>
          <p:cNvGrpSpPr>
            <a:grpSpLocks/>
          </p:cNvGrpSpPr>
          <p:nvPr/>
        </p:nvGrpSpPr>
        <p:grpSpPr bwMode="auto">
          <a:xfrm>
            <a:off x="6142038" y="3232150"/>
            <a:ext cx="1704975" cy="796925"/>
            <a:chOff x="3869" y="2036"/>
            <a:chExt cx="1074" cy="502"/>
          </a:xfrm>
        </p:grpSpPr>
        <p:sp>
          <p:nvSpPr>
            <p:cNvPr id="39958" name="Text Box 22"/>
            <p:cNvSpPr txBox="1">
              <a:spLocks noChangeArrowheads="1"/>
            </p:cNvSpPr>
            <p:nvPr/>
          </p:nvSpPr>
          <p:spPr bwMode="auto">
            <a:xfrm>
              <a:off x="3869" y="2214"/>
              <a:ext cx="1074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0008" tIns="50004" rIns="100008" bIns="50004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Actual demand line</a:t>
              </a:r>
            </a:p>
          </p:txBody>
        </p:sp>
        <p:sp>
          <p:nvSpPr>
            <p:cNvPr id="39959" name="Line 23"/>
            <p:cNvSpPr>
              <a:spLocks noChangeShapeType="1"/>
            </p:cNvSpPr>
            <p:nvPr/>
          </p:nvSpPr>
          <p:spPr bwMode="auto">
            <a:xfrm flipV="1">
              <a:off x="4290" y="2036"/>
              <a:ext cx="108" cy="18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81945" name="Text Box 25"/>
          <p:cNvSpPr txBox="1">
            <a:spLocks noChangeArrowheads="1"/>
          </p:cNvSpPr>
          <p:nvPr/>
        </p:nvSpPr>
        <p:spPr bwMode="auto">
          <a:xfrm>
            <a:off x="3381375" y="5138738"/>
            <a:ext cx="20002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008" tIns="50004" rIns="100008" bIns="50004">
            <a:spAutoFit/>
          </a:bodyPr>
          <a:lstStyle>
            <a:lvl1pPr algn="l" defTabSz="1000125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00063" indent="-285750" algn="l" defTabSz="1000125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000125" indent="-228600" algn="l" defTabSz="1000125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00188" indent="-228600" algn="l" defTabSz="1000125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00250" indent="-228600" algn="l" defTabSz="1000125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574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46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718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29050" indent="-228600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/>
              <a:t>Random variation</a:t>
            </a:r>
          </a:p>
        </p:txBody>
      </p:sp>
      <p:sp>
        <p:nvSpPr>
          <p:cNvPr id="81946" name="Line 26"/>
          <p:cNvSpPr>
            <a:spLocks noChangeShapeType="1"/>
          </p:cNvSpPr>
          <p:nvPr/>
        </p:nvSpPr>
        <p:spPr bwMode="auto">
          <a:xfrm flipH="1" flipV="1">
            <a:off x="3082925" y="5270500"/>
            <a:ext cx="3413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1949" name="Freeform 29"/>
          <p:cNvSpPr>
            <a:spLocks/>
          </p:cNvSpPr>
          <p:nvPr/>
        </p:nvSpPr>
        <p:spPr bwMode="auto">
          <a:xfrm>
            <a:off x="1162050" y="2622550"/>
            <a:ext cx="6102350" cy="3079750"/>
          </a:xfrm>
          <a:custGeom>
            <a:avLst/>
            <a:gdLst>
              <a:gd name="T0" fmla="*/ 120967500 w 3844"/>
              <a:gd name="T1" fmla="*/ 2147483647 h 1940"/>
              <a:gd name="T2" fmla="*/ 302418750 w 3844"/>
              <a:gd name="T3" fmla="*/ 2147483647 h 1940"/>
              <a:gd name="T4" fmla="*/ 453628125 w 3844"/>
              <a:gd name="T5" fmla="*/ 2147483647 h 1940"/>
              <a:gd name="T6" fmla="*/ 665321250 w 3844"/>
              <a:gd name="T7" fmla="*/ 2147483647 h 1940"/>
              <a:gd name="T8" fmla="*/ 846772500 w 3844"/>
              <a:gd name="T9" fmla="*/ 2147483647 h 1940"/>
              <a:gd name="T10" fmla="*/ 1018143125 w 3844"/>
              <a:gd name="T11" fmla="*/ 2147483647 h 1940"/>
              <a:gd name="T12" fmla="*/ 1260078125 w 3844"/>
              <a:gd name="T13" fmla="*/ 2147483647 h 1940"/>
              <a:gd name="T14" fmla="*/ 1532255000 w 3844"/>
              <a:gd name="T15" fmla="*/ 2147483647 h 1940"/>
              <a:gd name="T16" fmla="*/ 1754028750 w 3844"/>
              <a:gd name="T17" fmla="*/ 2147483647 h 1940"/>
              <a:gd name="T18" fmla="*/ 1995963750 w 3844"/>
              <a:gd name="T19" fmla="*/ 2147483647 h 1940"/>
              <a:gd name="T20" fmla="*/ 2147483647 w 3844"/>
              <a:gd name="T21" fmla="*/ 2147483647 h 1940"/>
              <a:gd name="T22" fmla="*/ 2147483647 w 3844"/>
              <a:gd name="T23" fmla="*/ 2147483647 h 1940"/>
              <a:gd name="T24" fmla="*/ 2147483647 w 3844"/>
              <a:gd name="T25" fmla="*/ 2147483647 h 1940"/>
              <a:gd name="T26" fmla="*/ 2147483647 w 3844"/>
              <a:gd name="T27" fmla="*/ 2147483647 h 1940"/>
              <a:gd name="T28" fmla="*/ 2147483647 w 3844"/>
              <a:gd name="T29" fmla="*/ 2147483647 h 1940"/>
              <a:gd name="T30" fmla="*/ 2147483647 w 3844"/>
              <a:gd name="T31" fmla="*/ 2147483647 h 1940"/>
              <a:gd name="T32" fmla="*/ 2147483647 w 3844"/>
              <a:gd name="T33" fmla="*/ 2147483647 h 1940"/>
              <a:gd name="T34" fmla="*/ 2147483647 w 3844"/>
              <a:gd name="T35" fmla="*/ 2147483647 h 1940"/>
              <a:gd name="T36" fmla="*/ 2147483647 w 3844"/>
              <a:gd name="T37" fmla="*/ 2147483647 h 1940"/>
              <a:gd name="T38" fmla="*/ 2147483647 w 3844"/>
              <a:gd name="T39" fmla="*/ 2096770000 h 1940"/>
              <a:gd name="T40" fmla="*/ 2147483647 w 3844"/>
              <a:gd name="T41" fmla="*/ 2147483647 h 1940"/>
              <a:gd name="T42" fmla="*/ 2147483647 w 3844"/>
              <a:gd name="T43" fmla="*/ 2147483647 h 1940"/>
              <a:gd name="T44" fmla="*/ 2147483647 w 3844"/>
              <a:gd name="T45" fmla="*/ 2147483647 h 1940"/>
              <a:gd name="T46" fmla="*/ 2147483647 w 3844"/>
              <a:gd name="T47" fmla="*/ 2147483647 h 1940"/>
              <a:gd name="T48" fmla="*/ 2147483647 w 3844"/>
              <a:gd name="T49" fmla="*/ 2147483647 h 1940"/>
              <a:gd name="T50" fmla="*/ 2147483647 w 3844"/>
              <a:gd name="T51" fmla="*/ 2147483647 h 1940"/>
              <a:gd name="T52" fmla="*/ 2147483647 w 3844"/>
              <a:gd name="T53" fmla="*/ 2147483647 h 1940"/>
              <a:gd name="T54" fmla="*/ 2147483647 w 3844"/>
              <a:gd name="T55" fmla="*/ 2147483647 h 1940"/>
              <a:gd name="T56" fmla="*/ 2147483647 w 3844"/>
              <a:gd name="T57" fmla="*/ 2147483647 h 1940"/>
              <a:gd name="T58" fmla="*/ 2147483647 w 3844"/>
              <a:gd name="T59" fmla="*/ 2147483647 h 1940"/>
              <a:gd name="T60" fmla="*/ 2147483647 w 3844"/>
              <a:gd name="T61" fmla="*/ 1975802500 h 1940"/>
              <a:gd name="T62" fmla="*/ 2147483647 w 3844"/>
              <a:gd name="T63" fmla="*/ 1683464375 h 1940"/>
              <a:gd name="T64" fmla="*/ 2147483647 w 3844"/>
              <a:gd name="T65" fmla="*/ 1471771250 h 1940"/>
              <a:gd name="T66" fmla="*/ 2147483647 w 3844"/>
              <a:gd name="T67" fmla="*/ 1451610000 h 1940"/>
              <a:gd name="T68" fmla="*/ 2147483647 w 3844"/>
              <a:gd name="T69" fmla="*/ 1542335625 h 1940"/>
              <a:gd name="T70" fmla="*/ 2147483647 w 3844"/>
              <a:gd name="T71" fmla="*/ 1895157500 h 1940"/>
              <a:gd name="T72" fmla="*/ 2147483647 w 3844"/>
              <a:gd name="T73" fmla="*/ 1854835000 h 1940"/>
              <a:gd name="T74" fmla="*/ 2147483647 w 3844"/>
              <a:gd name="T75" fmla="*/ 1733867500 h 1940"/>
              <a:gd name="T76" fmla="*/ 2147483647 w 3844"/>
              <a:gd name="T77" fmla="*/ 1350803750 h 1940"/>
              <a:gd name="T78" fmla="*/ 2147483647 w 3844"/>
              <a:gd name="T79" fmla="*/ 897175625 h 1940"/>
              <a:gd name="T80" fmla="*/ 2147483647 w 3844"/>
              <a:gd name="T81" fmla="*/ 584676250 h 1940"/>
              <a:gd name="T82" fmla="*/ 2147483647 w 3844"/>
              <a:gd name="T83" fmla="*/ 433466875 h 1940"/>
              <a:gd name="T84" fmla="*/ 2147483647 w 3844"/>
              <a:gd name="T85" fmla="*/ 221773750 h 1940"/>
              <a:gd name="T86" fmla="*/ 2147483647 w 3844"/>
              <a:gd name="T87" fmla="*/ 241935000 h 1940"/>
              <a:gd name="T88" fmla="*/ 2147483647 w 3844"/>
              <a:gd name="T89" fmla="*/ 594756875 h 1940"/>
              <a:gd name="T90" fmla="*/ 2147483647 w 3844"/>
              <a:gd name="T91" fmla="*/ 856853125 h 1940"/>
              <a:gd name="T92" fmla="*/ 2147483647 w 3844"/>
              <a:gd name="T93" fmla="*/ 856853125 h 1940"/>
              <a:gd name="T94" fmla="*/ 2147483647 w 3844"/>
              <a:gd name="T95" fmla="*/ 887095000 h 19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3844" h="1940">
                <a:moveTo>
                  <a:pt x="0" y="1940"/>
                </a:moveTo>
                <a:lnTo>
                  <a:pt x="20" y="1876"/>
                </a:lnTo>
                <a:lnTo>
                  <a:pt x="44" y="1896"/>
                </a:lnTo>
                <a:lnTo>
                  <a:pt x="48" y="1840"/>
                </a:lnTo>
                <a:lnTo>
                  <a:pt x="76" y="1844"/>
                </a:lnTo>
                <a:lnTo>
                  <a:pt x="76" y="1760"/>
                </a:lnTo>
                <a:lnTo>
                  <a:pt x="100" y="1780"/>
                </a:lnTo>
                <a:lnTo>
                  <a:pt x="120" y="1724"/>
                </a:lnTo>
                <a:lnTo>
                  <a:pt x="148" y="1724"/>
                </a:lnTo>
                <a:lnTo>
                  <a:pt x="152" y="1652"/>
                </a:lnTo>
                <a:lnTo>
                  <a:pt x="180" y="1660"/>
                </a:lnTo>
                <a:lnTo>
                  <a:pt x="180" y="1592"/>
                </a:lnTo>
                <a:lnTo>
                  <a:pt x="200" y="1528"/>
                </a:lnTo>
                <a:lnTo>
                  <a:pt x="224" y="1532"/>
                </a:lnTo>
                <a:lnTo>
                  <a:pt x="224" y="1468"/>
                </a:lnTo>
                <a:lnTo>
                  <a:pt x="264" y="1468"/>
                </a:lnTo>
                <a:lnTo>
                  <a:pt x="264" y="1384"/>
                </a:lnTo>
                <a:lnTo>
                  <a:pt x="292" y="1396"/>
                </a:lnTo>
                <a:lnTo>
                  <a:pt x="284" y="1308"/>
                </a:lnTo>
                <a:lnTo>
                  <a:pt x="336" y="1348"/>
                </a:lnTo>
                <a:lnTo>
                  <a:pt x="340" y="1252"/>
                </a:lnTo>
                <a:lnTo>
                  <a:pt x="372" y="1312"/>
                </a:lnTo>
                <a:lnTo>
                  <a:pt x="396" y="1228"/>
                </a:lnTo>
                <a:lnTo>
                  <a:pt x="404" y="1332"/>
                </a:lnTo>
                <a:lnTo>
                  <a:pt x="448" y="1288"/>
                </a:lnTo>
                <a:lnTo>
                  <a:pt x="448" y="1388"/>
                </a:lnTo>
                <a:lnTo>
                  <a:pt x="516" y="1384"/>
                </a:lnTo>
                <a:lnTo>
                  <a:pt x="500" y="1456"/>
                </a:lnTo>
                <a:lnTo>
                  <a:pt x="564" y="1444"/>
                </a:lnTo>
                <a:lnTo>
                  <a:pt x="568" y="1528"/>
                </a:lnTo>
                <a:lnTo>
                  <a:pt x="608" y="1524"/>
                </a:lnTo>
                <a:lnTo>
                  <a:pt x="608" y="1624"/>
                </a:lnTo>
                <a:lnTo>
                  <a:pt x="640" y="1576"/>
                </a:lnTo>
                <a:lnTo>
                  <a:pt x="648" y="1668"/>
                </a:lnTo>
                <a:lnTo>
                  <a:pt x="684" y="1592"/>
                </a:lnTo>
                <a:lnTo>
                  <a:pt x="696" y="1692"/>
                </a:lnTo>
                <a:lnTo>
                  <a:pt x="752" y="1636"/>
                </a:lnTo>
                <a:lnTo>
                  <a:pt x="752" y="1684"/>
                </a:lnTo>
                <a:lnTo>
                  <a:pt x="780" y="1636"/>
                </a:lnTo>
                <a:lnTo>
                  <a:pt x="792" y="1716"/>
                </a:lnTo>
                <a:lnTo>
                  <a:pt x="824" y="1636"/>
                </a:lnTo>
                <a:lnTo>
                  <a:pt x="868" y="1716"/>
                </a:lnTo>
                <a:lnTo>
                  <a:pt x="868" y="1632"/>
                </a:lnTo>
                <a:lnTo>
                  <a:pt x="916" y="1688"/>
                </a:lnTo>
                <a:lnTo>
                  <a:pt x="940" y="1620"/>
                </a:lnTo>
                <a:lnTo>
                  <a:pt x="964" y="1664"/>
                </a:lnTo>
                <a:lnTo>
                  <a:pt x="968" y="1580"/>
                </a:lnTo>
                <a:lnTo>
                  <a:pt x="980" y="1660"/>
                </a:lnTo>
                <a:lnTo>
                  <a:pt x="1000" y="1540"/>
                </a:lnTo>
                <a:lnTo>
                  <a:pt x="1020" y="1612"/>
                </a:lnTo>
                <a:lnTo>
                  <a:pt x="1080" y="1528"/>
                </a:lnTo>
                <a:lnTo>
                  <a:pt x="1068" y="1624"/>
                </a:lnTo>
                <a:lnTo>
                  <a:pt x="1116" y="1572"/>
                </a:lnTo>
                <a:lnTo>
                  <a:pt x="1116" y="1656"/>
                </a:lnTo>
                <a:lnTo>
                  <a:pt x="1140" y="1640"/>
                </a:lnTo>
                <a:lnTo>
                  <a:pt x="1140" y="1712"/>
                </a:lnTo>
                <a:lnTo>
                  <a:pt x="1160" y="1676"/>
                </a:lnTo>
                <a:lnTo>
                  <a:pt x="1176" y="1776"/>
                </a:lnTo>
                <a:lnTo>
                  <a:pt x="1176" y="1648"/>
                </a:lnTo>
                <a:lnTo>
                  <a:pt x="1200" y="1680"/>
                </a:lnTo>
                <a:lnTo>
                  <a:pt x="1204" y="1532"/>
                </a:lnTo>
                <a:lnTo>
                  <a:pt x="1216" y="1576"/>
                </a:lnTo>
                <a:lnTo>
                  <a:pt x="1236" y="1428"/>
                </a:lnTo>
                <a:lnTo>
                  <a:pt x="1236" y="1456"/>
                </a:lnTo>
                <a:lnTo>
                  <a:pt x="1244" y="1296"/>
                </a:lnTo>
                <a:lnTo>
                  <a:pt x="1256" y="1252"/>
                </a:lnTo>
                <a:lnTo>
                  <a:pt x="1288" y="1164"/>
                </a:lnTo>
                <a:lnTo>
                  <a:pt x="1308" y="1200"/>
                </a:lnTo>
                <a:lnTo>
                  <a:pt x="1312" y="1048"/>
                </a:lnTo>
                <a:lnTo>
                  <a:pt x="1332" y="1088"/>
                </a:lnTo>
                <a:lnTo>
                  <a:pt x="1344" y="944"/>
                </a:lnTo>
                <a:lnTo>
                  <a:pt x="1368" y="1008"/>
                </a:lnTo>
                <a:lnTo>
                  <a:pt x="1372" y="872"/>
                </a:lnTo>
                <a:lnTo>
                  <a:pt x="1420" y="896"/>
                </a:lnTo>
                <a:lnTo>
                  <a:pt x="1436" y="820"/>
                </a:lnTo>
                <a:lnTo>
                  <a:pt x="1456" y="876"/>
                </a:lnTo>
                <a:cubicBezTo>
                  <a:pt x="1461" y="839"/>
                  <a:pt x="1472" y="764"/>
                  <a:pt x="1472" y="764"/>
                </a:cubicBezTo>
                <a:lnTo>
                  <a:pt x="1496" y="856"/>
                </a:lnTo>
                <a:lnTo>
                  <a:pt x="1532" y="736"/>
                </a:lnTo>
                <a:lnTo>
                  <a:pt x="1544" y="832"/>
                </a:lnTo>
                <a:lnTo>
                  <a:pt x="1572" y="800"/>
                </a:lnTo>
                <a:lnTo>
                  <a:pt x="1572" y="932"/>
                </a:lnTo>
                <a:lnTo>
                  <a:pt x="1608" y="872"/>
                </a:lnTo>
                <a:lnTo>
                  <a:pt x="1608" y="1016"/>
                </a:lnTo>
                <a:lnTo>
                  <a:pt x="1628" y="960"/>
                </a:lnTo>
                <a:lnTo>
                  <a:pt x="1628" y="1092"/>
                </a:lnTo>
                <a:lnTo>
                  <a:pt x="1656" y="1052"/>
                </a:lnTo>
                <a:lnTo>
                  <a:pt x="1640" y="1184"/>
                </a:lnTo>
                <a:lnTo>
                  <a:pt x="1676" y="1144"/>
                </a:lnTo>
                <a:lnTo>
                  <a:pt x="1672" y="1256"/>
                </a:lnTo>
                <a:lnTo>
                  <a:pt x="1692" y="1236"/>
                </a:lnTo>
                <a:lnTo>
                  <a:pt x="1692" y="1356"/>
                </a:lnTo>
                <a:lnTo>
                  <a:pt x="1720" y="1304"/>
                </a:lnTo>
                <a:lnTo>
                  <a:pt x="1716" y="1396"/>
                </a:lnTo>
                <a:lnTo>
                  <a:pt x="1756" y="1352"/>
                </a:lnTo>
                <a:lnTo>
                  <a:pt x="1776" y="1416"/>
                </a:lnTo>
                <a:lnTo>
                  <a:pt x="1788" y="1368"/>
                </a:lnTo>
                <a:lnTo>
                  <a:pt x="1788" y="1468"/>
                </a:lnTo>
                <a:lnTo>
                  <a:pt x="1852" y="1376"/>
                </a:lnTo>
                <a:lnTo>
                  <a:pt x="1856" y="1460"/>
                </a:lnTo>
                <a:lnTo>
                  <a:pt x="1888" y="1376"/>
                </a:lnTo>
                <a:lnTo>
                  <a:pt x="1916" y="1464"/>
                </a:lnTo>
                <a:lnTo>
                  <a:pt x="1948" y="1388"/>
                </a:lnTo>
                <a:lnTo>
                  <a:pt x="1964" y="1448"/>
                </a:lnTo>
                <a:lnTo>
                  <a:pt x="1976" y="1364"/>
                </a:lnTo>
                <a:lnTo>
                  <a:pt x="2016" y="1400"/>
                </a:lnTo>
                <a:lnTo>
                  <a:pt x="2016" y="1324"/>
                </a:lnTo>
                <a:lnTo>
                  <a:pt x="2044" y="1352"/>
                </a:lnTo>
                <a:lnTo>
                  <a:pt x="2056" y="1268"/>
                </a:lnTo>
                <a:lnTo>
                  <a:pt x="2068" y="1300"/>
                </a:lnTo>
                <a:lnTo>
                  <a:pt x="2100" y="1204"/>
                </a:lnTo>
                <a:lnTo>
                  <a:pt x="2132" y="1228"/>
                </a:lnTo>
                <a:lnTo>
                  <a:pt x="2124" y="1136"/>
                </a:lnTo>
                <a:lnTo>
                  <a:pt x="2156" y="1148"/>
                </a:lnTo>
                <a:lnTo>
                  <a:pt x="2156" y="1036"/>
                </a:lnTo>
                <a:lnTo>
                  <a:pt x="2184" y="1072"/>
                </a:lnTo>
                <a:lnTo>
                  <a:pt x="2192" y="964"/>
                </a:lnTo>
                <a:lnTo>
                  <a:pt x="2224" y="976"/>
                </a:lnTo>
                <a:lnTo>
                  <a:pt x="2192" y="896"/>
                </a:lnTo>
                <a:lnTo>
                  <a:pt x="2240" y="900"/>
                </a:lnTo>
                <a:lnTo>
                  <a:pt x="2240" y="828"/>
                </a:lnTo>
                <a:lnTo>
                  <a:pt x="2268" y="864"/>
                </a:lnTo>
                <a:lnTo>
                  <a:pt x="2272" y="740"/>
                </a:lnTo>
                <a:lnTo>
                  <a:pt x="2300" y="784"/>
                </a:lnTo>
                <a:lnTo>
                  <a:pt x="2316" y="688"/>
                </a:lnTo>
                <a:lnTo>
                  <a:pt x="2340" y="740"/>
                </a:lnTo>
                <a:lnTo>
                  <a:pt x="2340" y="604"/>
                </a:lnTo>
                <a:lnTo>
                  <a:pt x="2372" y="668"/>
                </a:lnTo>
                <a:lnTo>
                  <a:pt x="2388" y="584"/>
                </a:lnTo>
                <a:lnTo>
                  <a:pt x="2428" y="648"/>
                </a:lnTo>
                <a:lnTo>
                  <a:pt x="2428" y="524"/>
                </a:lnTo>
                <a:lnTo>
                  <a:pt x="2460" y="584"/>
                </a:lnTo>
                <a:lnTo>
                  <a:pt x="2476" y="492"/>
                </a:lnTo>
                <a:lnTo>
                  <a:pt x="2484" y="588"/>
                </a:lnTo>
                <a:lnTo>
                  <a:pt x="2516" y="464"/>
                </a:lnTo>
                <a:lnTo>
                  <a:pt x="2532" y="576"/>
                </a:lnTo>
                <a:lnTo>
                  <a:pt x="2568" y="476"/>
                </a:lnTo>
                <a:lnTo>
                  <a:pt x="2596" y="564"/>
                </a:lnTo>
                <a:lnTo>
                  <a:pt x="2624" y="508"/>
                </a:lnTo>
                <a:lnTo>
                  <a:pt x="2628" y="612"/>
                </a:lnTo>
                <a:lnTo>
                  <a:pt x="2648" y="572"/>
                </a:lnTo>
                <a:lnTo>
                  <a:pt x="2648" y="688"/>
                </a:lnTo>
                <a:lnTo>
                  <a:pt x="2668" y="624"/>
                </a:lnTo>
                <a:lnTo>
                  <a:pt x="2676" y="752"/>
                </a:lnTo>
                <a:lnTo>
                  <a:pt x="2700" y="668"/>
                </a:lnTo>
                <a:lnTo>
                  <a:pt x="2716" y="756"/>
                </a:lnTo>
                <a:lnTo>
                  <a:pt x="2732" y="672"/>
                </a:lnTo>
                <a:lnTo>
                  <a:pt x="2760" y="736"/>
                </a:lnTo>
                <a:lnTo>
                  <a:pt x="2768" y="668"/>
                </a:lnTo>
                <a:lnTo>
                  <a:pt x="2804" y="728"/>
                </a:lnTo>
                <a:lnTo>
                  <a:pt x="2816" y="648"/>
                </a:lnTo>
                <a:lnTo>
                  <a:pt x="2852" y="688"/>
                </a:lnTo>
                <a:lnTo>
                  <a:pt x="2852" y="576"/>
                </a:lnTo>
                <a:lnTo>
                  <a:pt x="2892" y="620"/>
                </a:lnTo>
                <a:lnTo>
                  <a:pt x="2892" y="500"/>
                </a:lnTo>
                <a:lnTo>
                  <a:pt x="2916" y="536"/>
                </a:lnTo>
                <a:lnTo>
                  <a:pt x="2920" y="432"/>
                </a:lnTo>
                <a:lnTo>
                  <a:pt x="2940" y="476"/>
                </a:lnTo>
                <a:lnTo>
                  <a:pt x="2932" y="348"/>
                </a:lnTo>
                <a:lnTo>
                  <a:pt x="2964" y="356"/>
                </a:lnTo>
                <a:lnTo>
                  <a:pt x="2964" y="248"/>
                </a:lnTo>
                <a:lnTo>
                  <a:pt x="2988" y="272"/>
                </a:lnTo>
                <a:lnTo>
                  <a:pt x="3012" y="200"/>
                </a:lnTo>
                <a:lnTo>
                  <a:pt x="3044" y="232"/>
                </a:lnTo>
                <a:lnTo>
                  <a:pt x="3064" y="144"/>
                </a:lnTo>
                <a:lnTo>
                  <a:pt x="3084" y="192"/>
                </a:lnTo>
                <a:lnTo>
                  <a:pt x="3128" y="92"/>
                </a:lnTo>
                <a:lnTo>
                  <a:pt x="3160" y="172"/>
                </a:lnTo>
                <a:lnTo>
                  <a:pt x="3184" y="40"/>
                </a:lnTo>
                <a:lnTo>
                  <a:pt x="3212" y="128"/>
                </a:lnTo>
                <a:lnTo>
                  <a:pt x="3240" y="12"/>
                </a:lnTo>
                <a:lnTo>
                  <a:pt x="3272" y="88"/>
                </a:lnTo>
                <a:lnTo>
                  <a:pt x="3288" y="0"/>
                </a:lnTo>
                <a:lnTo>
                  <a:pt x="3312" y="96"/>
                </a:lnTo>
                <a:lnTo>
                  <a:pt x="3344" y="16"/>
                </a:lnTo>
                <a:lnTo>
                  <a:pt x="3364" y="96"/>
                </a:lnTo>
                <a:lnTo>
                  <a:pt x="3396" y="76"/>
                </a:lnTo>
                <a:lnTo>
                  <a:pt x="3416" y="144"/>
                </a:lnTo>
                <a:lnTo>
                  <a:pt x="3456" y="136"/>
                </a:lnTo>
                <a:lnTo>
                  <a:pt x="3468" y="236"/>
                </a:lnTo>
                <a:lnTo>
                  <a:pt x="3512" y="216"/>
                </a:lnTo>
                <a:lnTo>
                  <a:pt x="3532" y="316"/>
                </a:lnTo>
                <a:lnTo>
                  <a:pt x="3552" y="264"/>
                </a:lnTo>
                <a:lnTo>
                  <a:pt x="3580" y="340"/>
                </a:lnTo>
                <a:lnTo>
                  <a:pt x="3612" y="244"/>
                </a:lnTo>
                <a:lnTo>
                  <a:pt x="3636" y="332"/>
                </a:lnTo>
                <a:lnTo>
                  <a:pt x="3676" y="280"/>
                </a:lnTo>
                <a:lnTo>
                  <a:pt x="3704" y="340"/>
                </a:lnTo>
                <a:lnTo>
                  <a:pt x="3736" y="296"/>
                </a:lnTo>
                <a:lnTo>
                  <a:pt x="3764" y="356"/>
                </a:lnTo>
                <a:lnTo>
                  <a:pt x="3792" y="300"/>
                </a:lnTo>
                <a:lnTo>
                  <a:pt x="3844" y="352"/>
                </a:lnTo>
              </a:path>
            </a:pathLst>
          </a:custGeom>
          <a:noFill/>
          <a:ln w="57150" cmpd="sng">
            <a:solidFill>
              <a:srgbClr val="24BD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1950" name="Freeform 30"/>
          <p:cNvSpPr>
            <a:spLocks/>
          </p:cNvSpPr>
          <p:nvPr/>
        </p:nvSpPr>
        <p:spPr bwMode="auto">
          <a:xfrm>
            <a:off x="7067550" y="2362200"/>
            <a:ext cx="812800" cy="406400"/>
          </a:xfrm>
          <a:custGeom>
            <a:avLst/>
            <a:gdLst>
              <a:gd name="T0" fmla="*/ 1249997500 w 512"/>
              <a:gd name="T1" fmla="*/ 0 h 256"/>
              <a:gd name="T2" fmla="*/ 1229836250 w 512"/>
              <a:gd name="T3" fmla="*/ 362902500 h 256"/>
              <a:gd name="T4" fmla="*/ 887095000 w 512"/>
              <a:gd name="T5" fmla="*/ 493950625 h 256"/>
              <a:gd name="T6" fmla="*/ 574595625 w 512"/>
              <a:gd name="T7" fmla="*/ 433466875 h 256"/>
              <a:gd name="T8" fmla="*/ 262096250 w 512"/>
              <a:gd name="T9" fmla="*/ 403225000 h 256"/>
              <a:gd name="T10" fmla="*/ 60483750 w 512"/>
              <a:gd name="T11" fmla="*/ 544353750 h 256"/>
              <a:gd name="T12" fmla="*/ 0 w 512"/>
              <a:gd name="T13" fmla="*/ 645160000 h 25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" h="256">
                <a:moveTo>
                  <a:pt x="496" y="0"/>
                </a:moveTo>
                <a:cubicBezTo>
                  <a:pt x="504" y="55"/>
                  <a:pt x="512" y="111"/>
                  <a:pt x="488" y="144"/>
                </a:cubicBezTo>
                <a:cubicBezTo>
                  <a:pt x="464" y="177"/>
                  <a:pt x="395" y="191"/>
                  <a:pt x="352" y="196"/>
                </a:cubicBezTo>
                <a:cubicBezTo>
                  <a:pt x="309" y="201"/>
                  <a:pt x="269" y="178"/>
                  <a:pt x="228" y="172"/>
                </a:cubicBezTo>
                <a:cubicBezTo>
                  <a:pt x="187" y="166"/>
                  <a:pt x="138" y="153"/>
                  <a:pt x="104" y="160"/>
                </a:cubicBezTo>
                <a:cubicBezTo>
                  <a:pt x="70" y="167"/>
                  <a:pt x="41" y="200"/>
                  <a:pt x="24" y="216"/>
                </a:cubicBezTo>
                <a:cubicBezTo>
                  <a:pt x="7" y="232"/>
                  <a:pt x="3" y="244"/>
                  <a:pt x="0" y="25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81955" name="Group 35"/>
          <p:cNvGrpSpPr>
            <a:grpSpLocks/>
          </p:cNvGrpSpPr>
          <p:nvPr/>
        </p:nvGrpSpPr>
        <p:grpSpPr bwMode="auto">
          <a:xfrm>
            <a:off x="1727200" y="2633663"/>
            <a:ext cx="4387850" cy="1919287"/>
            <a:chOff x="1088" y="1659"/>
            <a:chExt cx="2764" cy="1209"/>
          </a:xfrm>
        </p:grpSpPr>
        <p:sp>
          <p:nvSpPr>
            <p:cNvPr id="39953" name="Text Box 14"/>
            <p:cNvSpPr txBox="1">
              <a:spLocks noChangeArrowheads="1"/>
            </p:cNvSpPr>
            <p:nvPr/>
          </p:nvSpPr>
          <p:spPr bwMode="auto">
            <a:xfrm>
              <a:off x="1203" y="1659"/>
              <a:ext cx="108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0008" tIns="50004" rIns="100008" bIns="50004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Seasonal peaks</a:t>
              </a:r>
            </a:p>
          </p:txBody>
        </p:sp>
        <p:sp>
          <p:nvSpPr>
            <p:cNvPr id="39954" name="Line 31"/>
            <p:cNvSpPr>
              <a:spLocks noChangeShapeType="1"/>
            </p:cNvSpPr>
            <p:nvPr/>
          </p:nvSpPr>
          <p:spPr bwMode="auto">
            <a:xfrm>
              <a:off x="2280" y="1692"/>
              <a:ext cx="15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955" name="Line 32"/>
            <p:cNvSpPr>
              <a:spLocks noChangeShapeType="1"/>
            </p:cNvSpPr>
            <p:nvPr/>
          </p:nvSpPr>
          <p:spPr bwMode="auto">
            <a:xfrm>
              <a:off x="2184" y="1840"/>
              <a:ext cx="0" cy="5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956" name="Freeform 33"/>
            <p:cNvSpPr>
              <a:spLocks/>
            </p:cNvSpPr>
            <p:nvPr/>
          </p:nvSpPr>
          <p:spPr bwMode="auto">
            <a:xfrm>
              <a:off x="2284" y="1756"/>
              <a:ext cx="944" cy="324"/>
            </a:xfrm>
            <a:custGeom>
              <a:avLst/>
              <a:gdLst>
                <a:gd name="T0" fmla="*/ 0 w 944"/>
                <a:gd name="T1" fmla="*/ 0 h 324"/>
                <a:gd name="T2" fmla="*/ 944 w 944"/>
                <a:gd name="T3" fmla="*/ 0 h 324"/>
                <a:gd name="T4" fmla="*/ 944 w 944"/>
                <a:gd name="T5" fmla="*/ 324 h 3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44" h="324">
                  <a:moveTo>
                    <a:pt x="0" y="0"/>
                  </a:moveTo>
                  <a:lnTo>
                    <a:pt x="944" y="0"/>
                  </a:lnTo>
                  <a:lnTo>
                    <a:pt x="944" y="324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957" name="Freeform 34"/>
            <p:cNvSpPr>
              <a:spLocks/>
            </p:cNvSpPr>
            <p:nvPr/>
          </p:nvSpPr>
          <p:spPr bwMode="auto">
            <a:xfrm>
              <a:off x="1088" y="1756"/>
              <a:ext cx="108" cy="1112"/>
            </a:xfrm>
            <a:custGeom>
              <a:avLst/>
              <a:gdLst>
                <a:gd name="T0" fmla="*/ 108 w 108"/>
                <a:gd name="T1" fmla="*/ 0 h 1112"/>
                <a:gd name="T2" fmla="*/ 0 w 108"/>
                <a:gd name="T3" fmla="*/ 0 h 1112"/>
                <a:gd name="T4" fmla="*/ 0 w 108"/>
                <a:gd name="T5" fmla="*/ 1112 h 11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8" h="1112">
                  <a:moveTo>
                    <a:pt x="108" y="0"/>
                  </a:moveTo>
                  <a:lnTo>
                    <a:pt x="0" y="0"/>
                  </a:lnTo>
                  <a:lnTo>
                    <a:pt x="0" y="1112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8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10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" dur="10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0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8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animBg="1"/>
      <p:bldP spid="81924" grpId="0" animBg="1"/>
      <p:bldP spid="81931" grpId="0"/>
      <p:bldP spid="81932" grpId="0" animBg="1"/>
      <p:bldP spid="81939" grpId="0"/>
      <p:bldP spid="81945" grpId="0"/>
      <p:bldP spid="81946" grpId="0" animBg="1"/>
      <p:bldP spid="81949" grpId="0" animBg="1"/>
      <p:bldP spid="8195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81100" y="1790700"/>
            <a:ext cx="6781800" cy="3276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Persistent, overall upward or downward pattern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Changes due to population, technology, age, culture, etc.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Typically several years duration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Trend Component</a:t>
            </a:r>
          </a:p>
        </p:txBody>
      </p:sp>
      <p:grpSp>
        <p:nvGrpSpPr>
          <p:cNvPr id="83972" name="Group 4"/>
          <p:cNvGrpSpPr>
            <a:grpSpLocks/>
          </p:cNvGrpSpPr>
          <p:nvPr/>
        </p:nvGrpSpPr>
        <p:grpSpPr bwMode="auto">
          <a:xfrm>
            <a:off x="4953000" y="4724400"/>
            <a:ext cx="3048000" cy="1600200"/>
            <a:chOff x="3120" y="2976"/>
            <a:chExt cx="1920" cy="1008"/>
          </a:xfrm>
        </p:grpSpPr>
        <p:sp>
          <p:nvSpPr>
            <p:cNvPr id="40966" name="Freeform 5"/>
            <p:cNvSpPr>
              <a:spLocks/>
            </p:cNvSpPr>
            <p:nvPr/>
          </p:nvSpPr>
          <p:spPr bwMode="auto">
            <a:xfrm>
              <a:off x="3120" y="2976"/>
              <a:ext cx="1920" cy="1008"/>
            </a:xfrm>
            <a:custGeom>
              <a:avLst/>
              <a:gdLst>
                <a:gd name="T0" fmla="*/ 0 w 1920"/>
                <a:gd name="T1" fmla="*/ 0 h 1008"/>
                <a:gd name="T2" fmla="*/ 0 w 1920"/>
                <a:gd name="T3" fmla="*/ 1008 h 1008"/>
                <a:gd name="T4" fmla="*/ 1920 w 1920"/>
                <a:gd name="T5" fmla="*/ 1008 h 100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0" h="1008">
                  <a:moveTo>
                    <a:pt x="0" y="0"/>
                  </a:moveTo>
                  <a:lnTo>
                    <a:pt x="0" y="1008"/>
                  </a:lnTo>
                  <a:lnTo>
                    <a:pt x="1920" y="100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0967" name="Line 6"/>
            <p:cNvSpPr>
              <a:spLocks noChangeShapeType="1"/>
            </p:cNvSpPr>
            <p:nvPr/>
          </p:nvSpPr>
          <p:spPr bwMode="auto">
            <a:xfrm>
              <a:off x="3216" y="3120"/>
              <a:ext cx="1728" cy="672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1588" y="1423988"/>
            <a:ext cx="6629400" cy="2438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Regular pattern of up and down fluctuations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Due to weather, customs, etc.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Occurs within a single year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68300"/>
            <a:ext cx="7772400" cy="990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Seasonal Component</a:t>
            </a:r>
          </a:p>
        </p:txBody>
      </p:sp>
      <p:grpSp>
        <p:nvGrpSpPr>
          <p:cNvPr id="86020" name="Group 4"/>
          <p:cNvGrpSpPr>
            <a:grpSpLocks/>
          </p:cNvGrpSpPr>
          <p:nvPr/>
        </p:nvGrpSpPr>
        <p:grpSpPr bwMode="auto">
          <a:xfrm>
            <a:off x="2125980" y="3759200"/>
            <a:ext cx="5270500" cy="2565400"/>
            <a:chOff x="1880" y="2576"/>
            <a:chExt cx="3320" cy="1616"/>
          </a:xfrm>
        </p:grpSpPr>
        <p:sp>
          <p:nvSpPr>
            <p:cNvPr id="43014" name="Rectangle 5"/>
            <p:cNvSpPr>
              <a:spLocks noChangeArrowheads="1"/>
            </p:cNvSpPr>
            <p:nvPr/>
          </p:nvSpPr>
          <p:spPr bwMode="auto">
            <a:xfrm>
              <a:off x="1880" y="2576"/>
              <a:ext cx="3320" cy="16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grpSp>
          <p:nvGrpSpPr>
            <p:cNvPr id="43015" name="Group 6"/>
            <p:cNvGrpSpPr>
              <a:grpSpLocks/>
            </p:cNvGrpSpPr>
            <p:nvPr/>
          </p:nvGrpSpPr>
          <p:grpSpPr bwMode="auto">
            <a:xfrm>
              <a:off x="2008" y="2659"/>
              <a:ext cx="3072" cy="1455"/>
              <a:chOff x="816" y="2699"/>
              <a:chExt cx="3072" cy="1455"/>
            </a:xfrm>
          </p:grpSpPr>
          <p:sp>
            <p:nvSpPr>
              <p:cNvPr id="43016" name="Rectangle 7"/>
              <p:cNvSpPr>
                <a:spLocks noChangeArrowheads="1"/>
              </p:cNvSpPr>
              <p:nvPr/>
            </p:nvSpPr>
            <p:spPr bwMode="auto">
              <a:xfrm>
                <a:off x="816" y="2699"/>
                <a:ext cx="3036" cy="3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2095500" algn="ctr"/>
                    <a:tab pos="4000500" algn="ctr"/>
                  </a:tabLst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2095500" algn="ctr"/>
                    <a:tab pos="4000500" algn="ctr"/>
                  </a:tabLst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2095500" algn="ctr"/>
                    <a:tab pos="4000500" algn="ctr"/>
                  </a:tabLst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2095500" algn="ctr"/>
                    <a:tab pos="4000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2095500" algn="ctr"/>
                    <a:tab pos="4000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095500" algn="ctr"/>
                    <a:tab pos="4000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095500" algn="ctr"/>
                    <a:tab pos="4000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095500" algn="ctr"/>
                    <a:tab pos="4000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095500" algn="ctr"/>
                    <a:tab pos="4000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		Number of</a:t>
                </a:r>
              </a:p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Period	Length	Seasons</a:t>
                </a:r>
              </a:p>
            </p:txBody>
          </p:sp>
          <p:sp>
            <p:nvSpPr>
              <p:cNvPr id="43017" name="Rectangle 8"/>
              <p:cNvSpPr>
                <a:spLocks noChangeArrowheads="1"/>
              </p:cNvSpPr>
              <p:nvPr/>
            </p:nvSpPr>
            <p:spPr bwMode="auto">
              <a:xfrm>
                <a:off x="880" y="3118"/>
                <a:ext cx="2864" cy="10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524000" algn="l"/>
                    <a:tab pos="4292600" algn="r"/>
                  </a:tabLst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524000" algn="l"/>
                    <a:tab pos="4292600" algn="r"/>
                  </a:tabLst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524000" algn="l"/>
                    <a:tab pos="4292600" algn="r"/>
                  </a:tabLst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524000" algn="l"/>
                    <a:tab pos="4292600" algn="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1524000" algn="l"/>
                    <a:tab pos="4292600" algn="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524000" algn="l"/>
                    <a:tab pos="4292600" algn="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524000" algn="l"/>
                    <a:tab pos="4292600" algn="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524000" algn="l"/>
                    <a:tab pos="4292600" algn="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524000" algn="l"/>
                    <a:tab pos="4292600" algn="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Week	Day	7</a:t>
                </a:r>
              </a:p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Month	Week	4-4.5</a:t>
                </a:r>
              </a:p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Month	Day	28-31</a:t>
                </a:r>
              </a:p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Year	Quarter	4</a:t>
                </a:r>
              </a:p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Year	Month	12</a:t>
                </a:r>
              </a:p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Year	Week	52</a:t>
                </a:r>
              </a:p>
            </p:txBody>
          </p:sp>
          <p:sp>
            <p:nvSpPr>
              <p:cNvPr id="43018" name="Line 9"/>
              <p:cNvSpPr>
                <a:spLocks noChangeShapeType="1"/>
              </p:cNvSpPr>
              <p:nvPr/>
            </p:nvSpPr>
            <p:spPr bwMode="auto">
              <a:xfrm>
                <a:off x="816" y="3096"/>
                <a:ext cx="30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2150" y="1662113"/>
            <a:ext cx="7759700" cy="391318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Repeating up and down movements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Affected by business cycle, political, and economic factors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Multiple years duration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Often causal or </a:t>
            </a:r>
            <a:br>
              <a:rPr lang="en-US" altLang="en-US" dirty="0"/>
            </a:br>
            <a:r>
              <a:rPr lang="en-US" altLang="en-US" dirty="0"/>
              <a:t>associative </a:t>
            </a:r>
            <a:br>
              <a:rPr lang="en-US" altLang="en-US" dirty="0"/>
            </a:br>
            <a:r>
              <a:rPr lang="en-US" altLang="en-US" dirty="0"/>
              <a:t>relationships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017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Cyclical Component</a:t>
            </a:r>
          </a:p>
        </p:txBody>
      </p:sp>
      <p:grpSp>
        <p:nvGrpSpPr>
          <p:cNvPr id="88068" name="Group 4"/>
          <p:cNvGrpSpPr>
            <a:grpSpLocks/>
          </p:cNvGrpSpPr>
          <p:nvPr/>
        </p:nvGrpSpPr>
        <p:grpSpPr bwMode="auto">
          <a:xfrm>
            <a:off x="4667250" y="4102100"/>
            <a:ext cx="3822700" cy="2384425"/>
            <a:chOff x="2816" y="2648"/>
            <a:chExt cx="2408" cy="1502"/>
          </a:xfrm>
        </p:grpSpPr>
        <p:grpSp>
          <p:nvGrpSpPr>
            <p:cNvPr id="44038" name="Group 5"/>
            <p:cNvGrpSpPr>
              <a:grpSpLocks/>
            </p:cNvGrpSpPr>
            <p:nvPr/>
          </p:nvGrpSpPr>
          <p:grpSpPr bwMode="auto">
            <a:xfrm>
              <a:off x="2816" y="2648"/>
              <a:ext cx="2408" cy="1280"/>
              <a:chOff x="2720" y="2648"/>
              <a:chExt cx="2504" cy="1280"/>
            </a:xfrm>
          </p:grpSpPr>
          <p:sp>
            <p:nvSpPr>
              <p:cNvPr id="44040" name="Freeform 6"/>
              <p:cNvSpPr>
                <a:spLocks/>
              </p:cNvSpPr>
              <p:nvPr/>
            </p:nvSpPr>
            <p:spPr bwMode="auto">
              <a:xfrm>
                <a:off x="2720" y="2648"/>
                <a:ext cx="2504" cy="1280"/>
              </a:xfrm>
              <a:custGeom>
                <a:avLst/>
                <a:gdLst>
                  <a:gd name="T0" fmla="*/ 0 w 1920"/>
                  <a:gd name="T1" fmla="*/ 0 h 1008"/>
                  <a:gd name="T2" fmla="*/ 0 w 1920"/>
                  <a:gd name="T3" fmla="*/ 1625 h 1008"/>
                  <a:gd name="T4" fmla="*/ 3266 w 1920"/>
                  <a:gd name="T5" fmla="*/ 1625 h 100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20" h="1008">
                    <a:moveTo>
                      <a:pt x="0" y="0"/>
                    </a:moveTo>
                    <a:lnTo>
                      <a:pt x="0" y="1008"/>
                    </a:lnTo>
                    <a:lnTo>
                      <a:pt x="1920" y="1008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1" name="Freeform 7"/>
              <p:cNvSpPr>
                <a:spLocks/>
              </p:cNvSpPr>
              <p:nvPr/>
            </p:nvSpPr>
            <p:spPr bwMode="auto">
              <a:xfrm>
                <a:off x="2832" y="2696"/>
                <a:ext cx="2344" cy="1080"/>
              </a:xfrm>
              <a:custGeom>
                <a:avLst/>
                <a:gdLst>
                  <a:gd name="T0" fmla="*/ 0 w 2256"/>
                  <a:gd name="T1" fmla="*/ 1080 h 1080"/>
                  <a:gd name="T2" fmla="*/ 363 w 2256"/>
                  <a:gd name="T3" fmla="*/ 408 h 1080"/>
                  <a:gd name="T4" fmla="*/ 936 w 2256"/>
                  <a:gd name="T5" fmla="*/ 851 h 1080"/>
                  <a:gd name="T6" fmla="*/ 1356 w 2256"/>
                  <a:gd name="T7" fmla="*/ 96 h 1080"/>
                  <a:gd name="T8" fmla="*/ 2098 w 2256"/>
                  <a:gd name="T9" fmla="*/ 513 h 1080"/>
                  <a:gd name="T10" fmla="*/ 2435 w 2256"/>
                  <a:gd name="T11" fmla="*/ 0 h 10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256" h="1080">
                    <a:moveTo>
                      <a:pt x="0" y="1080"/>
                    </a:moveTo>
                    <a:cubicBezTo>
                      <a:pt x="56" y="968"/>
                      <a:pt x="192" y="446"/>
                      <a:pt x="336" y="408"/>
                    </a:cubicBezTo>
                    <a:cubicBezTo>
                      <a:pt x="480" y="370"/>
                      <a:pt x="714" y="903"/>
                      <a:pt x="867" y="851"/>
                    </a:cubicBezTo>
                    <a:cubicBezTo>
                      <a:pt x="1020" y="799"/>
                      <a:pt x="1077" y="152"/>
                      <a:pt x="1256" y="96"/>
                    </a:cubicBezTo>
                    <a:cubicBezTo>
                      <a:pt x="1435" y="40"/>
                      <a:pt x="1776" y="529"/>
                      <a:pt x="1943" y="513"/>
                    </a:cubicBezTo>
                    <a:cubicBezTo>
                      <a:pt x="2110" y="497"/>
                      <a:pt x="2191" y="107"/>
                      <a:pt x="2256" y="0"/>
                    </a:cubicBezTo>
                  </a:path>
                </a:pathLst>
              </a:custGeom>
              <a:noFill/>
              <a:ln w="76200" cmpd="sng">
                <a:solidFill>
                  <a:srgbClr val="6F0D7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44039" name="Rectangle 8"/>
            <p:cNvSpPr>
              <a:spLocks noChangeArrowheads="1"/>
            </p:cNvSpPr>
            <p:nvPr/>
          </p:nvSpPr>
          <p:spPr bwMode="auto">
            <a:xfrm>
              <a:off x="2822" y="3919"/>
              <a:ext cx="2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1714500" algn="ctr"/>
                  <a:tab pos="2578100" algn="ctr"/>
                  <a:tab pos="3429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0	5	10	15	20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6100" y="1646238"/>
            <a:ext cx="8216900" cy="384651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482600" indent="-4826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Erratic, unsystematic, ‘residual’ fluctuations</a:t>
            </a:r>
          </a:p>
          <a:p>
            <a:pPr marL="482600" indent="-4826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Due to random variation or unforeseen events</a:t>
            </a:r>
          </a:p>
          <a:p>
            <a:pPr marL="482600" indent="-4826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Short duration </a:t>
            </a:r>
            <a:br>
              <a:rPr lang="en-US" altLang="en-US" dirty="0"/>
            </a:br>
            <a:r>
              <a:rPr lang="en-US" altLang="en-US" dirty="0"/>
              <a:t>and nonrepeating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Random Component</a:t>
            </a:r>
          </a:p>
        </p:txBody>
      </p:sp>
      <p:grpSp>
        <p:nvGrpSpPr>
          <p:cNvPr id="90116" name="Group 4"/>
          <p:cNvGrpSpPr>
            <a:grpSpLocks/>
          </p:cNvGrpSpPr>
          <p:nvPr/>
        </p:nvGrpSpPr>
        <p:grpSpPr bwMode="auto">
          <a:xfrm>
            <a:off x="4965700" y="3644900"/>
            <a:ext cx="3521075" cy="2943225"/>
            <a:chOff x="3048" y="2304"/>
            <a:chExt cx="2218" cy="1854"/>
          </a:xfrm>
        </p:grpSpPr>
        <p:sp>
          <p:nvSpPr>
            <p:cNvPr id="45062" name="Freeform 5"/>
            <p:cNvSpPr>
              <a:spLocks/>
            </p:cNvSpPr>
            <p:nvPr/>
          </p:nvSpPr>
          <p:spPr bwMode="auto">
            <a:xfrm>
              <a:off x="3048" y="2304"/>
              <a:ext cx="2176" cy="1624"/>
            </a:xfrm>
            <a:custGeom>
              <a:avLst/>
              <a:gdLst>
                <a:gd name="T0" fmla="*/ 0 w 1920"/>
                <a:gd name="T1" fmla="*/ 0 h 1008"/>
                <a:gd name="T2" fmla="*/ 0 w 1920"/>
                <a:gd name="T3" fmla="*/ 2616 h 1008"/>
                <a:gd name="T4" fmla="*/ 2466 w 1920"/>
                <a:gd name="T5" fmla="*/ 2616 h 100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0" h="1008">
                  <a:moveTo>
                    <a:pt x="0" y="0"/>
                  </a:moveTo>
                  <a:lnTo>
                    <a:pt x="0" y="1008"/>
                  </a:lnTo>
                  <a:lnTo>
                    <a:pt x="1920" y="100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63" name="Freeform 6"/>
            <p:cNvSpPr>
              <a:spLocks/>
            </p:cNvSpPr>
            <p:nvPr/>
          </p:nvSpPr>
          <p:spPr bwMode="auto">
            <a:xfrm>
              <a:off x="3112" y="2383"/>
              <a:ext cx="2064" cy="1377"/>
            </a:xfrm>
            <a:custGeom>
              <a:avLst/>
              <a:gdLst>
                <a:gd name="T0" fmla="*/ 0 w 2064"/>
                <a:gd name="T1" fmla="*/ 1253 h 1513"/>
                <a:gd name="T2" fmla="*/ 56 w 2064"/>
                <a:gd name="T3" fmla="*/ 1174 h 1513"/>
                <a:gd name="T4" fmla="*/ 128 w 2064"/>
                <a:gd name="T5" fmla="*/ 1187 h 1513"/>
                <a:gd name="T6" fmla="*/ 160 w 2064"/>
                <a:gd name="T7" fmla="*/ 1021 h 1513"/>
                <a:gd name="T8" fmla="*/ 216 w 2064"/>
                <a:gd name="T9" fmla="*/ 1154 h 1513"/>
                <a:gd name="T10" fmla="*/ 280 w 2064"/>
                <a:gd name="T11" fmla="*/ 902 h 1513"/>
                <a:gd name="T12" fmla="*/ 344 w 2064"/>
                <a:gd name="T13" fmla="*/ 968 h 1513"/>
                <a:gd name="T14" fmla="*/ 400 w 2064"/>
                <a:gd name="T15" fmla="*/ 815 h 1513"/>
                <a:gd name="T16" fmla="*/ 512 w 2064"/>
                <a:gd name="T17" fmla="*/ 1134 h 1513"/>
                <a:gd name="T18" fmla="*/ 560 w 2064"/>
                <a:gd name="T19" fmla="*/ 862 h 1513"/>
                <a:gd name="T20" fmla="*/ 632 w 2064"/>
                <a:gd name="T21" fmla="*/ 995 h 1513"/>
                <a:gd name="T22" fmla="*/ 696 w 2064"/>
                <a:gd name="T23" fmla="*/ 617 h 1513"/>
                <a:gd name="T24" fmla="*/ 768 w 2064"/>
                <a:gd name="T25" fmla="*/ 769 h 1513"/>
                <a:gd name="T26" fmla="*/ 848 w 2064"/>
                <a:gd name="T27" fmla="*/ 789 h 1513"/>
                <a:gd name="T28" fmla="*/ 960 w 2064"/>
                <a:gd name="T29" fmla="*/ 809 h 1513"/>
                <a:gd name="T30" fmla="*/ 984 w 2064"/>
                <a:gd name="T31" fmla="*/ 631 h 1513"/>
                <a:gd name="T32" fmla="*/ 1040 w 2064"/>
                <a:gd name="T33" fmla="*/ 346 h 1513"/>
                <a:gd name="T34" fmla="*/ 1104 w 2064"/>
                <a:gd name="T35" fmla="*/ 916 h 1513"/>
                <a:gd name="T36" fmla="*/ 1152 w 2064"/>
                <a:gd name="T37" fmla="*/ 789 h 1513"/>
                <a:gd name="T38" fmla="*/ 1240 w 2064"/>
                <a:gd name="T39" fmla="*/ 690 h 1513"/>
                <a:gd name="T40" fmla="*/ 1336 w 2064"/>
                <a:gd name="T41" fmla="*/ 730 h 1513"/>
                <a:gd name="T42" fmla="*/ 1424 w 2064"/>
                <a:gd name="T43" fmla="*/ 603 h 1513"/>
                <a:gd name="T44" fmla="*/ 1496 w 2064"/>
                <a:gd name="T45" fmla="*/ 498 h 1513"/>
                <a:gd name="T46" fmla="*/ 1576 w 2064"/>
                <a:gd name="T47" fmla="*/ 372 h 1513"/>
                <a:gd name="T48" fmla="*/ 1656 w 2064"/>
                <a:gd name="T49" fmla="*/ 551 h 1513"/>
                <a:gd name="T50" fmla="*/ 1704 w 2064"/>
                <a:gd name="T51" fmla="*/ 292 h 1513"/>
                <a:gd name="T52" fmla="*/ 1768 w 2064"/>
                <a:gd name="T53" fmla="*/ 114 h 1513"/>
                <a:gd name="T54" fmla="*/ 1816 w 2064"/>
                <a:gd name="T55" fmla="*/ 339 h 1513"/>
                <a:gd name="T56" fmla="*/ 1872 w 2064"/>
                <a:gd name="T57" fmla="*/ 160 h 1513"/>
                <a:gd name="T58" fmla="*/ 1968 w 2064"/>
                <a:gd name="T59" fmla="*/ 1 h 1513"/>
                <a:gd name="T60" fmla="*/ 2064 w 2064"/>
                <a:gd name="T61" fmla="*/ 153 h 151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064" h="1513">
                  <a:moveTo>
                    <a:pt x="0" y="1513"/>
                  </a:moveTo>
                  <a:cubicBezTo>
                    <a:pt x="9" y="1497"/>
                    <a:pt x="35" y="1430"/>
                    <a:pt x="56" y="1417"/>
                  </a:cubicBezTo>
                  <a:cubicBezTo>
                    <a:pt x="77" y="1404"/>
                    <a:pt x="111" y="1464"/>
                    <a:pt x="128" y="1433"/>
                  </a:cubicBezTo>
                  <a:cubicBezTo>
                    <a:pt x="145" y="1402"/>
                    <a:pt x="145" y="1240"/>
                    <a:pt x="160" y="1233"/>
                  </a:cubicBezTo>
                  <a:cubicBezTo>
                    <a:pt x="175" y="1226"/>
                    <a:pt x="196" y="1417"/>
                    <a:pt x="216" y="1393"/>
                  </a:cubicBezTo>
                  <a:cubicBezTo>
                    <a:pt x="236" y="1369"/>
                    <a:pt x="259" y="1126"/>
                    <a:pt x="280" y="1089"/>
                  </a:cubicBezTo>
                  <a:cubicBezTo>
                    <a:pt x="301" y="1052"/>
                    <a:pt x="324" y="1186"/>
                    <a:pt x="344" y="1169"/>
                  </a:cubicBezTo>
                  <a:cubicBezTo>
                    <a:pt x="364" y="1152"/>
                    <a:pt x="372" y="952"/>
                    <a:pt x="400" y="985"/>
                  </a:cubicBezTo>
                  <a:cubicBezTo>
                    <a:pt x="428" y="1018"/>
                    <a:pt x="485" y="1360"/>
                    <a:pt x="512" y="1369"/>
                  </a:cubicBezTo>
                  <a:cubicBezTo>
                    <a:pt x="539" y="1378"/>
                    <a:pt x="540" y="1069"/>
                    <a:pt x="560" y="1041"/>
                  </a:cubicBezTo>
                  <a:cubicBezTo>
                    <a:pt x="580" y="1013"/>
                    <a:pt x="609" y="1250"/>
                    <a:pt x="632" y="1201"/>
                  </a:cubicBezTo>
                  <a:cubicBezTo>
                    <a:pt x="655" y="1152"/>
                    <a:pt x="673" y="790"/>
                    <a:pt x="696" y="745"/>
                  </a:cubicBezTo>
                  <a:cubicBezTo>
                    <a:pt x="719" y="700"/>
                    <a:pt x="743" y="894"/>
                    <a:pt x="768" y="929"/>
                  </a:cubicBezTo>
                  <a:cubicBezTo>
                    <a:pt x="793" y="964"/>
                    <a:pt x="816" y="945"/>
                    <a:pt x="848" y="953"/>
                  </a:cubicBezTo>
                  <a:cubicBezTo>
                    <a:pt x="880" y="961"/>
                    <a:pt x="937" y="1009"/>
                    <a:pt x="960" y="977"/>
                  </a:cubicBezTo>
                  <a:cubicBezTo>
                    <a:pt x="983" y="945"/>
                    <a:pt x="971" y="854"/>
                    <a:pt x="984" y="761"/>
                  </a:cubicBezTo>
                  <a:cubicBezTo>
                    <a:pt x="997" y="668"/>
                    <a:pt x="1020" y="360"/>
                    <a:pt x="1040" y="417"/>
                  </a:cubicBezTo>
                  <a:cubicBezTo>
                    <a:pt x="1060" y="474"/>
                    <a:pt x="1085" y="1016"/>
                    <a:pt x="1104" y="1105"/>
                  </a:cubicBezTo>
                  <a:cubicBezTo>
                    <a:pt x="1123" y="1194"/>
                    <a:pt x="1129" y="998"/>
                    <a:pt x="1152" y="953"/>
                  </a:cubicBezTo>
                  <a:cubicBezTo>
                    <a:pt x="1175" y="908"/>
                    <a:pt x="1209" y="845"/>
                    <a:pt x="1240" y="833"/>
                  </a:cubicBezTo>
                  <a:cubicBezTo>
                    <a:pt x="1271" y="821"/>
                    <a:pt x="1305" y="898"/>
                    <a:pt x="1336" y="881"/>
                  </a:cubicBezTo>
                  <a:cubicBezTo>
                    <a:pt x="1367" y="864"/>
                    <a:pt x="1397" y="776"/>
                    <a:pt x="1424" y="729"/>
                  </a:cubicBezTo>
                  <a:cubicBezTo>
                    <a:pt x="1451" y="682"/>
                    <a:pt x="1471" y="648"/>
                    <a:pt x="1496" y="601"/>
                  </a:cubicBezTo>
                  <a:cubicBezTo>
                    <a:pt x="1521" y="554"/>
                    <a:pt x="1549" y="438"/>
                    <a:pt x="1576" y="449"/>
                  </a:cubicBezTo>
                  <a:cubicBezTo>
                    <a:pt x="1603" y="460"/>
                    <a:pt x="1635" y="681"/>
                    <a:pt x="1656" y="665"/>
                  </a:cubicBezTo>
                  <a:cubicBezTo>
                    <a:pt x="1677" y="649"/>
                    <a:pt x="1685" y="441"/>
                    <a:pt x="1704" y="353"/>
                  </a:cubicBezTo>
                  <a:cubicBezTo>
                    <a:pt x="1723" y="265"/>
                    <a:pt x="1749" y="128"/>
                    <a:pt x="1768" y="137"/>
                  </a:cubicBezTo>
                  <a:cubicBezTo>
                    <a:pt x="1787" y="146"/>
                    <a:pt x="1799" y="400"/>
                    <a:pt x="1816" y="409"/>
                  </a:cubicBezTo>
                  <a:cubicBezTo>
                    <a:pt x="1833" y="418"/>
                    <a:pt x="1847" y="261"/>
                    <a:pt x="1872" y="193"/>
                  </a:cubicBezTo>
                  <a:cubicBezTo>
                    <a:pt x="1897" y="125"/>
                    <a:pt x="1936" y="2"/>
                    <a:pt x="1968" y="1"/>
                  </a:cubicBezTo>
                  <a:cubicBezTo>
                    <a:pt x="2000" y="0"/>
                    <a:pt x="2044" y="147"/>
                    <a:pt x="2064" y="185"/>
                  </a:cubicBezTo>
                </a:path>
              </a:pathLst>
            </a:custGeom>
            <a:noFill/>
            <a:ln w="76200" cmpd="sng">
              <a:solidFill>
                <a:srgbClr val="24BD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64" name="Rectangle 7"/>
            <p:cNvSpPr>
              <a:spLocks noChangeArrowheads="1"/>
            </p:cNvSpPr>
            <p:nvPr/>
          </p:nvSpPr>
          <p:spPr bwMode="auto">
            <a:xfrm>
              <a:off x="3070" y="3927"/>
              <a:ext cx="2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90500" algn="dec"/>
                  <a:tab pos="952500" algn="dec"/>
                  <a:tab pos="1714500" algn="dec"/>
                  <a:tab pos="2476500" algn="dec"/>
                  <a:tab pos="3238500" algn="dec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	M	T	W	T	F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7772400" cy="82232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Outline – Continued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688263" cy="4610100"/>
          </a:xfrm>
        </p:spPr>
        <p:txBody>
          <a:bodyPr lIns="99994" tIns="49997" rIns="99994" bIns="49997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Time-Series Forecasting (cont.)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Moving Averages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Exponential Smoothing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Exponential Smoothing with Trend Adjustment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Trend Projections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Seasonal Variations in Data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Cyclical Variations in Data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 advAuto="1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81013"/>
            <a:ext cx="7772400" cy="817562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Naive Approach</a:t>
            </a: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681038" y="1566863"/>
            <a:ext cx="7400925" cy="423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68400" indent="-4556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5748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9812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3876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8448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020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7592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2164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Assumes demand in next </a:t>
            </a:r>
            <a:br>
              <a:rPr lang="en-US" altLang="en-US" dirty="0"/>
            </a:br>
            <a:r>
              <a:rPr lang="en-US" altLang="en-US" dirty="0"/>
              <a:t>period is the same as </a:t>
            </a:r>
            <a:br>
              <a:rPr lang="en-US" altLang="en-US" dirty="0"/>
            </a:br>
            <a:r>
              <a:rPr lang="en-US" altLang="en-US" dirty="0"/>
              <a:t>demand in most recent period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e.g., If January sales were 68, then February sales will be 68</a:t>
            </a:r>
            <a:endParaRPr lang="en-US" altLang="en-US" sz="3200" dirty="0"/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Sometimes cost effective and efficient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Can be good starting point</a:t>
            </a:r>
          </a:p>
        </p:txBody>
      </p:sp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292100"/>
            <a:ext cx="1514475" cy="269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Moving Averages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7400" y="1855788"/>
            <a:ext cx="7567613" cy="30607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defTabSz="911225" eaLnBrk="1" hangingPunct="1">
              <a:buClr>
                <a:srgbClr val="BF0922"/>
              </a:buClr>
              <a:buFont typeface="Wingdings" pitchFamily="2" charset="2"/>
              <a:buChar char="u"/>
              <a:tabLst>
                <a:tab pos="7597775" algn="ctr"/>
              </a:tabLst>
            </a:pPr>
            <a:r>
              <a:rPr lang="en-US" altLang="en-US" dirty="0"/>
              <a:t>MA is a series of arithmetic means </a:t>
            </a:r>
          </a:p>
          <a:p>
            <a:pPr marL="533400" indent="-533400" defTabSz="911225" eaLnBrk="1" hangingPunct="1">
              <a:buClr>
                <a:srgbClr val="BF0922"/>
              </a:buClr>
              <a:buFont typeface="Wingdings" pitchFamily="2" charset="2"/>
              <a:buChar char="u"/>
              <a:tabLst>
                <a:tab pos="7597775" algn="ctr"/>
              </a:tabLst>
            </a:pPr>
            <a:r>
              <a:rPr lang="en-US" altLang="en-US" dirty="0"/>
              <a:t>Used if little or no trend	</a:t>
            </a:r>
          </a:p>
          <a:p>
            <a:pPr marL="533400" indent="-533400" defTabSz="911225" eaLnBrk="1" hangingPunct="1">
              <a:buClr>
                <a:srgbClr val="BF0922"/>
              </a:buClr>
              <a:buFont typeface="Wingdings" pitchFamily="2" charset="2"/>
              <a:buChar char="u"/>
              <a:tabLst>
                <a:tab pos="7597775" algn="ctr"/>
              </a:tabLst>
            </a:pPr>
            <a:r>
              <a:rPr lang="en-US" altLang="en-US" dirty="0"/>
              <a:t>Used often for smoothing</a:t>
            </a:r>
          </a:p>
          <a:p>
            <a:pPr marL="1168400" lvl="1" indent="-455613" defTabSz="911225" eaLnBrk="1" hangingPunct="1">
              <a:buClr>
                <a:srgbClr val="BF0922"/>
              </a:buClr>
              <a:buFont typeface="Wingdings" pitchFamily="2" charset="2"/>
              <a:buChar char="u"/>
              <a:tabLst>
                <a:tab pos="7597775" algn="ctr"/>
              </a:tabLst>
            </a:pPr>
            <a:r>
              <a:rPr lang="en-US" altLang="en-US" dirty="0"/>
              <a:t>Provides overall impression of data over time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89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Moving Average Method</a:t>
            </a:r>
          </a:p>
        </p:txBody>
      </p:sp>
      <p:grpSp>
        <p:nvGrpSpPr>
          <p:cNvPr id="94212" name="Group 4"/>
          <p:cNvGrpSpPr>
            <a:grpSpLocks/>
          </p:cNvGrpSpPr>
          <p:nvPr/>
        </p:nvGrpSpPr>
        <p:grpSpPr bwMode="auto">
          <a:xfrm>
            <a:off x="822325" y="5145088"/>
            <a:ext cx="7529513" cy="822325"/>
            <a:chOff x="574" y="3353"/>
            <a:chExt cx="4743" cy="518"/>
          </a:xfrm>
        </p:grpSpPr>
        <p:sp>
          <p:nvSpPr>
            <p:cNvPr id="48134" name="Rectangle 5"/>
            <p:cNvSpPr>
              <a:spLocks noChangeArrowheads="1"/>
            </p:cNvSpPr>
            <p:nvPr/>
          </p:nvSpPr>
          <p:spPr bwMode="auto">
            <a:xfrm>
              <a:off x="574" y="3489"/>
              <a:ext cx="17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Moving average =</a:t>
              </a:r>
            </a:p>
          </p:txBody>
        </p:sp>
        <p:grpSp>
          <p:nvGrpSpPr>
            <p:cNvPr id="48135" name="Group 6"/>
            <p:cNvGrpSpPr>
              <a:grpSpLocks/>
            </p:cNvGrpSpPr>
            <p:nvPr/>
          </p:nvGrpSpPr>
          <p:grpSpPr bwMode="auto">
            <a:xfrm>
              <a:off x="2283" y="3353"/>
              <a:ext cx="3034" cy="518"/>
              <a:chOff x="2579" y="3025"/>
              <a:chExt cx="3034" cy="518"/>
            </a:xfrm>
          </p:grpSpPr>
          <p:sp>
            <p:nvSpPr>
              <p:cNvPr id="48136" name="Rectangle 7"/>
              <p:cNvSpPr>
                <a:spLocks noChangeArrowheads="1"/>
              </p:cNvSpPr>
              <p:nvPr/>
            </p:nvSpPr>
            <p:spPr bwMode="auto">
              <a:xfrm>
                <a:off x="2579" y="3025"/>
                <a:ext cx="3034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dirty="0">
                    <a:cs typeface="Arial" charset="0"/>
                  </a:rPr>
                  <a:t>∑</a:t>
                </a:r>
                <a:r>
                  <a:rPr lang="en-US" altLang="en-US" sz="2400" dirty="0"/>
                  <a:t> demand in previous </a:t>
                </a:r>
                <a:r>
                  <a:rPr lang="en-US" altLang="en-US" sz="2400" i="1" dirty="0"/>
                  <a:t>n</a:t>
                </a:r>
                <a:r>
                  <a:rPr lang="en-US" altLang="en-US" sz="2400" dirty="0"/>
                  <a:t> periods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i="1" dirty="0"/>
                  <a:t>n</a:t>
                </a:r>
              </a:p>
            </p:txBody>
          </p:sp>
          <p:sp>
            <p:nvSpPr>
              <p:cNvPr id="48137" name="Line 8"/>
              <p:cNvSpPr>
                <a:spLocks noChangeShapeType="1"/>
              </p:cNvSpPr>
              <p:nvPr/>
            </p:nvSpPr>
            <p:spPr bwMode="auto">
              <a:xfrm>
                <a:off x="2628" y="3304"/>
                <a:ext cx="29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258" name="Group 2"/>
          <p:cNvGrpSpPr>
            <a:grpSpLocks/>
          </p:cNvGrpSpPr>
          <p:nvPr/>
        </p:nvGrpSpPr>
        <p:grpSpPr bwMode="auto">
          <a:xfrm>
            <a:off x="847725" y="1885950"/>
            <a:ext cx="7437438" cy="3430588"/>
            <a:chOff x="534" y="1188"/>
            <a:chExt cx="4685" cy="2161"/>
          </a:xfrm>
        </p:grpSpPr>
        <p:sp>
          <p:nvSpPr>
            <p:cNvPr id="49164" name="Rectangle 3"/>
            <p:cNvSpPr>
              <a:spLocks noChangeArrowheads="1"/>
            </p:cNvSpPr>
            <p:nvPr/>
          </p:nvSpPr>
          <p:spPr bwMode="auto">
            <a:xfrm>
              <a:off x="534" y="1681"/>
              <a:ext cx="4685" cy="1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2768600" algn="r"/>
                  <a:tab pos="4000500" algn="l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2768600" algn="r"/>
                  <a:tab pos="4000500" algn="l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2768600" algn="r"/>
                  <a:tab pos="4000500" algn="l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2768600" algn="r"/>
                  <a:tab pos="4000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2768600" algn="r"/>
                  <a:tab pos="4000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768600" algn="r"/>
                  <a:tab pos="4000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768600" algn="r"/>
                  <a:tab pos="4000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768600" algn="r"/>
                  <a:tab pos="4000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768600" algn="r"/>
                  <a:tab pos="4000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January	10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February	12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March	13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April	16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May	19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June	23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July	26	</a:t>
              </a:r>
              <a:endParaRPr lang="en-US" altLang="en-US" sz="2400" baseline="-25000" dirty="0"/>
            </a:p>
          </p:txBody>
        </p:sp>
        <p:sp>
          <p:nvSpPr>
            <p:cNvPr id="49165" name="Rectangle 4"/>
            <p:cNvSpPr>
              <a:spLocks noChangeArrowheads="1"/>
            </p:cNvSpPr>
            <p:nvPr/>
          </p:nvSpPr>
          <p:spPr bwMode="auto">
            <a:xfrm>
              <a:off x="558" y="1188"/>
              <a:ext cx="4338" cy="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571500" algn="ctr"/>
                  <a:tab pos="2578100" algn="ctr"/>
                  <a:tab pos="55245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571500" algn="ctr"/>
                  <a:tab pos="2578100" algn="ctr"/>
                  <a:tab pos="55245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571500" algn="ctr"/>
                  <a:tab pos="2578100" algn="ctr"/>
                  <a:tab pos="55245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571500" algn="ctr"/>
                  <a:tab pos="2578100" algn="ctr"/>
                  <a:tab pos="5524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571500" algn="ctr"/>
                  <a:tab pos="2578100" algn="ctr"/>
                  <a:tab pos="5524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578100" algn="ctr"/>
                  <a:tab pos="5524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578100" algn="ctr"/>
                  <a:tab pos="5524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578100" algn="ctr"/>
                  <a:tab pos="5524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578100" algn="ctr"/>
                  <a:tab pos="5524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	Actual	3-Month</a:t>
              </a:r>
            </a:p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Month	Shed Sales	Moving Average</a:t>
              </a:r>
            </a:p>
          </p:txBody>
        </p:sp>
        <p:sp>
          <p:nvSpPr>
            <p:cNvPr id="49166" name="Line 5"/>
            <p:cNvSpPr>
              <a:spLocks noChangeShapeType="1"/>
            </p:cNvSpPr>
            <p:nvPr/>
          </p:nvSpPr>
          <p:spPr bwMode="auto">
            <a:xfrm>
              <a:off x="544" y="1672"/>
              <a:ext cx="46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9167" name="Line 6"/>
            <p:cNvSpPr>
              <a:spLocks noChangeShapeType="1"/>
            </p:cNvSpPr>
            <p:nvPr/>
          </p:nvSpPr>
          <p:spPr bwMode="auto">
            <a:xfrm>
              <a:off x="544" y="1672"/>
              <a:ext cx="46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847725" y="2668588"/>
            <a:ext cx="7437438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768600" algn="r"/>
                <a:tab pos="4000500" algn="l"/>
              </a:tabLs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768600" algn="r"/>
                <a:tab pos="4000500" algn="l"/>
              </a:tabLst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768600" algn="r"/>
                <a:tab pos="4000500" algn="l"/>
              </a:tabLs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768600" algn="r"/>
                <a:tab pos="4000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tabLst>
                <a:tab pos="2768600" algn="r"/>
                <a:tab pos="4000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768600" algn="r"/>
                <a:tab pos="4000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768600" algn="r"/>
                <a:tab pos="4000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768600" algn="r"/>
                <a:tab pos="4000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768600" algn="r"/>
                <a:tab pos="4000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(12 + 13 + 16)/3 = 13 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/</a:t>
            </a:r>
            <a:r>
              <a:rPr lang="en-US" altLang="en-US" sz="2400" baseline="-25000" dirty="0"/>
              <a:t>3</a:t>
            </a:r>
            <a:endParaRPr lang="en-US" altLang="en-US" sz="2400" dirty="0"/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(13 + 16 + 19)/3 = 16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		(16 + 19 + 23)/3 = 19 </a:t>
            </a:r>
            <a:r>
              <a:rPr lang="en-US" altLang="en-US" sz="2400" baseline="30000" dirty="0"/>
              <a:t>1</a:t>
            </a:r>
            <a:r>
              <a:rPr lang="en-US" altLang="en-US" sz="2400" dirty="0"/>
              <a:t>/</a:t>
            </a:r>
            <a:r>
              <a:rPr lang="en-US" altLang="en-US" sz="2400" baseline="-25000" dirty="0"/>
              <a:t>3</a:t>
            </a:r>
          </a:p>
        </p:txBody>
      </p:sp>
      <p:sp>
        <p:nvSpPr>
          <p:cNvPr id="96264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017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Moving Average Example</a:t>
            </a:r>
          </a:p>
        </p:txBody>
      </p:sp>
      <p:grpSp>
        <p:nvGrpSpPr>
          <p:cNvPr id="96265" name="Group 9"/>
          <p:cNvGrpSpPr>
            <a:grpSpLocks/>
          </p:cNvGrpSpPr>
          <p:nvPr/>
        </p:nvGrpSpPr>
        <p:grpSpPr bwMode="auto">
          <a:xfrm>
            <a:off x="847725" y="2668588"/>
            <a:ext cx="7437438" cy="1552575"/>
            <a:chOff x="534" y="1681"/>
            <a:chExt cx="4685" cy="978"/>
          </a:xfrm>
        </p:grpSpPr>
        <p:sp>
          <p:nvSpPr>
            <p:cNvPr id="96266" name="Rectangle 10"/>
            <p:cNvSpPr>
              <a:spLocks noChangeArrowheads="1"/>
            </p:cNvSpPr>
            <p:nvPr/>
          </p:nvSpPr>
          <p:spPr bwMode="auto">
            <a:xfrm>
              <a:off x="534" y="1681"/>
              <a:ext cx="4685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algn="l"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algn="l"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algn="l"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algn="l"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768600" algn="r"/>
                  <a:tab pos="4000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r>
                <a:rPr lang="en-US" altLang="en-US" b="1" dirty="0"/>
                <a:t>	</a:t>
              </a:r>
              <a:r>
                <a:rPr lang="en-US" altLang="en-US" b="1" dirty="0">
                  <a:solidFill>
                    <a:srgbClr val="175097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  <a:r>
                <a:rPr lang="en-US" altLang="en-US" b="1" dirty="0"/>
                <a:t>	</a:t>
              </a:r>
            </a:p>
            <a:p>
              <a:pPr>
                <a:defRPr/>
              </a:pPr>
              <a:r>
                <a:rPr lang="en-US" altLang="en-US" b="1" dirty="0"/>
                <a:t>	</a:t>
              </a:r>
              <a:r>
                <a:rPr lang="en-US" altLang="en-US" b="1" dirty="0">
                  <a:solidFill>
                    <a:srgbClr val="24BDB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12</a:t>
              </a:r>
              <a:r>
                <a:rPr lang="en-US" altLang="en-US" b="1" dirty="0"/>
                <a:t>	</a:t>
              </a:r>
            </a:p>
            <a:p>
              <a:pPr>
                <a:defRPr/>
              </a:pPr>
              <a:r>
                <a:rPr lang="en-US" altLang="en-US" b="1" dirty="0"/>
                <a:t>	</a:t>
              </a:r>
              <a:r>
                <a:rPr lang="en-US" altLang="en-US" b="1" dirty="0">
                  <a:solidFill>
                    <a:srgbClr val="BF092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13</a:t>
              </a:r>
              <a:r>
                <a:rPr lang="en-US" altLang="en-US" b="1" dirty="0"/>
                <a:t>	</a:t>
              </a:r>
            </a:p>
            <a:p>
              <a:pPr>
                <a:defRPr/>
              </a:pPr>
              <a:r>
                <a:rPr lang="en-US" altLang="en-US" b="1" dirty="0"/>
                <a:t>		(</a:t>
              </a:r>
              <a:r>
                <a:rPr lang="en-US" altLang="en-US" b="1" dirty="0">
                  <a:solidFill>
                    <a:srgbClr val="175097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  <a:r>
                <a:rPr lang="en-US" altLang="en-US" b="1" dirty="0"/>
                <a:t> + </a:t>
              </a:r>
              <a:r>
                <a:rPr lang="en-US" altLang="en-US" b="1" dirty="0">
                  <a:solidFill>
                    <a:srgbClr val="24BDB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12</a:t>
              </a:r>
              <a:r>
                <a:rPr lang="en-US" altLang="en-US" b="1" dirty="0"/>
                <a:t> + </a:t>
              </a:r>
              <a:r>
                <a:rPr lang="en-US" altLang="en-US" b="1" dirty="0">
                  <a:solidFill>
                    <a:srgbClr val="BF092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13</a:t>
              </a:r>
              <a:r>
                <a:rPr lang="en-US" altLang="en-US" b="1" dirty="0"/>
                <a:t>)/3 = 11 </a:t>
              </a:r>
              <a:r>
                <a:rPr lang="en-US" altLang="en-US" b="1" baseline="30000" dirty="0"/>
                <a:t>2</a:t>
              </a:r>
              <a:r>
                <a:rPr lang="en-US" altLang="en-US" b="1" dirty="0"/>
                <a:t>/</a:t>
              </a:r>
              <a:r>
                <a:rPr lang="en-US" altLang="en-US" b="1" baseline="-25000" dirty="0"/>
                <a:t>3</a:t>
              </a:r>
            </a:p>
          </p:txBody>
        </p:sp>
        <p:grpSp>
          <p:nvGrpSpPr>
            <p:cNvPr id="49160" name="Group 11"/>
            <p:cNvGrpSpPr>
              <a:grpSpLocks/>
            </p:cNvGrpSpPr>
            <p:nvPr/>
          </p:nvGrpSpPr>
          <p:grpSpPr bwMode="auto">
            <a:xfrm>
              <a:off x="2376" y="1816"/>
              <a:ext cx="1733" cy="616"/>
              <a:chOff x="2376" y="1816"/>
              <a:chExt cx="1733" cy="616"/>
            </a:xfrm>
          </p:grpSpPr>
          <p:sp>
            <p:nvSpPr>
              <p:cNvPr id="49161" name="Freeform 12"/>
              <p:cNvSpPr>
                <a:spLocks/>
              </p:cNvSpPr>
              <p:nvPr/>
            </p:nvSpPr>
            <p:spPr bwMode="auto">
              <a:xfrm>
                <a:off x="2376" y="1816"/>
                <a:ext cx="880" cy="584"/>
              </a:xfrm>
              <a:custGeom>
                <a:avLst/>
                <a:gdLst>
                  <a:gd name="T0" fmla="*/ 0 w 880"/>
                  <a:gd name="T1" fmla="*/ 0 h 584"/>
                  <a:gd name="T2" fmla="*/ 360 w 880"/>
                  <a:gd name="T3" fmla="*/ 0 h 584"/>
                  <a:gd name="T4" fmla="*/ 880 w 880"/>
                  <a:gd name="T5" fmla="*/ 584 h 58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80" h="584">
                    <a:moveTo>
                      <a:pt x="0" y="0"/>
                    </a:moveTo>
                    <a:lnTo>
                      <a:pt x="360" y="0"/>
                    </a:lnTo>
                    <a:lnTo>
                      <a:pt x="880" y="584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9162" name="Freeform 13"/>
              <p:cNvSpPr>
                <a:spLocks/>
              </p:cNvSpPr>
              <p:nvPr/>
            </p:nvSpPr>
            <p:spPr bwMode="auto">
              <a:xfrm>
                <a:off x="2387" y="2056"/>
                <a:ext cx="1258" cy="355"/>
              </a:xfrm>
              <a:custGeom>
                <a:avLst/>
                <a:gdLst>
                  <a:gd name="T0" fmla="*/ 0 w 1258"/>
                  <a:gd name="T1" fmla="*/ 0 h 355"/>
                  <a:gd name="T2" fmla="*/ 941 w 1258"/>
                  <a:gd name="T3" fmla="*/ 0 h 355"/>
                  <a:gd name="T4" fmla="*/ 1258 w 1258"/>
                  <a:gd name="T5" fmla="*/ 355 h 35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58" h="355">
                    <a:moveTo>
                      <a:pt x="0" y="0"/>
                    </a:moveTo>
                    <a:lnTo>
                      <a:pt x="941" y="0"/>
                    </a:lnTo>
                    <a:lnTo>
                      <a:pt x="1258" y="355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9163" name="Freeform 14"/>
              <p:cNvSpPr>
                <a:spLocks/>
              </p:cNvSpPr>
              <p:nvPr/>
            </p:nvSpPr>
            <p:spPr bwMode="auto">
              <a:xfrm>
                <a:off x="2392" y="2264"/>
                <a:ext cx="1717" cy="168"/>
              </a:xfrm>
              <a:custGeom>
                <a:avLst/>
                <a:gdLst>
                  <a:gd name="T0" fmla="*/ 0 w 1717"/>
                  <a:gd name="T1" fmla="*/ 0 h 168"/>
                  <a:gd name="T2" fmla="*/ 1573 w 1717"/>
                  <a:gd name="T3" fmla="*/ 8 h 168"/>
                  <a:gd name="T4" fmla="*/ 1717 w 1717"/>
                  <a:gd name="T5" fmla="*/ 168 h 1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7" h="168">
                    <a:moveTo>
                      <a:pt x="0" y="0"/>
                    </a:moveTo>
                    <a:lnTo>
                      <a:pt x="1573" y="8"/>
                    </a:lnTo>
                    <a:lnTo>
                      <a:pt x="1717" y="168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3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89000" y="1633538"/>
            <a:ext cx="7366000" cy="27527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Used when some trend might be present 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Older data usually less important</a:t>
            </a:r>
            <a:endParaRPr lang="en-US" altLang="en-US" sz="3200" dirty="0"/>
          </a:p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Weights based on experience and intuition</a:t>
            </a:r>
            <a:endParaRPr lang="en-US" altLang="en-US" sz="3600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939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Weighted Moving Average</a:t>
            </a:r>
          </a:p>
        </p:txBody>
      </p:sp>
      <p:grpSp>
        <p:nvGrpSpPr>
          <p:cNvPr id="99332" name="Group 4"/>
          <p:cNvGrpSpPr>
            <a:grpSpLocks/>
          </p:cNvGrpSpPr>
          <p:nvPr/>
        </p:nvGrpSpPr>
        <p:grpSpPr bwMode="auto">
          <a:xfrm>
            <a:off x="1228725" y="4448175"/>
            <a:ext cx="6750050" cy="1223963"/>
            <a:chOff x="486" y="2778"/>
            <a:chExt cx="4252" cy="771"/>
          </a:xfrm>
        </p:grpSpPr>
        <p:grpSp>
          <p:nvGrpSpPr>
            <p:cNvPr id="51206" name="Group 5"/>
            <p:cNvGrpSpPr>
              <a:grpSpLocks/>
            </p:cNvGrpSpPr>
            <p:nvPr/>
          </p:nvGrpSpPr>
          <p:grpSpPr bwMode="auto">
            <a:xfrm>
              <a:off x="486" y="3044"/>
              <a:ext cx="1796" cy="450"/>
              <a:chOff x="486" y="3044"/>
              <a:chExt cx="1796" cy="450"/>
            </a:xfrm>
          </p:grpSpPr>
          <p:sp>
            <p:nvSpPr>
              <p:cNvPr id="51210" name="Rectangle 6"/>
              <p:cNvSpPr>
                <a:spLocks noChangeArrowheads="1"/>
              </p:cNvSpPr>
              <p:nvPr/>
            </p:nvSpPr>
            <p:spPr bwMode="auto">
              <a:xfrm>
                <a:off x="486" y="3044"/>
                <a:ext cx="1578" cy="4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dirty="0"/>
                  <a:t>Weighted</a:t>
                </a:r>
                <a:br>
                  <a:rPr lang="en-US" altLang="en-US" sz="2400" dirty="0"/>
                </a:br>
                <a:r>
                  <a:rPr lang="en-US" altLang="en-US" sz="2400" dirty="0"/>
                  <a:t>moving average</a:t>
                </a:r>
              </a:p>
            </p:txBody>
          </p:sp>
          <p:sp>
            <p:nvSpPr>
              <p:cNvPr id="51211" name="Rectangle 7"/>
              <p:cNvSpPr>
                <a:spLocks noChangeArrowheads="1"/>
              </p:cNvSpPr>
              <p:nvPr/>
            </p:nvSpPr>
            <p:spPr bwMode="auto">
              <a:xfrm>
                <a:off x="2054" y="3125"/>
                <a:ext cx="2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dirty="0"/>
                  <a:t>=</a:t>
                </a:r>
              </a:p>
            </p:txBody>
          </p:sp>
        </p:grpSp>
        <p:grpSp>
          <p:nvGrpSpPr>
            <p:cNvPr id="51207" name="Group 8"/>
            <p:cNvGrpSpPr>
              <a:grpSpLocks/>
            </p:cNvGrpSpPr>
            <p:nvPr/>
          </p:nvGrpSpPr>
          <p:grpSpPr bwMode="auto">
            <a:xfrm>
              <a:off x="2036" y="2778"/>
              <a:ext cx="2702" cy="771"/>
              <a:chOff x="2404" y="3122"/>
              <a:chExt cx="2702" cy="771"/>
            </a:xfrm>
          </p:grpSpPr>
          <p:sp>
            <p:nvSpPr>
              <p:cNvPr id="51208" name="Rectangle 9"/>
              <p:cNvSpPr>
                <a:spLocks noChangeArrowheads="1"/>
              </p:cNvSpPr>
              <p:nvPr/>
            </p:nvSpPr>
            <p:spPr bwMode="auto">
              <a:xfrm>
                <a:off x="2404" y="3122"/>
                <a:ext cx="2702" cy="7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sz="2400" dirty="0">
                    <a:cs typeface="Arial" charset="0"/>
                  </a:rPr>
                  <a:t>∑</a:t>
                </a:r>
                <a:r>
                  <a:rPr lang="en-US" altLang="en-US" sz="2400" dirty="0"/>
                  <a:t> (weight for period </a:t>
                </a:r>
                <a:r>
                  <a:rPr lang="en-US" altLang="en-US" sz="2400" i="1" dirty="0"/>
                  <a:t>n</a:t>
                </a:r>
                <a:r>
                  <a:rPr lang="en-US" altLang="en-US" sz="2400" dirty="0"/>
                  <a:t>)</a:t>
                </a:r>
                <a:br>
                  <a:rPr lang="en-US" altLang="en-US" sz="2400" dirty="0"/>
                </a:br>
                <a:r>
                  <a:rPr lang="en-US" altLang="en-US" sz="2400" dirty="0"/>
                  <a:t>          x (demand in period </a:t>
                </a:r>
                <a:r>
                  <a:rPr lang="en-US" altLang="en-US" sz="2400" i="1" dirty="0"/>
                  <a:t>n</a:t>
                </a:r>
                <a:r>
                  <a:rPr lang="en-US" altLang="en-US" sz="2400" dirty="0"/>
                  <a:t>)</a:t>
                </a:r>
              </a:p>
              <a:p>
                <a:pPr algn="ctr">
                  <a:buFontTx/>
                  <a:buNone/>
                </a:pPr>
                <a:r>
                  <a:rPr lang="en-US" altLang="en-US" sz="2400" dirty="0">
                    <a:cs typeface="Arial" charset="0"/>
                  </a:rPr>
                  <a:t>∑</a:t>
                </a:r>
                <a:r>
                  <a:rPr lang="en-US" altLang="en-US" sz="2400" dirty="0"/>
                  <a:t> weights</a:t>
                </a:r>
              </a:p>
            </p:txBody>
          </p:sp>
          <p:sp>
            <p:nvSpPr>
              <p:cNvPr id="51209" name="Line 10"/>
              <p:cNvSpPr>
                <a:spLocks noChangeShapeType="1"/>
              </p:cNvSpPr>
              <p:nvPr/>
            </p:nvSpPr>
            <p:spPr bwMode="auto">
              <a:xfrm>
                <a:off x="2720" y="3616"/>
                <a:ext cx="23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639762" y="1655327"/>
            <a:ext cx="8212138" cy="3219450"/>
            <a:chOff x="326" y="1740"/>
            <a:chExt cx="5173" cy="2028"/>
          </a:xfrm>
        </p:grpSpPr>
        <p:sp>
          <p:nvSpPr>
            <p:cNvPr id="52236" name="Rectangle 3"/>
            <p:cNvSpPr>
              <a:spLocks noChangeArrowheads="1"/>
            </p:cNvSpPr>
            <p:nvPr/>
          </p:nvSpPr>
          <p:spPr bwMode="auto">
            <a:xfrm>
              <a:off x="326" y="2233"/>
              <a:ext cx="5173" cy="15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2387600" algn="r"/>
                  <a:tab pos="3619500" algn="l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2387600" algn="r"/>
                  <a:tab pos="3619500" algn="l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2387600" algn="r"/>
                  <a:tab pos="3619500" algn="l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January	10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February	12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March	13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April	16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May	19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June	23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July	26	</a:t>
              </a:r>
              <a:endParaRPr lang="en-US" altLang="en-US" sz="2200" baseline="-25000" dirty="0"/>
            </a:p>
          </p:txBody>
        </p:sp>
        <p:sp>
          <p:nvSpPr>
            <p:cNvPr id="52237" name="Rectangle 4"/>
            <p:cNvSpPr>
              <a:spLocks noChangeArrowheads="1"/>
            </p:cNvSpPr>
            <p:nvPr/>
          </p:nvSpPr>
          <p:spPr bwMode="auto">
            <a:xfrm>
              <a:off x="342" y="1740"/>
              <a:ext cx="4491" cy="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571500" algn="ctr"/>
                  <a:tab pos="2286000" algn="ctr"/>
                  <a:tab pos="56261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571500" algn="ctr"/>
                  <a:tab pos="2286000" algn="ctr"/>
                  <a:tab pos="56261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571500" algn="ctr"/>
                  <a:tab pos="2286000" algn="ctr"/>
                  <a:tab pos="56261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	Actual	3-Month Weighted</a:t>
              </a:r>
            </a:p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Month	Shed Sales	Moving Average</a:t>
              </a:r>
            </a:p>
          </p:txBody>
        </p:sp>
        <p:sp>
          <p:nvSpPr>
            <p:cNvPr id="52238" name="Line 5"/>
            <p:cNvSpPr>
              <a:spLocks noChangeShapeType="1"/>
            </p:cNvSpPr>
            <p:nvPr/>
          </p:nvSpPr>
          <p:spPr bwMode="auto">
            <a:xfrm>
              <a:off x="384" y="2224"/>
              <a:ext cx="50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01383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939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Weighted Moving Average</a:t>
            </a:r>
          </a:p>
        </p:txBody>
      </p:sp>
      <p:sp>
        <p:nvSpPr>
          <p:cNvPr id="101385" name="Rectangle 9"/>
          <p:cNvSpPr>
            <a:spLocks noChangeArrowheads="1"/>
          </p:cNvSpPr>
          <p:nvPr/>
        </p:nvSpPr>
        <p:spPr bwMode="auto">
          <a:xfrm>
            <a:off x="3644900" y="2419807"/>
            <a:ext cx="508476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algn="l"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algn="l"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algn="l"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algn="l"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387600" algn="r"/>
                <a:tab pos="36195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2200" b="1" dirty="0">
                <a:solidFill>
                  <a:schemeClr val="hlink"/>
                </a:solidFill>
              </a:rPr>
              <a:t>	</a:t>
            </a:r>
            <a:r>
              <a:rPr lang="en-US" altLang="en-US" sz="2200" b="1" dirty="0"/>
              <a:t>	</a:t>
            </a:r>
          </a:p>
          <a:p>
            <a:pPr>
              <a:defRPr/>
            </a:pPr>
            <a:r>
              <a:rPr lang="en-US" altLang="en-US" sz="2200" b="1" dirty="0"/>
              <a:t>[(</a:t>
            </a:r>
            <a:r>
              <a:rPr lang="en-US" altLang="en-US" sz="2200" b="1" dirty="0">
                <a:solidFill>
                  <a:srgbClr val="BF0922"/>
                </a:solidFill>
              </a:rPr>
              <a:t>3 </a:t>
            </a:r>
            <a:r>
              <a:rPr lang="en-US" altLang="en-US" sz="2200" b="1" dirty="0"/>
              <a:t>x </a:t>
            </a:r>
            <a:r>
              <a:rPr lang="en-US" altLang="en-US" sz="2200" b="1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en-US" altLang="en-US" sz="2200" b="1" dirty="0"/>
              <a:t>) + (</a:t>
            </a:r>
            <a:r>
              <a:rPr lang="en-US" altLang="en-US" sz="2200" b="1" dirty="0">
                <a:solidFill>
                  <a:srgbClr val="3D9A3A"/>
                </a:solidFill>
              </a:rPr>
              <a:t>2</a:t>
            </a:r>
            <a:r>
              <a:rPr lang="en-US" altLang="en-US" sz="2200" b="1" dirty="0"/>
              <a:t> x </a:t>
            </a:r>
            <a:r>
              <a:rPr lang="en-US" altLang="en-US" sz="2200" b="1" dirty="0">
                <a:solidFill>
                  <a:srgbClr val="3D9A3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</a:t>
            </a:r>
            <a:r>
              <a:rPr lang="en-US" altLang="en-US" sz="2200" b="1" dirty="0"/>
              <a:t>) + (</a:t>
            </a:r>
            <a:r>
              <a:rPr lang="en-US" altLang="en-US" sz="2200" b="1" dirty="0">
                <a:solidFill>
                  <a:srgbClr val="0070C0"/>
                </a:solidFill>
              </a:rPr>
              <a:t>1</a:t>
            </a:r>
            <a:r>
              <a:rPr lang="en-US" altLang="en-US" sz="2200" b="1" dirty="0"/>
              <a:t> x </a:t>
            </a:r>
            <a:r>
              <a:rPr lang="en-US" altLang="en-US" sz="2200" b="1" dirty="0">
                <a:solidFill>
                  <a:srgbClr val="17509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en-US" altLang="en-US" sz="2200" b="1" dirty="0"/>
              <a:t>)]/6 = 12</a:t>
            </a:r>
            <a:r>
              <a:rPr lang="en-US" altLang="en-US" sz="2200" b="1" baseline="30000" dirty="0"/>
              <a:t>1</a:t>
            </a:r>
            <a:r>
              <a:rPr lang="en-US" altLang="en-US" sz="2200" b="1" dirty="0"/>
              <a:t>/</a:t>
            </a:r>
            <a:r>
              <a:rPr lang="en-US" altLang="en-US" sz="2200" b="1" baseline="-25000" dirty="0"/>
              <a:t>6</a:t>
            </a:r>
            <a:endParaRPr lang="en-US" altLang="en-US" sz="2200" b="1" dirty="0"/>
          </a:p>
          <a:p>
            <a:pPr>
              <a:defRPr/>
            </a:pPr>
            <a:r>
              <a:rPr lang="en-US" altLang="en-US" sz="2200" b="1" dirty="0"/>
              <a:t>		</a:t>
            </a:r>
            <a:endParaRPr lang="en-US" altLang="en-US" sz="2200" b="1" baseline="-25000" dirty="0"/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40FC34B0-4CA1-4EAD-A65C-53AB7F86EFD3}"/>
              </a:ext>
            </a:extLst>
          </p:cNvPr>
          <p:cNvSpPr/>
          <p:nvPr/>
        </p:nvSpPr>
        <p:spPr bwMode="auto">
          <a:xfrm>
            <a:off x="3248819" y="2521625"/>
            <a:ext cx="368300" cy="1000820"/>
          </a:xfrm>
          <a:prstGeom prst="rightBrac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CAB500-75DF-4B37-BC68-8141B7687A33}"/>
              </a:ext>
            </a:extLst>
          </p:cNvPr>
          <p:cNvSpPr/>
          <p:nvPr/>
        </p:nvSpPr>
        <p:spPr>
          <a:xfrm>
            <a:off x="3987800" y="3546635"/>
            <a:ext cx="4174331" cy="1989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ct val="25000"/>
              </a:spcAft>
              <a:defRPr/>
            </a:pP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         Weights Applied:</a:t>
            </a:r>
            <a:r>
              <a:rPr lang="en-US" altLang="en-US" b="1" dirty="0"/>
              <a:t>		</a:t>
            </a:r>
            <a:r>
              <a:rPr lang="en-US" altLang="en-US" sz="1800" b="1" dirty="0"/>
              <a:t>Last month              </a:t>
            </a:r>
            <a:r>
              <a:rPr lang="en-US" altLang="en-US" sz="1800" b="1" dirty="0">
                <a:solidFill>
                  <a:srgbClr val="FF0000"/>
                </a:solidFill>
              </a:rPr>
              <a:t>3</a:t>
            </a:r>
          </a:p>
          <a:p>
            <a:pPr algn="l">
              <a:spcAft>
                <a:spcPct val="25000"/>
              </a:spcAft>
              <a:defRPr/>
            </a:pPr>
            <a:r>
              <a:rPr lang="en-US" altLang="en-US" sz="1800" b="1" dirty="0">
                <a:solidFill>
                  <a:srgbClr val="FF0000"/>
                </a:solidFill>
              </a:rPr>
              <a:t>              </a:t>
            </a:r>
            <a:r>
              <a:rPr lang="en-US" altLang="en-US" sz="1800" b="1" dirty="0"/>
              <a:t>Two months ago      </a:t>
            </a:r>
            <a:r>
              <a:rPr lang="en-US" altLang="en-US" sz="1800" b="1" dirty="0">
                <a:solidFill>
                  <a:srgbClr val="3D9A3A"/>
                </a:solidFill>
              </a:rPr>
              <a:t>2</a:t>
            </a:r>
          </a:p>
          <a:p>
            <a:pPr algn="l">
              <a:defRPr/>
            </a:pPr>
            <a:r>
              <a:rPr lang="en-US" altLang="en-US" sz="1800" b="1" dirty="0"/>
              <a:t>              Three months ago   </a:t>
            </a:r>
            <a:r>
              <a:rPr lang="en-US" altLang="en-US" sz="1800" b="1" dirty="0">
                <a:solidFill>
                  <a:srgbClr val="0070C0"/>
                </a:solidFill>
              </a:rPr>
              <a:t>1</a:t>
            </a:r>
            <a:r>
              <a:rPr lang="en-US" altLang="en-US" sz="1800" b="1" dirty="0"/>
              <a:t> </a:t>
            </a:r>
          </a:p>
          <a:p>
            <a:pPr algn="l">
              <a:spcBef>
                <a:spcPct val="20000"/>
              </a:spcBef>
              <a:defRPr/>
            </a:pPr>
            <a:r>
              <a:rPr lang="en-US" altLang="en-US" b="1" dirty="0"/>
              <a:t>          </a:t>
            </a:r>
            <a:r>
              <a:rPr lang="en-US" altLang="en-US" sz="2000" b="1" dirty="0"/>
              <a:t>Sum of weights     6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6DE3DF-889E-4FC6-A1AB-577193517505}"/>
              </a:ext>
            </a:extLst>
          </p:cNvPr>
          <p:cNvCxnSpPr>
            <a:cxnSpLocks/>
          </p:cNvCxnSpPr>
          <p:nvPr/>
        </p:nvCxnSpPr>
        <p:spPr bwMode="auto">
          <a:xfrm>
            <a:off x="4557315" y="5117310"/>
            <a:ext cx="30353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D463166-041C-442E-A465-F741283D7589}"/>
              </a:ext>
            </a:extLst>
          </p:cNvPr>
          <p:cNvCxnSpPr>
            <a:cxnSpLocks/>
          </p:cNvCxnSpPr>
          <p:nvPr/>
        </p:nvCxnSpPr>
        <p:spPr bwMode="auto">
          <a:xfrm>
            <a:off x="4557315" y="3974310"/>
            <a:ext cx="30353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517525" y="2762250"/>
            <a:ext cx="8212138" cy="3219450"/>
            <a:chOff x="326" y="1740"/>
            <a:chExt cx="5173" cy="2028"/>
          </a:xfrm>
        </p:grpSpPr>
        <p:sp>
          <p:nvSpPr>
            <p:cNvPr id="53265" name="Rectangle 3"/>
            <p:cNvSpPr>
              <a:spLocks noChangeArrowheads="1"/>
            </p:cNvSpPr>
            <p:nvPr/>
          </p:nvSpPr>
          <p:spPr bwMode="auto">
            <a:xfrm>
              <a:off x="326" y="2233"/>
              <a:ext cx="5173" cy="15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2387600" algn="r"/>
                  <a:tab pos="3619500" algn="l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2387600" algn="r"/>
                  <a:tab pos="3619500" algn="l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2387600" algn="r"/>
                  <a:tab pos="3619500" algn="l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2387600" algn="r"/>
                  <a:tab pos="36195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January	10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February	12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March	13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April	16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May	19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June	23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200" dirty="0"/>
                <a:t>July	26	</a:t>
              </a:r>
              <a:endParaRPr lang="en-US" altLang="en-US" sz="2200" baseline="-25000" dirty="0"/>
            </a:p>
          </p:txBody>
        </p:sp>
        <p:sp>
          <p:nvSpPr>
            <p:cNvPr id="53266" name="Rectangle 4"/>
            <p:cNvSpPr>
              <a:spLocks noChangeArrowheads="1"/>
            </p:cNvSpPr>
            <p:nvPr/>
          </p:nvSpPr>
          <p:spPr bwMode="auto">
            <a:xfrm>
              <a:off x="342" y="1740"/>
              <a:ext cx="4491" cy="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571500" algn="ctr"/>
                  <a:tab pos="2286000" algn="ctr"/>
                  <a:tab pos="56261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571500" algn="ctr"/>
                  <a:tab pos="2286000" algn="ctr"/>
                  <a:tab pos="56261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571500" algn="ctr"/>
                  <a:tab pos="2286000" algn="ctr"/>
                  <a:tab pos="56261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571500" algn="ctr"/>
                  <a:tab pos="2286000" algn="ctr"/>
                  <a:tab pos="56261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	Actual	3-Month Weighted</a:t>
              </a:r>
            </a:p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Month	Shed Sales	Moving Average</a:t>
              </a:r>
            </a:p>
          </p:txBody>
        </p:sp>
        <p:sp>
          <p:nvSpPr>
            <p:cNvPr id="53267" name="Line 5"/>
            <p:cNvSpPr>
              <a:spLocks noChangeShapeType="1"/>
            </p:cNvSpPr>
            <p:nvPr/>
          </p:nvSpPr>
          <p:spPr bwMode="auto">
            <a:xfrm>
              <a:off x="384" y="2224"/>
              <a:ext cx="50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517525" y="3544888"/>
            <a:ext cx="8212138" cy="243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387600" algn="r"/>
                <a:tab pos="3619500" algn="l"/>
              </a:tabLs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387600" algn="r"/>
                <a:tab pos="3619500" algn="l"/>
              </a:tabLst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387600" algn="r"/>
                <a:tab pos="3619500" algn="l"/>
              </a:tabLs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387600" algn="r"/>
                <a:tab pos="3619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tabLst>
                <a:tab pos="2387600" algn="r"/>
                <a:tab pos="3619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387600" algn="r"/>
                <a:tab pos="3619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387600" algn="r"/>
                <a:tab pos="3619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387600" algn="r"/>
                <a:tab pos="3619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387600" algn="r"/>
                <a:tab pos="3619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[(3 x 16) + (2 x 13) + (12)]/6 = 14</a:t>
            </a:r>
            <a:r>
              <a:rPr lang="en-US" altLang="en-US" sz="2200" baseline="30000" dirty="0"/>
              <a:t>1</a:t>
            </a:r>
            <a:r>
              <a:rPr lang="en-US" altLang="en-US" sz="2200" dirty="0"/>
              <a:t>/</a:t>
            </a:r>
            <a:r>
              <a:rPr lang="en-US" altLang="en-US" sz="2200" baseline="-25000" dirty="0"/>
              <a:t>3</a:t>
            </a:r>
            <a:endParaRPr lang="en-US" altLang="en-US" sz="2200" dirty="0"/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[(3 x 19) + (2 x 16) + (13)]/6 = 17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200" dirty="0"/>
              <a:t>		[(3 x 23) + (2 x 19) + (16)]/6 = 20</a:t>
            </a:r>
            <a:r>
              <a:rPr lang="en-US" altLang="en-US" sz="2200" baseline="30000" dirty="0"/>
              <a:t>1</a:t>
            </a:r>
            <a:r>
              <a:rPr lang="en-US" altLang="en-US" sz="2200" dirty="0"/>
              <a:t>/</a:t>
            </a:r>
            <a:r>
              <a:rPr lang="en-US" altLang="en-US" sz="2200" baseline="-25000" dirty="0"/>
              <a:t>2</a:t>
            </a:r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939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Weighted Moving Average</a:t>
            </a:r>
          </a:p>
        </p:txBody>
      </p:sp>
      <p:grpSp>
        <p:nvGrpSpPr>
          <p:cNvPr id="101384" name="Group 8"/>
          <p:cNvGrpSpPr>
            <a:grpSpLocks/>
          </p:cNvGrpSpPr>
          <p:nvPr/>
        </p:nvGrpSpPr>
        <p:grpSpPr bwMode="auto">
          <a:xfrm>
            <a:off x="517525" y="3544888"/>
            <a:ext cx="8212138" cy="1766887"/>
            <a:chOff x="326" y="2233"/>
            <a:chExt cx="5173" cy="1113"/>
          </a:xfrm>
        </p:grpSpPr>
        <p:sp>
          <p:nvSpPr>
            <p:cNvPr id="101385" name="Rectangle 9"/>
            <p:cNvSpPr>
              <a:spLocks noChangeArrowheads="1"/>
            </p:cNvSpPr>
            <p:nvPr/>
          </p:nvSpPr>
          <p:spPr bwMode="auto">
            <a:xfrm>
              <a:off x="326" y="2233"/>
              <a:ext cx="5173" cy="1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algn="l"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algn="l"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algn="l"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algn="l"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87600" algn="r"/>
                  <a:tab pos="3619500" algn="l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r>
                <a:rPr lang="en-US" altLang="en-US" sz="2200" b="1" dirty="0">
                  <a:solidFill>
                    <a:schemeClr val="hlink"/>
                  </a:solidFill>
                </a:rPr>
                <a:t>	</a:t>
              </a:r>
              <a:r>
                <a:rPr lang="en-US" altLang="en-US" sz="2200" b="1" dirty="0">
                  <a:solidFill>
                    <a:srgbClr val="175097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  <a:r>
                <a:rPr lang="en-US" altLang="en-US" sz="2200" b="1" dirty="0">
                  <a:solidFill>
                    <a:schemeClr val="hlink"/>
                  </a:solidFill>
                </a:rPr>
                <a:t>	</a:t>
              </a:r>
            </a:p>
            <a:p>
              <a:pPr>
                <a:defRPr/>
              </a:pPr>
              <a:r>
                <a:rPr lang="en-US" altLang="en-US" sz="2200" b="1" dirty="0">
                  <a:solidFill>
                    <a:schemeClr val="hlink"/>
                  </a:solidFill>
                </a:rPr>
                <a:t>	</a:t>
              </a:r>
              <a:r>
                <a:rPr lang="en-US" altLang="en-US" sz="2200" b="1" dirty="0">
                  <a:solidFill>
                    <a:srgbClr val="24BDB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12</a:t>
              </a:r>
              <a:r>
                <a:rPr lang="en-US" altLang="en-US" sz="2200" b="1" dirty="0">
                  <a:solidFill>
                    <a:schemeClr val="hlink"/>
                  </a:solidFill>
                </a:rPr>
                <a:t>	</a:t>
              </a:r>
            </a:p>
            <a:p>
              <a:pPr>
                <a:defRPr/>
              </a:pPr>
              <a:r>
                <a:rPr lang="en-US" altLang="en-US" sz="2200" b="1" dirty="0">
                  <a:solidFill>
                    <a:schemeClr val="hlink"/>
                  </a:solidFill>
                </a:rPr>
                <a:t>	</a:t>
              </a:r>
              <a:r>
                <a:rPr lang="en-US" altLang="en-US" sz="2200" b="1" dirty="0">
                  <a:solidFill>
                    <a:srgbClr val="BF092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13</a:t>
              </a:r>
              <a:r>
                <a:rPr lang="en-US" altLang="en-US" sz="2200" b="1" dirty="0"/>
                <a:t>	</a:t>
              </a:r>
            </a:p>
            <a:p>
              <a:pPr>
                <a:defRPr/>
              </a:pPr>
              <a:r>
                <a:rPr lang="en-US" altLang="en-US" sz="2200" b="1" dirty="0"/>
                <a:t>		[(3 x </a:t>
              </a:r>
              <a:r>
                <a:rPr lang="en-US" altLang="en-US" sz="2200" b="1" dirty="0">
                  <a:solidFill>
                    <a:srgbClr val="BF092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13</a:t>
              </a:r>
              <a:r>
                <a:rPr lang="en-US" altLang="en-US" sz="2200" b="1" dirty="0"/>
                <a:t>) + (2 x </a:t>
              </a:r>
              <a:r>
                <a:rPr lang="en-US" altLang="en-US" sz="2200" b="1" dirty="0">
                  <a:solidFill>
                    <a:srgbClr val="24BDB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12</a:t>
              </a:r>
              <a:r>
                <a:rPr lang="en-US" altLang="en-US" sz="2200" b="1" dirty="0"/>
                <a:t>) + (</a:t>
              </a:r>
              <a:r>
                <a:rPr lang="en-US" altLang="en-US" sz="2200" b="1" dirty="0">
                  <a:solidFill>
                    <a:srgbClr val="175097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  <a:r>
                <a:rPr lang="en-US" altLang="en-US" sz="2200" b="1" dirty="0"/>
                <a:t>)]/6 = 12</a:t>
              </a:r>
              <a:r>
                <a:rPr lang="en-US" altLang="en-US" sz="2200" b="1" baseline="30000" dirty="0"/>
                <a:t>1</a:t>
              </a:r>
              <a:r>
                <a:rPr lang="en-US" altLang="en-US" sz="2200" b="1" dirty="0"/>
                <a:t>/</a:t>
              </a:r>
              <a:r>
                <a:rPr lang="en-US" altLang="en-US" sz="2200" b="1" baseline="-25000" dirty="0"/>
                <a:t>6</a:t>
              </a:r>
              <a:endParaRPr lang="en-US" altLang="en-US" sz="2200" b="1" dirty="0"/>
            </a:p>
            <a:p>
              <a:pPr>
                <a:defRPr/>
              </a:pPr>
              <a:r>
                <a:rPr lang="en-US" altLang="en-US" sz="2200" b="1" dirty="0"/>
                <a:t>		</a:t>
              </a:r>
              <a:endParaRPr lang="en-US" altLang="en-US" sz="2200" b="1" baseline="-25000" dirty="0"/>
            </a:p>
          </p:txBody>
        </p:sp>
        <p:grpSp>
          <p:nvGrpSpPr>
            <p:cNvPr id="53261" name="Group 10"/>
            <p:cNvGrpSpPr>
              <a:grpSpLocks/>
            </p:cNvGrpSpPr>
            <p:nvPr/>
          </p:nvGrpSpPr>
          <p:grpSpPr bwMode="auto">
            <a:xfrm>
              <a:off x="1936" y="2368"/>
              <a:ext cx="2501" cy="563"/>
              <a:chOff x="1936" y="2216"/>
              <a:chExt cx="2501" cy="563"/>
            </a:xfrm>
          </p:grpSpPr>
          <p:sp>
            <p:nvSpPr>
              <p:cNvPr id="53262" name="Freeform 11"/>
              <p:cNvSpPr>
                <a:spLocks/>
              </p:cNvSpPr>
              <p:nvPr/>
            </p:nvSpPr>
            <p:spPr bwMode="auto">
              <a:xfrm>
                <a:off x="1936" y="2216"/>
                <a:ext cx="2501" cy="539"/>
              </a:xfrm>
              <a:custGeom>
                <a:avLst/>
                <a:gdLst>
                  <a:gd name="T0" fmla="*/ 0 w 2501"/>
                  <a:gd name="T1" fmla="*/ 0 h 539"/>
                  <a:gd name="T2" fmla="*/ 2022 w 2501"/>
                  <a:gd name="T3" fmla="*/ 0 h 539"/>
                  <a:gd name="T4" fmla="*/ 2501 w 2501"/>
                  <a:gd name="T5" fmla="*/ 539 h 53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01" h="539">
                    <a:moveTo>
                      <a:pt x="0" y="0"/>
                    </a:moveTo>
                    <a:lnTo>
                      <a:pt x="2022" y="0"/>
                    </a:lnTo>
                    <a:lnTo>
                      <a:pt x="2501" y="539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3263" name="Freeform 12"/>
              <p:cNvSpPr>
                <a:spLocks/>
              </p:cNvSpPr>
              <p:nvPr/>
            </p:nvSpPr>
            <p:spPr bwMode="auto">
              <a:xfrm>
                <a:off x="1936" y="2432"/>
                <a:ext cx="1979" cy="323"/>
              </a:xfrm>
              <a:custGeom>
                <a:avLst/>
                <a:gdLst>
                  <a:gd name="T0" fmla="*/ 0 w 1979"/>
                  <a:gd name="T1" fmla="*/ 0 h 323"/>
                  <a:gd name="T2" fmla="*/ 1691 w 1979"/>
                  <a:gd name="T3" fmla="*/ 0 h 323"/>
                  <a:gd name="T4" fmla="*/ 1979 w 1979"/>
                  <a:gd name="T5" fmla="*/ 323 h 32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79" h="323">
                    <a:moveTo>
                      <a:pt x="0" y="0"/>
                    </a:moveTo>
                    <a:lnTo>
                      <a:pt x="1691" y="0"/>
                    </a:lnTo>
                    <a:lnTo>
                      <a:pt x="1979" y="323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3264" name="Freeform 13"/>
              <p:cNvSpPr>
                <a:spLocks/>
              </p:cNvSpPr>
              <p:nvPr/>
            </p:nvSpPr>
            <p:spPr bwMode="auto">
              <a:xfrm>
                <a:off x="1936" y="2635"/>
                <a:ext cx="1229" cy="144"/>
              </a:xfrm>
              <a:custGeom>
                <a:avLst/>
                <a:gdLst>
                  <a:gd name="T0" fmla="*/ 0 w 1229"/>
                  <a:gd name="T1" fmla="*/ 0 h 144"/>
                  <a:gd name="T2" fmla="*/ 1107 w 1229"/>
                  <a:gd name="T3" fmla="*/ 5 h 144"/>
                  <a:gd name="T4" fmla="*/ 1229 w 1229"/>
                  <a:gd name="T5" fmla="*/ 144 h 14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229" h="144">
                    <a:moveTo>
                      <a:pt x="0" y="0"/>
                    </a:moveTo>
                    <a:lnTo>
                      <a:pt x="1107" y="5"/>
                    </a:lnTo>
                    <a:lnTo>
                      <a:pt x="1229" y="144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08038" y="2247900"/>
            <a:ext cx="7527925" cy="307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Increasing </a:t>
            </a:r>
            <a:r>
              <a:rPr lang="en-US" altLang="en-US" i="1" dirty="0"/>
              <a:t>n</a:t>
            </a:r>
            <a:r>
              <a:rPr lang="en-US" altLang="en-US" dirty="0"/>
              <a:t> smooths the forecast but makes it less sensitive to changes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Do not forecast trends well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Require extensive historical data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320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Potential Problems With</a:t>
            </a:r>
            <a:br>
              <a:rPr lang="en-US" altLang="en-US" dirty="0"/>
            </a:br>
            <a:r>
              <a:rPr lang="en-US" altLang="en-US" dirty="0"/>
              <a:t> Moving Average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Exponential Smoothing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19263"/>
            <a:ext cx="7772400" cy="4546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Form of weighted moving average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Weights decline exponentially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Most recent data weighted most</a:t>
            </a:r>
            <a:endParaRPr lang="en-US" altLang="en-US" sz="3200" dirty="0"/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Requires smoothing constant (</a:t>
            </a:r>
            <a:r>
              <a:rPr lang="en-US" altLang="en-US" dirty="0">
                <a:latin typeface="Symbol" pitchFamily="18" charset="2"/>
              </a:rPr>
              <a:t></a:t>
            </a:r>
            <a:r>
              <a:rPr lang="en-US" altLang="en-US" dirty="0"/>
              <a:t>)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Ranges from 0 to 1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solidFill>
                  <a:srgbClr val="C00000"/>
                </a:solidFill>
              </a:rPr>
              <a:t>Is subjectively chosen (trial and error)</a:t>
            </a:r>
            <a:endParaRPr lang="en-US" altLang="en-US" dirty="0"/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Involves record keeping of past data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76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Exponential Smoothing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7772400" cy="82232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Outline – Continued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49400"/>
            <a:ext cx="7713663" cy="4648200"/>
          </a:xfrm>
        </p:spPr>
        <p:txBody>
          <a:bodyPr lIns="99994" tIns="49997" rIns="99994" bIns="49997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Associative Forecasting Methods: Regression and Correlation Analysis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Using Regression Analysis for Forecasting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Standard Error of the Estimate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Correlation Coefficients for Regression Lines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Multiple-Regression Analysis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 advAuto="100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017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Exponential Smoothing</a:t>
            </a: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381000" y="1700213"/>
            <a:ext cx="850582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667000" indent="-26670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3429000" algn="l"/>
              </a:tabLs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2857500" indent="-28575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3429000" algn="l"/>
              </a:tabLst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3048000" indent="-2286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3429000" algn="l"/>
              </a:tabLs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3238500" indent="-22860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34290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3429000" indent="-228600" algn="l">
              <a:lnSpc>
                <a:spcPct val="90000"/>
              </a:lnSpc>
              <a:spcAft>
                <a:spcPct val="40000"/>
              </a:spcAft>
              <a:buChar char="»"/>
              <a:tabLst>
                <a:tab pos="34290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4290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43434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4290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4800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4290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5257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4290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New forecast =	Last period’s forecast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	+ </a:t>
            </a:r>
            <a:r>
              <a:rPr lang="en-US" altLang="en-US" sz="2800" dirty="0">
                <a:latin typeface="Symbol" pitchFamily="18" charset="2"/>
              </a:rPr>
              <a:t>a</a:t>
            </a:r>
            <a:r>
              <a:rPr lang="en-US" altLang="en-US" sz="2800" dirty="0"/>
              <a:t> (Last period’s actual demand 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		– Last period’s forecast)</a:t>
            </a: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2465388" y="3443288"/>
            <a:ext cx="4214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i="1" dirty="0"/>
              <a:t>F</a:t>
            </a:r>
            <a:r>
              <a:rPr lang="en-US" altLang="en-US" sz="2800" i="1" baseline="-25000" dirty="0"/>
              <a:t>t</a:t>
            </a:r>
            <a:r>
              <a:rPr lang="en-US" altLang="en-US" sz="2800" dirty="0"/>
              <a:t> = </a:t>
            </a:r>
            <a:r>
              <a:rPr lang="en-US" altLang="en-US" sz="2800" i="1" dirty="0"/>
              <a:t>F</a:t>
            </a:r>
            <a:r>
              <a:rPr lang="en-US" altLang="en-US" sz="2800" i="1" baseline="-25000" dirty="0"/>
              <a:t>t</a:t>
            </a:r>
            <a:r>
              <a:rPr lang="en-US" altLang="en-US" sz="2800" baseline="-25000" dirty="0"/>
              <a:t> – 1</a:t>
            </a:r>
            <a:r>
              <a:rPr lang="en-US" altLang="en-US" sz="2800" dirty="0"/>
              <a:t> + </a:t>
            </a:r>
            <a:r>
              <a:rPr lang="en-US" altLang="en-US" sz="2800" dirty="0">
                <a:latin typeface="Symbol" pitchFamily="18" charset="2"/>
              </a:rPr>
              <a:t>a</a:t>
            </a:r>
            <a:r>
              <a:rPr lang="en-US" altLang="en-US" sz="2800" dirty="0"/>
              <a:t>(</a:t>
            </a:r>
            <a:r>
              <a:rPr lang="en-US" altLang="en-US" sz="2800" i="1" dirty="0"/>
              <a:t>A</a:t>
            </a:r>
            <a:r>
              <a:rPr lang="en-US" altLang="en-US" sz="2800" i="1" baseline="-25000" dirty="0"/>
              <a:t>t</a:t>
            </a:r>
            <a:r>
              <a:rPr lang="en-US" altLang="en-US" sz="2800" baseline="-25000" dirty="0"/>
              <a:t> – 1</a:t>
            </a:r>
            <a:r>
              <a:rPr lang="en-US" altLang="en-US" sz="2800" dirty="0"/>
              <a:t> - </a:t>
            </a:r>
            <a:r>
              <a:rPr lang="en-US" altLang="en-US" sz="2800" i="1" dirty="0"/>
              <a:t>F</a:t>
            </a:r>
            <a:r>
              <a:rPr lang="en-US" altLang="en-US" sz="2800" i="1" baseline="-25000" dirty="0"/>
              <a:t>t</a:t>
            </a:r>
            <a:r>
              <a:rPr lang="en-US" altLang="en-US" sz="2800" baseline="-25000" dirty="0"/>
              <a:t> – 1</a:t>
            </a:r>
            <a:r>
              <a:rPr lang="en-US" altLang="en-US" sz="2800" dirty="0"/>
              <a:t>)</a:t>
            </a:r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1509713" y="4256088"/>
            <a:ext cx="6116637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1714500" algn="r"/>
                <a:tab pos="1816100" algn="l"/>
                <a:tab pos="2197100" algn="l"/>
              </a:tabLs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1714500" algn="r"/>
                <a:tab pos="1816100" algn="l"/>
                <a:tab pos="2197100" algn="l"/>
              </a:tabLst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1714500" algn="r"/>
                <a:tab pos="1816100" algn="l"/>
                <a:tab pos="2197100" algn="l"/>
              </a:tabLs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1714500" algn="r"/>
                <a:tab pos="1816100" algn="l"/>
                <a:tab pos="21971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tabLst>
                <a:tab pos="1714500" algn="r"/>
                <a:tab pos="1816100" algn="l"/>
                <a:tab pos="21971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1714500" algn="r"/>
                <a:tab pos="1816100" algn="l"/>
                <a:tab pos="21971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1714500" algn="r"/>
                <a:tab pos="1816100" algn="l"/>
                <a:tab pos="21971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1714500" algn="r"/>
                <a:tab pos="1816100" algn="l"/>
                <a:tab pos="21971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1714500" algn="r"/>
                <a:tab pos="1816100" algn="l"/>
                <a:tab pos="21971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/>
              <a:t>where	</a:t>
            </a:r>
            <a:r>
              <a:rPr lang="en-US" altLang="en-US" sz="2400" i="1" dirty="0"/>
              <a:t>F</a:t>
            </a:r>
            <a:r>
              <a:rPr lang="en-US" altLang="en-US" sz="2400" i="1" baseline="-25000" dirty="0"/>
              <a:t>t</a:t>
            </a:r>
            <a:r>
              <a:rPr lang="en-US" altLang="en-US" sz="2400" dirty="0"/>
              <a:t>	=	new forecast</a:t>
            </a:r>
          </a:p>
          <a:p>
            <a:pPr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i="1" dirty="0"/>
              <a:t>F</a:t>
            </a:r>
            <a:r>
              <a:rPr lang="en-US" altLang="en-US" sz="2400" i="1" baseline="-25000" dirty="0"/>
              <a:t>t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	=	previous forecast</a:t>
            </a:r>
          </a:p>
          <a:p>
            <a:pPr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latin typeface="Symbol" pitchFamily="18" charset="2"/>
              </a:rPr>
              <a:t>a</a:t>
            </a:r>
            <a:r>
              <a:rPr lang="en-US" altLang="en-US" sz="2400" dirty="0"/>
              <a:t>	=	smoothing (or weighting) </a:t>
            </a:r>
            <a:br>
              <a:rPr lang="en-US" altLang="en-US" sz="2400" dirty="0"/>
            </a:br>
            <a:r>
              <a:rPr lang="en-US" altLang="en-US" sz="2400" dirty="0"/>
              <a:t>			constant (0 </a:t>
            </a:r>
            <a:r>
              <a:rPr lang="en-US" altLang="en-US" sz="2400" dirty="0">
                <a:cs typeface="Arial" charset="0"/>
                <a:sym typeface="Symbol" pitchFamily="18" charset="2"/>
              </a:rPr>
              <a:t>≤</a:t>
            </a:r>
            <a:r>
              <a:rPr lang="en-US" altLang="en-US" sz="2400" dirty="0">
                <a:sym typeface="Symbol" pitchFamily="18" charset="2"/>
              </a:rPr>
              <a:t> </a:t>
            </a:r>
            <a:r>
              <a:rPr lang="en-US" altLang="en-US" sz="2400" dirty="0">
                <a:latin typeface="Symbol" pitchFamily="18" charset="2"/>
                <a:sym typeface="Symbol" pitchFamily="18" charset="2"/>
              </a:rPr>
              <a:t>a</a:t>
            </a:r>
            <a:r>
              <a:rPr lang="en-US" altLang="en-US" sz="2400" dirty="0">
                <a:sym typeface="Symbol" pitchFamily="18" charset="2"/>
              </a:rPr>
              <a:t> </a:t>
            </a:r>
            <a:r>
              <a:rPr lang="en-US" altLang="en-US" sz="2400" dirty="0">
                <a:cs typeface="Arial" charset="0"/>
                <a:sym typeface="Symbol" pitchFamily="18" charset="2"/>
              </a:rPr>
              <a:t>≤</a:t>
            </a:r>
            <a:r>
              <a:rPr lang="en-US" altLang="en-US" sz="2400" dirty="0">
                <a:sym typeface="Symbol" pitchFamily="18" charset="2"/>
              </a:rPr>
              <a:t> 1)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autoUpdateAnimBg="0"/>
      <p:bldP spid="108548" grpId="0" autoUpdateAnimBg="0"/>
      <p:bldP spid="108549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Exponential Smoothing Example</a:t>
            </a: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1134745" y="2597150"/>
            <a:ext cx="698781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Predicted demand = 142 Ford Mustangs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Actual demand = 153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Smoothing constant </a:t>
            </a:r>
            <a:r>
              <a:rPr lang="en-US" altLang="en-US" sz="2800" dirty="0">
                <a:latin typeface="Symbol" pitchFamily="18" charset="2"/>
              </a:rPr>
              <a:t>a</a:t>
            </a:r>
            <a:r>
              <a:rPr lang="en-US" altLang="en-US" sz="2800" dirty="0"/>
              <a:t> = .</a:t>
            </a:r>
            <a:r>
              <a:rPr lang="en-US" altLang="en-US" sz="2800" dirty="0">
                <a:solidFill>
                  <a:srgbClr val="C00000"/>
                </a:solidFill>
              </a:rPr>
              <a:t>20 (given)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Exponential Smoothing Example</a:t>
            </a:r>
          </a:p>
        </p:txBody>
      </p:sp>
      <p:sp>
        <p:nvSpPr>
          <p:cNvPr id="60420" name="Rectangle 3"/>
          <p:cNvSpPr>
            <a:spLocks noChangeArrowheads="1"/>
          </p:cNvSpPr>
          <p:nvPr/>
        </p:nvSpPr>
        <p:spPr bwMode="auto">
          <a:xfrm>
            <a:off x="962025" y="2190750"/>
            <a:ext cx="69215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Predicted demand = 142 Ford Mustangs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Actual demand = 153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Smoothing constant </a:t>
            </a:r>
            <a:r>
              <a:rPr lang="en-US" altLang="en-US" sz="2800" dirty="0">
                <a:latin typeface="Symbol" pitchFamily="18" charset="2"/>
              </a:rPr>
              <a:t>a</a:t>
            </a:r>
            <a:r>
              <a:rPr lang="en-US" altLang="en-US" sz="2800" dirty="0"/>
              <a:t> = .20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1530350" y="4041775"/>
            <a:ext cx="6088063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476500" algn="l"/>
              </a:tabLs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476500" algn="l"/>
              </a:tabLst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476500" algn="l"/>
              </a:tabLs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New forecast	= 142 + .</a:t>
            </a:r>
            <a:r>
              <a:rPr lang="en-US" altLang="en-US" sz="2800" dirty="0">
                <a:solidFill>
                  <a:srgbClr val="C00000"/>
                </a:solidFill>
              </a:rPr>
              <a:t>2</a:t>
            </a:r>
            <a:r>
              <a:rPr lang="en-US" altLang="en-US" sz="2800" dirty="0"/>
              <a:t>(153 – 142)</a:t>
            </a:r>
          </a:p>
          <a:p>
            <a:pPr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	</a:t>
            </a:r>
          </a:p>
        </p:txBody>
      </p:sp>
      <p:grpSp>
        <p:nvGrpSpPr>
          <p:cNvPr id="112650" name="Group 10"/>
          <p:cNvGrpSpPr>
            <a:grpSpLocks/>
          </p:cNvGrpSpPr>
          <p:nvPr/>
        </p:nvGrpSpPr>
        <p:grpSpPr bwMode="auto">
          <a:xfrm>
            <a:off x="3702050" y="2463800"/>
            <a:ext cx="3511550" cy="1739900"/>
            <a:chOff x="2332" y="1552"/>
            <a:chExt cx="2212" cy="1096"/>
          </a:xfrm>
        </p:grpSpPr>
        <p:sp>
          <p:nvSpPr>
            <p:cNvPr id="60423" name="Freeform 6"/>
            <p:cNvSpPr>
              <a:spLocks/>
            </p:cNvSpPr>
            <p:nvPr/>
          </p:nvSpPr>
          <p:spPr bwMode="auto">
            <a:xfrm>
              <a:off x="3296" y="1552"/>
              <a:ext cx="1248" cy="1040"/>
            </a:xfrm>
            <a:custGeom>
              <a:avLst/>
              <a:gdLst>
                <a:gd name="T0" fmla="*/ 0 w 1248"/>
                <a:gd name="T1" fmla="*/ 0 h 1040"/>
                <a:gd name="T2" fmla="*/ 984 w 1248"/>
                <a:gd name="T3" fmla="*/ 328 h 1040"/>
                <a:gd name="T4" fmla="*/ 1248 w 1248"/>
                <a:gd name="T5" fmla="*/ 1040 h 10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48" h="1040">
                  <a:moveTo>
                    <a:pt x="0" y="0"/>
                  </a:moveTo>
                  <a:cubicBezTo>
                    <a:pt x="388" y="77"/>
                    <a:pt x="776" y="155"/>
                    <a:pt x="984" y="328"/>
                  </a:cubicBezTo>
                  <a:cubicBezTo>
                    <a:pt x="1192" y="501"/>
                    <a:pt x="1220" y="770"/>
                    <a:pt x="1248" y="1040"/>
                  </a:cubicBezTo>
                </a:path>
              </a:pathLst>
            </a:custGeom>
            <a:noFill/>
            <a:ln w="57150" cmpd="sng">
              <a:solidFill>
                <a:srgbClr val="BF092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0424" name="Freeform 7"/>
            <p:cNvSpPr>
              <a:spLocks/>
            </p:cNvSpPr>
            <p:nvPr/>
          </p:nvSpPr>
          <p:spPr bwMode="auto">
            <a:xfrm>
              <a:off x="2984" y="1768"/>
              <a:ext cx="872" cy="840"/>
            </a:xfrm>
            <a:custGeom>
              <a:avLst/>
              <a:gdLst>
                <a:gd name="T0" fmla="*/ 0 w 872"/>
                <a:gd name="T1" fmla="*/ 24 h 840"/>
                <a:gd name="T2" fmla="*/ 688 w 872"/>
                <a:gd name="T3" fmla="*/ 136 h 840"/>
                <a:gd name="T4" fmla="*/ 872 w 872"/>
                <a:gd name="T5" fmla="*/ 840 h 8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2" h="840">
                  <a:moveTo>
                    <a:pt x="0" y="24"/>
                  </a:moveTo>
                  <a:cubicBezTo>
                    <a:pt x="115" y="43"/>
                    <a:pt x="543" y="0"/>
                    <a:pt x="688" y="136"/>
                  </a:cubicBezTo>
                  <a:cubicBezTo>
                    <a:pt x="833" y="272"/>
                    <a:pt x="834" y="693"/>
                    <a:pt x="872" y="840"/>
                  </a:cubicBezTo>
                </a:path>
              </a:pathLst>
            </a:custGeom>
            <a:noFill/>
            <a:ln w="57150" cmpd="sng">
              <a:solidFill>
                <a:srgbClr val="BF092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0425" name="Line 8"/>
            <p:cNvSpPr>
              <a:spLocks noChangeShapeType="1"/>
            </p:cNvSpPr>
            <p:nvPr/>
          </p:nvSpPr>
          <p:spPr bwMode="auto">
            <a:xfrm>
              <a:off x="2992" y="2160"/>
              <a:ext cx="456" cy="488"/>
            </a:xfrm>
            <a:prstGeom prst="line">
              <a:avLst/>
            </a:prstGeom>
            <a:noFill/>
            <a:ln w="57150">
              <a:solidFill>
                <a:srgbClr val="BF092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0426" name="Freeform 9"/>
            <p:cNvSpPr>
              <a:spLocks/>
            </p:cNvSpPr>
            <p:nvPr/>
          </p:nvSpPr>
          <p:spPr bwMode="auto">
            <a:xfrm>
              <a:off x="2332" y="1568"/>
              <a:ext cx="532" cy="1064"/>
            </a:xfrm>
            <a:custGeom>
              <a:avLst/>
              <a:gdLst>
                <a:gd name="T0" fmla="*/ 508 w 532"/>
                <a:gd name="T1" fmla="*/ 0 h 1064"/>
                <a:gd name="T2" fmla="*/ 4 w 532"/>
                <a:gd name="T3" fmla="*/ 224 h 1064"/>
                <a:gd name="T4" fmla="*/ 532 w 532"/>
                <a:gd name="T5" fmla="*/ 1064 h 106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1064">
                  <a:moveTo>
                    <a:pt x="508" y="0"/>
                  </a:moveTo>
                  <a:cubicBezTo>
                    <a:pt x="424" y="37"/>
                    <a:pt x="0" y="47"/>
                    <a:pt x="4" y="224"/>
                  </a:cubicBezTo>
                  <a:cubicBezTo>
                    <a:pt x="8" y="401"/>
                    <a:pt x="422" y="889"/>
                    <a:pt x="532" y="1064"/>
                  </a:cubicBezTo>
                </a:path>
              </a:pathLst>
            </a:custGeom>
            <a:noFill/>
            <a:ln w="57150" cmpd="sng">
              <a:solidFill>
                <a:srgbClr val="BF092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anchorCtr="1"/>
          <a:lstStyle/>
          <a:p>
            <a:pPr eaLnBrk="1" hangingPunct="1">
              <a:defRPr/>
            </a:pPr>
            <a:r>
              <a:rPr lang="en-US" altLang="en-US" dirty="0"/>
              <a:t>Exponential Smoothing Example</a:t>
            </a:r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962025" y="2190750"/>
            <a:ext cx="69215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Predicted demand = 142 Ford Mustangs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Actual demand = 153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Smoothing constant </a:t>
            </a:r>
            <a:r>
              <a:rPr lang="en-US" altLang="en-US" sz="2800" dirty="0">
                <a:latin typeface="Symbol" pitchFamily="18" charset="2"/>
              </a:rPr>
              <a:t>a</a:t>
            </a:r>
            <a:r>
              <a:rPr lang="en-US" altLang="en-US" sz="2800" dirty="0"/>
              <a:t> = .20 (given)</a:t>
            </a:r>
          </a:p>
        </p:txBody>
      </p:sp>
      <p:sp>
        <p:nvSpPr>
          <p:cNvPr id="61445" name="Rectangle 4"/>
          <p:cNvSpPr>
            <a:spLocks noChangeArrowheads="1"/>
          </p:cNvSpPr>
          <p:nvPr/>
        </p:nvSpPr>
        <p:spPr bwMode="auto">
          <a:xfrm>
            <a:off x="549275" y="3875088"/>
            <a:ext cx="733425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476500" algn="l"/>
              </a:tabLs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476500" algn="l"/>
              </a:tabLst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tabLst>
                <a:tab pos="2476500" algn="l"/>
              </a:tabLst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476500" algn="l"/>
              </a:tabLst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New forecast	= 142 + .</a:t>
            </a:r>
            <a:r>
              <a:rPr lang="en-US" altLang="en-US" sz="2800" dirty="0">
                <a:solidFill>
                  <a:srgbClr val="C00000"/>
                </a:solidFill>
              </a:rPr>
              <a:t>2</a:t>
            </a:r>
            <a:r>
              <a:rPr lang="en-US" altLang="en-US" sz="2800" dirty="0"/>
              <a:t>(153 – 142)</a:t>
            </a:r>
          </a:p>
          <a:p>
            <a:pPr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	= 142 + 2.2</a:t>
            </a:r>
          </a:p>
          <a:p>
            <a:pPr algn="ctr"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	= 144.2 ≈ approximately </a:t>
            </a:r>
            <a:r>
              <a:rPr lang="en-US" altLang="en-US" sz="2800" dirty="0">
                <a:solidFill>
                  <a:srgbClr val="0070C0"/>
                </a:solidFill>
              </a:rPr>
              <a:t>144 cars</a:t>
            </a:r>
          </a:p>
        </p:txBody>
      </p:sp>
    </p:spTree>
  </p:cSld>
  <p:clrMapOvr>
    <a:masterClrMapping/>
  </p:clrMapOvr>
  <p:transition>
    <p:wipe dir="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Measure of Error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98475"/>
            <a:ext cx="7772400" cy="9779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Common Measure of Error</a:t>
            </a:r>
          </a:p>
        </p:txBody>
      </p:sp>
      <p:grpSp>
        <p:nvGrpSpPr>
          <p:cNvPr id="122883" name="Group 3"/>
          <p:cNvGrpSpPr>
            <a:grpSpLocks/>
          </p:cNvGrpSpPr>
          <p:nvPr/>
        </p:nvGrpSpPr>
        <p:grpSpPr bwMode="auto">
          <a:xfrm>
            <a:off x="1374775" y="1847850"/>
            <a:ext cx="6315075" cy="2001838"/>
            <a:chOff x="890" y="1284"/>
            <a:chExt cx="3978" cy="1261"/>
          </a:xfrm>
        </p:grpSpPr>
        <p:sp>
          <p:nvSpPr>
            <p:cNvPr id="67595" name="Rectangle 4"/>
            <p:cNvSpPr>
              <a:spLocks noChangeArrowheads="1"/>
            </p:cNvSpPr>
            <p:nvPr/>
          </p:nvSpPr>
          <p:spPr bwMode="auto">
            <a:xfrm>
              <a:off x="890" y="1284"/>
              <a:ext cx="397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2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dirty="0"/>
                <a:t>Mean Absolute Deviation (MAD)</a:t>
              </a:r>
            </a:p>
          </p:txBody>
        </p:sp>
        <p:grpSp>
          <p:nvGrpSpPr>
            <p:cNvPr id="67596" name="Group 5"/>
            <p:cNvGrpSpPr>
              <a:grpSpLocks/>
            </p:cNvGrpSpPr>
            <p:nvPr/>
          </p:nvGrpSpPr>
          <p:grpSpPr bwMode="auto">
            <a:xfrm>
              <a:off x="1374" y="1815"/>
              <a:ext cx="3081" cy="730"/>
              <a:chOff x="630" y="2737"/>
              <a:chExt cx="3081" cy="730"/>
            </a:xfrm>
          </p:grpSpPr>
          <p:sp>
            <p:nvSpPr>
              <p:cNvPr id="67597" name="Rectangle 6"/>
              <p:cNvSpPr>
                <a:spLocks noChangeArrowheads="1"/>
              </p:cNvSpPr>
              <p:nvPr/>
            </p:nvSpPr>
            <p:spPr bwMode="auto">
              <a:xfrm>
                <a:off x="630" y="2977"/>
                <a:ext cx="82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dirty="0">
                    <a:solidFill>
                      <a:srgbClr val="C00000"/>
                    </a:solidFill>
                  </a:rPr>
                  <a:t>MAD</a:t>
                </a:r>
                <a:r>
                  <a:rPr lang="en-US" altLang="en-US" sz="2800" dirty="0"/>
                  <a:t> =</a:t>
                </a:r>
              </a:p>
            </p:txBody>
          </p:sp>
          <p:grpSp>
            <p:nvGrpSpPr>
              <p:cNvPr id="67598" name="Group 7"/>
              <p:cNvGrpSpPr>
                <a:grpSpLocks/>
              </p:cNvGrpSpPr>
              <p:nvPr/>
            </p:nvGrpSpPr>
            <p:grpSpPr bwMode="auto">
              <a:xfrm>
                <a:off x="1426" y="2737"/>
                <a:ext cx="2285" cy="730"/>
                <a:chOff x="1570" y="3297"/>
                <a:chExt cx="2285" cy="730"/>
              </a:xfrm>
            </p:grpSpPr>
            <p:sp>
              <p:nvSpPr>
                <p:cNvPr id="67599" name="Rectangle 8"/>
                <p:cNvSpPr>
                  <a:spLocks noChangeArrowheads="1"/>
                </p:cNvSpPr>
                <p:nvPr/>
              </p:nvSpPr>
              <p:spPr bwMode="auto">
                <a:xfrm>
                  <a:off x="1570" y="3297"/>
                  <a:ext cx="2285" cy="7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25000"/>
                    </a:lnSpc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 dirty="0">
                      <a:cs typeface="Arial" charset="0"/>
                    </a:rPr>
                    <a:t>∑</a:t>
                  </a:r>
                  <a:r>
                    <a:rPr lang="en-US" altLang="en-US" sz="2800" dirty="0"/>
                    <a:t> |Actual - Forecast|</a:t>
                  </a:r>
                </a:p>
                <a:p>
                  <a:pPr algn="ctr">
                    <a:lnSpc>
                      <a:spcPct val="125000"/>
                    </a:lnSpc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 i="1" dirty="0"/>
                    <a:t>n</a:t>
                  </a:r>
                  <a:endParaRPr lang="en-US" altLang="en-US" sz="2800" i="1" dirty="0">
                    <a:latin typeface="Times" charset="0"/>
                  </a:endParaRPr>
                </a:p>
              </p:txBody>
            </p:sp>
            <p:sp>
              <p:nvSpPr>
                <p:cNvPr id="67600" name="Line 9"/>
                <p:cNvSpPr>
                  <a:spLocks noChangeShapeType="1"/>
                </p:cNvSpPr>
                <p:nvPr/>
              </p:nvSpPr>
              <p:spPr bwMode="auto">
                <a:xfrm>
                  <a:off x="1656" y="3704"/>
                  <a:ext cx="21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D04A3DC-E507-47B9-8AE7-976296008FF0}"/>
              </a:ext>
            </a:extLst>
          </p:cNvPr>
          <p:cNvSpPr/>
          <p:nvPr/>
        </p:nvSpPr>
        <p:spPr>
          <a:xfrm>
            <a:off x="190715" y="4371976"/>
            <a:ext cx="4908716" cy="5780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2800" b="1" i="1" dirty="0">
                <a:latin typeface="+mn-lt"/>
              </a:rPr>
              <a:t>n = number of observations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98475"/>
            <a:ext cx="7772400" cy="9779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Absolute Value</a:t>
            </a:r>
          </a:p>
        </p:txBody>
      </p:sp>
      <p:grpSp>
        <p:nvGrpSpPr>
          <p:cNvPr id="67596" name="Group 5"/>
          <p:cNvGrpSpPr>
            <a:grpSpLocks/>
          </p:cNvGrpSpPr>
          <p:nvPr/>
        </p:nvGrpSpPr>
        <p:grpSpPr bwMode="auto">
          <a:xfrm>
            <a:off x="1101725" y="3504515"/>
            <a:ext cx="6252117" cy="577183"/>
            <a:chOff x="-26" y="2737"/>
            <a:chExt cx="3527" cy="185"/>
          </a:xfrm>
        </p:grpSpPr>
        <p:sp>
          <p:nvSpPr>
            <p:cNvPr id="67597" name="Rectangle 6"/>
            <p:cNvSpPr>
              <a:spLocks noChangeArrowheads="1"/>
            </p:cNvSpPr>
            <p:nvPr/>
          </p:nvSpPr>
          <p:spPr bwMode="auto">
            <a:xfrm>
              <a:off x="-26" y="2754"/>
              <a:ext cx="1662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dirty="0">
                  <a:solidFill>
                    <a:srgbClr val="C00000"/>
                  </a:solidFill>
                </a:rPr>
                <a:t>Absolute Value</a:t>
              </a:r>
              <a:r>
                <a:rPr lang="en-US" altLang="en-US" sz="2800" dirty="0"/>
                <a:t>=</a:t>
              </a:r>
            </a:p>
          </p:txBody>
        </p:sp>
        <p:sp>
          <p:nvSpPr>
            <p:cNvPr id="67599" name="Rectangle 8"/>
            <p:cNvSpPr>
              <a:spLocks noChangeArrowheads="1"/>
            </p:cNvSpPr>
            <p:nvPr/>
          </p:nvSpPr>
          <p:spPr bwMode="auto">
            <a:xfrm>
              <a:off x="1636" y="2737"/>
              <a:ext cx="1865" cy="1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2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dirty="0"/>
                <a:t>|Actual - Forecast|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0287958"/>
      </p:ext>
    </p:extLst>
  </p:cSld>
  <p:clrMapOvr>
    <a:masterClrMapping/>
  </p:clrMapOvr>
  <p:transition>
    <p:pull dir="l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0200"/>
            <a:ext cx="7772400" cy="1320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Forecast Error </a:t>
            </a:r>
          </a:p>
        </p:txBody>
      </p:sp>
      <p:grpSp>
        <p:nvGrpSpPr>
          <p:cNvPr id="124931" name="Group 3"/>
          <p:cNvGrpSpPr>
            <a:grpSpLocks/>
          </p:cNvGrpSpPr>
          <p:nvPr/>
        </p:nvGrpSpPr>
        <p:grpSpPr bwMode="auto">
          <a:xfrm>
            <a:off x="2240946" y="1955066"/>
            <a:ext cx="8054975" cy="4213119"/>
            <a:chOff x="424" y="1136"/>
            <a:chExt cx="5074" cy="2706"/>
          </a:xfrm>
        </p:grpSpPr>
        <p:sp>
          <p:nvSpPr>
            <p:cNvPr id="69638" name="Rectangle 5"/>
            <p:cNvSpPr>
              <a:spLocks noChangeArrowheads="1"/>
            </p:cNvSpPr>
            <p:nvPr/>
          </p:nvSpPr>
          <p:spPr bwMode="auto">
            <a:xfrm>
              <a:off x="518" y="1766"/>
              <a:ext cx="4980" cy="2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1028700" indent="-4572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676400" indent="-4572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2324100" indent="-4572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971800" indent="-4572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3429000" indent="-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3886200" indent="-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4343400" indent="-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4800600" indent="-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524000" algn="r"/>
                  <a:tab pos="2336800" algn="l"/>
                  <a:tab pos="4292600" algn="r"/>
                  <a:tab pos="5297488" algn="l"/>
                  <a:tab pos="7150100" algn="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1	180	175.0	5.00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2	168	175.5	7.50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3	159	174.75	15.75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4	175	173.18	1.82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5	190	173.36	16.64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6	205	175.02	29.98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7	180	178.02	1.98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 typeface="Times" charset="0"/>
                <a:buNone/>
              </a:pPr>
              <a:r>
                <a:rPr lang="en-US" altLang="en-US" sz="2000" dirty="0"/>
                <a:t>8	182	178.22	3.78		</a:t>
              </a:r>
            </a:p>
            <a:p>
              <a:pPr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 typeface="Times" charset="0"/>
                <a:buNone/>
              </a:pPr>
              <a:r>
                <a:rPr lang="en-US" altLang="en-US" sz="2000" dirty="0"/>
                <a:t>			</a:t>
              </a:r>
              <a:r>
                <a:rPr lang="en-US" altLang="en-US" sz="2000" dirty="0">
                  <a:solidFill>
                    <a:srgbClr val="FF0000"/>
                  </a:solidFill>
                </a:rPr>
                <a:t>82.45</a:t>
              </a:r>
              <a:r>
                <a:rPr lang="en-US" altLang="en-US" sz="2000" dirty="0"/>
                <a:t>		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 typeface="Times" charset="0"/>
                <a:buNone/>
              </a:pPr>
              <a:r>
                <a:rPr lang="en-US" altLang="en-US" sz="2000" dirty="0"/>
                <a:t>		</a:t>
              </a:r>
            </a:p>
          </p:txBody>
        </p:sp>
        <p:sp>
          <p:nvSpPr>
            <p:cNvPr id="69639" name="Line 6"/>
            <p:cNvSpPr>
              <a:spLocks noChangeShapeType="1"/>
            </p:cNvSpPr>
            <p:nvPr/>
          </p:nvSpPr>
          <p:spPr bwMode="auto">
            <a:xfrm>
              <a:off x="424" y="1506"/>
              <a:ext cx="3312" cy="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640" name="Line 7"/>
            <p:cNvSpPr>
              <a:spLocks noChangeShapeType="1"/>
            </p:cNvSpPr>
            <p:nvPr/>
          </p:nvSpPr>
          <p:spPr bwMode="auto">
            <a:xfrm>
              <a:off x="2864" y="3344"/>
              <a:ext cx="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642" name="Line 9"/>
            <p:cNvSpPr>
              <a:spLocks noChangeShapeType="1"/>
            </p:cNvSpPr>
            <p:nvPr/>
          </p:nvSpPr>
          <p:spPr bwMode="auto">
            <a:xfrm>
              <a:off x="1872" y="1136"/>
              <a:ext cx="0" cy="21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643" name="Line 10"/>
            <p:cNvSpPr>
              <a:spLocks noChangeShapeType="1"/>
            </p:cNvSpPr>
            <p:nvPr/>
          </p:nvSpPr>
          <p:spPr bwMode="auto">
            <a:xfrm>
              <a:off x="3680" y="1136"/>
              <a:ext cx="0" cy="21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" name="Line 9">
              <a:extLst>
                <a:ext uri="{FF2B5EF4-FFF2-40B4-BE49-F238E27FC236}">
                  <a16:creationId xmlns:a16="http://schemas.microsoft.com/office/drawing/2014/main" id="{6A56FF49-31D8-448D-A373-9C4AF1AB1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6" y="1136"/>
              <a:ext cx="0" cy="2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9" name="Line 9">
              <a:extLst>
                <a:ext uri="{FF2B5EF4-FFF2-40B4-BE49-F238E27FC236}">
                  <a16:creationId xmlns:a16="http://schemas.microsoft.com/office/drawing/2014/main" id="{4B6ABE09-D3F5-4620-B6F9-7FC9772FC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6" y="1160"/>
              <a:ext cx="0" cy="21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2404D71-11F6-4AAB-B497-EDAA80351800}"/>
              </a:ext>
            </a:extLst>
          </p:cNvPr>
          <p:cNvSpPr/>
          <p:nvPr/>
        </p:nvSpPr>
        <p:spPr>
          <a:xfrm>
            <a:off x="2354038" y="2093418"/>
            <a:ext cx="3834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Q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B856488-F7A2-4AB8-A4EC-366C2B41F450}"/>
              </a:ext>
            </a:extLst>
          </p:cNvPr>
          <p:cNvSpPr/>
          <p:nvPr/>
        </p:nvSpPr>
        <p:spPr>
          <a:xfrm>
            <a:off x="3288706" y="1960988"/>
            <a:ext cx="898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Actual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7094E05-DE0B-4CC0-9390-4A0E4E7BD179}"/>
              </a:ext>
            </a:extLst>
          </p:cNvPr>
          <p:cNvSpPr/>
          <p:nvPr/>
        </p:nvSpPr>
        <p:spPr>
          <a:xfrm>
            <a:off x="4539413" y="1997101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Forecasted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FAA16F3-4C3C-4D83-9D42-836397FF54E9}"/>
              </a:ext>
            </a:extLst>
          </p:cNvPr>
          <p:cNvSpPr/>
          <p:nvPr/>
        </p:nvSpPr>
        <p:spPr>
          <a:xfrm>
            <a:off x="6004026" y="1843213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Absolute</a:t>
            </a:r>
          </a:p>
          <a:p>
            <a:r>
              <a:rPr lang="en-US" sz="2000" dirty="0"/>
              <a:t> Deviation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0200"/>
            <a:ext cx="7772400" cy="1320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Forecast Error </a:t>
            </a:r>
          </a:p>
        </p:txBody>
      </p:sp>
      <p:sp>
        <p:nvSpPr>
          <p:cNvPr id="70667" name="Rectangle 10"/>
          <p:cNvSpPr>
            <a:spLocks noChangeArrowheads="1"/>
          </p:cNvSpPr>
          <p:nvPr/>
        </p:nvSpPr>
        <p:spPr bwMode="auto">
          <a:xfrm>
            <a:off x="3259930" y="3312002"/>
            <a:ext cx="3890963" cy="132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b="0" dirty="0"/>
          </a:p>
        </p:txBody>
      </p:sp>
      <p:grpSp>
        <p:nvGrpSpPr>
          <p:cNvPr id="125963" name="Group 11"/>
          <p:cNvGrpSpPr>
            <a:grpSpLocks/>
          </p:cNvGrpSpPr>
          <p:nvPr/>
        </p:nvGrpSpPr>
        <p:grpSpPr bwMode="auto">
          <a:xfrm>
            <a:off x="2746375" y="1580356"/>
            <a:ext cx="3848100" cy="1158875"/>
            <a:chOff x="718" y="1473"/>
            <a:chExt cx="2424" cy="730"/>
          </a:xfrm>
        </p:grpSpPr>
        <p:sp>
          <p:nvSpPr>
            <p:cNvPr id="70675" name="Rectangle 12"/>
            <p:cNvSpPr>
              <a:spLocks noChangeArrowheads="1"/>
            </p:cNvSpPr>
            <p:nvPr/>
          </p:nvSpPr>
          <p:spPr bwMode="auto">
            <a:xfrm>
              <a:off x="718" y="1713"/>
              <a:ext cx="8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dirty="0"/>
                <a:t>MAD =</a:t>
              </a:r>
            </a:p>
          </p:txBody>
        </p:sp>
        <p:sp>
          <p:nvSpPr>
            <p:cNvPr id="70676" name="Rectangle 13"/>
            <p:cNvSpPr>
              <a:spLocks noChangeArrowheads="1"/>
            </p:cNvSpPr>
            <p:nvPr/>
          </p:nvSpPr>
          <p:spPr bwMode="auto">
            <a:xfrm>
              <a:off x="1568" y="1473"/>
              <a:ext cx="1574" cy="7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2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dirty="0">
                  <a:cs typeface="Arial" charset="0"/>
                </a:rPr>
                <a:t>∑</a:t>
              </a:r>
              <a:r>
                <a:rPr lang="en-US" altLang="en-US" sz="2800" dirty="0"/>
                <a:t> |deviations|</a:t>
              </a:r>
            </a:p>
            <a:p>
              <a:pPr algn="ctr">
                <a:lnSpc>
                  <a:spcPct val="12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/>
                <a:t>n</a:t>
              </a:r>
              <a:endParaRPr lang="en-US" altLang="en-US" sz="2800" i="1" dirty="0">
                <a:latin typeface="Times" charset="0"/>
              </a:endParaRPr>
            </a:p>
          </p:txBody>
        </p:sp>
        <p:sp>
          <p:nvSpPr>
            <p:cNvPr id="70677" name="Line 14"/>
            <p:cNvSpPr>
              <a:spLocks noChangeShapeType="1"/>
            </p:cNvSpPr>
            <p:nvPr/>
          </p:nvSpPr>
          <p:spPr bwMode="auto">
            <a:xfrm>
              <a:off x="1600" y="1880"/>
              <a:ext cx="1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0673" name="Rectangle 16"/>
          <p:cNvSpPr>
            <a:spLocks noChangeArrowheads="1"/>
          </p:cNvSpPr>
          <p:nvPr/>
        </p:nvSpPr>
        <p:spPr bwMode="auto">
          <a:xfrm>
            <a:off x="3717131" y="3546476"/>
            <a:ext cx="2976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= 82.45/8 = </a:t>
            </a:r>
            <a:r>
              <a:rPr lang="en-US" altLang="en-US" sz="2800" dirty="0">
                <a:solidFill>
                  <a:srgbClr val="FF0000"/>
                </a:solidFill>
              </a:rPr>
              <a:t>10.31</a:t>
            </a:r>
          </a:p>
        </p:txBody>
      </p:sp>
    </p:spTree>
    <p:extLst>
      <p:ext uri="{BB962C8B-B14F-4D97-AF65-F5344CB8AC3E}">
        <p14:creationId xmlns:p14="http://schemas.microsoft.com/office/powerpoint/2010/main" val="157687563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80345" y="2659216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Trend Projections</a:t>
            </a:r>
          </a:p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3600" dirty="0">
                <a:solidFill>
                  <a:srgbClr val="003300"/>
                </a:solidFill>
              </a:rPr>
              <a:t>(Covered also in theT3LM2)</a:t>
            </a:r>
          </a:p>
        </p:txBody>
      </p:sp>
    </p:spTree>
    <p:extLst>
      <p:ext uri="{BB962C8B-B14F-4D97-AF65-F5344CB8AC3E}">
        <p14:creationId xmlns:p14="http://schemas.microsoft.com/office/powerpoint/2010/main" val="3047167230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What is Forecasting?</a:t>
            </a:r>
          </a:p>
        </p:txBody>
      </p:sp>
    </p:spTree>
    <p:extLst>
      <p:ext uri="{BB962C8B-B14F-4D97-AF65-F5344CB8AC3E}">
        <p14:creationId xmlns:p14="http://schemas.microsoft.com/office/powerpoint/2010/main" val="1003148831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89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7" tIns="45713" rIns="91427" bIns="45713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Trend Projections</a:t>
            </a: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828675" y="1500188"/>
            <a:ext cx="748665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Fitting a trend line to historical data points to project into the medium to long-range</a:t>
            </a:r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828675" y="2565400"/>
            <a:ext cx="7478713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Linear trends can be found using the least squares technique</a:t>
            </a:r>
          </a:p>
        </p:txBody>
      </p:sp>
      <p:grpSp>
        <p:nvGrpSpPr>
          <p:cNvPr id="146437" name="Group 5"/>
          <p:cNvGrpSpPr>
            <a:grpSpLocks/>
          </p:cNvGrpSpPr>
          <p:nvPr/>
        </p:nvGrpSpPr>
        <p:grpSpPr bwMode="auto">
          <a:xfrm>
            <a:off x="3668713" y="3570288"/>
            <a:ext cx="1806575" cy="595312"/>
            <a:chOff x="2311" y="2633"/>
            <a:chExt cx="1138" cy="375"/>
          </a:xfrm>
        </p:grpSpPr>
        <p:sp>
          <p:nvSpPr>
            <p:cNvPr id="82954" name="Rectangle 6"/>
            <p:cNvSpPr>
              <a:spLocks noChangeArrowheads="1"/>
            </p:cNvSpPr>
            <p:nvPr/>
          </p:nvSpPr>
          <p:spPr bwMode="auto">
            <a:xfrm>
              <a:off x="2311" y="2681"/>
              <a:ext cx="113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/>
                <a:t>y</a:t>
              </a:r>
              <a:r>
                <a:rPr lang="en-US" altLang="en-US" sz="2800" dirty="0"/>
                <a:t> = </a:t>
              </a:r>
              <a:r>
                <a:rPr lang="en-US" altLang="en-US" sz="2800" i="1" dirty="0"/>
                <a:t>a</a:t>
              </a:r>
              <a:r>
                <a:rPr lang="en-US" altLang="en-US" sz="2800" dirty="0"/>
                <a:t> + </a:t>
              </a:r>
              <a:r>
                <a:rPr lang="en-US" altLang="en-US" sz="2800" i="1" dirty="0"/>
                <a:t>bx</a:t>
              </a:r>
            </a:p>
          </p:txBody>
        </p:sp>
        <p:sp>
          <p:nvSpPr>
            <p:cNvPr id="82955" name="Rectangle 7"/>
            <p:cNvSpPr>
              <a:spLocks noChangeArrowheads="1"/>
            </p:cNvSpPr>
            <p:nvPr/>
          </p:nvSpPr>
          <p:spPr bwMode="auto">
            <a:xfrm>
              <a:off x="2326" y="2633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^</a:t>
              </a:r>
            </a:p>
          </p:txBody>
        </p:sp>
      </p:grpSp>
      <p:grpSp>
        <p:nvGrpSpPr>
          <p:cNvPr id="146440" name="Group 8"/>
          <p:cNvGrpSpPr>
            <a:grpSpLocks/>
          </p:cNvGrpSpPr>
          <p:nvPr/>
        </p:nvGrpSpPr>
        <p:grpSpPr bwMode="auto">
          <a:xfrm>
            <a:off x="949325" y="4252913"/>
            <a:ext cx="7243763" cy="1874837"/>
            <a:chOff x="598" y="2927"/>
            <a:chExt cx="4563" cy="1181"/>
          </a:xfrm>
        </p:grpSpPr>
        <p:sp>
          <p:nvSpPr>
            <p:cNvPr id="82952" name="Rectangle 9"/>
            <p:cNvSpPr>
              <a:spLocks noChangeArrowheads="1"/>
            </p:cNvSpPr>
            <p:nvPr/>
          </p:nvSpPr>
          <p:spPr bwMode="auto">
            <a:xfrm>
              <a:off x="598" y="3001"/>
              <a:ext cx="4563" cy="1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816100" indent="-18161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333500" algn="r"/>
                  <a:tab pos="1524000" algn="l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200660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333500" algn="r"/>
                  <a:tab pos="1524000" algn="l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21971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333500" algn="r"/>
                  <a:tab pos="1524000" algn="l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23876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5781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30353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34925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9497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44069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1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where </a:t>
              </a:r>
              <a:r>
                <a:rPr lang="en-US" altLang="en-US" sz="2400" i="1" dirty="0"/>
                <a:t>y</a:t>
              </a:r>
              <a:r>
                <a:rPr lang="en-US" altLang="en-US" sz="2400" dirty="0"/>
                <a:t>	= computed value of the variable to be predicted (dependent variable)</a:t>
              </a:r>
            </a:p>
            <a:p>
              <a:pPr>
                <a:lnSpc>
                  <a:spcPct val="85000"/>
                </a:lnSpc>
                <a:spcBef>
                  <a:spcPct val="1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</a:t>
              </a:r>
              <a:r>
                <a:rPr lang="en-US" altLang="en-US" sz="2400" i="1" dirty="0"/>
                <a:t>a</a:t>
              </a:r>
              <a:r>
                <a:rPr lang="en-US" altLang="en-US" sz="2400" dirty="0"/>
                <a:t>	= </a:t>
              </a:r>
              <a:r>
                <a:rPr lang="en-US" altLang="en-US" sz="2400" i="1" dirty="0"/>
                <a:t>y</a:t>
              </a:r>
              <a:r>
                <a:rPr lang="en-US" altLang="en-US" sz="2400" dirty="0"/>
                <a:t>-axis intercept</a:t>
              </a:r>
            </a:p>
            <a:p>
              <a:pPr>
                <a:lnSpc>
                  <a:spcPct val="85000"/>
                </a:lnSpc>
                <a:spcBef>
                  <a:spcPct val="1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</a:t>
              </a:r>
              <a:r>
                <a:rPr lang="en-US" altLang="en-US" sz="2400" i="1" dirty="0"/>
                <a:t>b</a:t>
              </a:r>
              <a:r>
                <a:rPr lang="en-US" altLang="en-US" sz="2400" dirty="0"/>
                <a:t>	= slope of the regression line</a:t>
              </a:r>
            </a:p>
            <a:p>
              <a:pPr>
                <a:lnSpc>
                  <a:spcPct val="85000"/>
                </a:lnSpc>
                <a:spcBef>
                  <a:spcPct val="1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	</a:t>
              </a:r>
              <a:r>
                <a:rPr lang="en-US" altLang="en-US" sz="2400" i="1" dirty="0"/>
                <a:t>x</a:t>
              </a:r>
              <a:r>
                <a:rPr lang="en-US" altLang="en-US" sz="2400" dirty="0"/>
                <a:t>	= the independent variable</a:t>
              </a:r>
            </a:p>
          </p:txBody>
        </p:sp>
        <p:sp>
          <p:nvSpPr>
            <p:cNvPr id="82953" name="Rectangle 10"/>
            <p:cNvSpPr>
              <a:spLocks noChangeArrowheads="1"/>
            </p:cNvSpPr>
            <p:nvPr/>
          </p:nvSpPr>
          <p:spPr bwMode="auto">
            <a:xfrm>
              <a:off x="1342" y="2927"/>
              <a:ext cx="2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^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autoUpdateAnimBg="0"/>
      <p:bldP spid="146436" grpId="0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9398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Least Squares Method</a:t>
            </a:r>
          </a:p>
        </p:txBody>
      </p:sp>
      <p:sp>
        <p:nvSpPr>
          <p:cNvPr id="84996" name="Line 3"/>
          <p:cNvSpPr>
            <a:spLocks noChangeShapeType="1"/>
          </p:cNvSpPr>
          <p:nvPr/>
        </p:nvSpPr>
        <p:spPr bwMode="auto">
          <a:xfrm flipV="1">
            <a:off x="2332038" y="2209800"/>
            <a:ext cx="4889500" cy="3217863"/>
          </a:xfrm>
          <a:prstGeom prst="line">
            <a:avLst/>
          </a:prstGeom>
          <a:noFill/>
          <a:ln w="101600">
            <a:solidFill>
              <a:srgbClr val="1750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84997" name="Group 4"/>
          <p:cNvGrpSpPr>
            <a:grpSpLocks/>
          </p:cNvGrpSpPr>
          <p:nvPr/>
        </p:nvGrpSpPr>
        <p:grpSpPr bwMode="auto">
          <a:xfrm>
            <a:off x="1016000" y="1866900"/>
            <a:ext cx="6794500" cy="4530725"/>
            <a:chOff x="536" y="1144"/>
            <a:chExt cx="4280" cy="2854"/>
          </a:xfrm>
        </p:grpSpPr>
        <p:sp>
          <p:nvSpPr>
            <p:cNvPr id="85038" name="Text Box 5"/>
            <p:cNvSpPr txBox="1">
              <a:spLocks noChangeArrowheads="1"/>
            </p:cNvSpPr>
            <p:nvPr/>
          </p:nvSpPr>
          <p:spPr bwMode="auto">
            <a:xfrm>
              <a:off x="2363" y="3744"/>
              <a:ext cx="1032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0008" tIns="50004" rIns="100008" bIns="50004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Time period</a:t>
              </a:r>
            </a:p>
          </p:txBody>
        </p:sp>
        <p:sp>
          <p:nvSpPr>
            <p:cNvPr id="85039" name="Text Box 6"/>
            <p:cNvSpPr txBox="1">
              <a:spLocks noChangeArrowheads="1"/>
            </p:cNvSpPr>
            <p:nvPr/>
          </p:nvSpPr>
          <p:spPr bwMode="auto">
            <a:xfrm rot="-5400000">
              <a:off x="-525" y="2206"/>
              <a:ext cx="2375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0008" tIns="50004" rIns="100008" bIns="50004">
              <a:spAutoFit/>
            </a:bodyPr>
            <a:lstStyle>
              <a:lvl1pPr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00063" indent="-28575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000125" indent="-228600" algn="l" defTabSz="1000125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500188" indent="-228600" algn="l" defTabSz="1000125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00250" indent="-228600" algn="l" defTabSz="1000125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4574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146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3718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29050" indent="-228600" defTabSz="1000125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Values of Dependent Variable</a:t>
              </a:r>
            </a:p>
          </p:txBody>
        </p:sp>
        <p:sp>
          <p:nvSpPr>
            <p:cNvPr id="85040" name="Freeform 7"/>
            <p:cNvSpPr>
              <a:spLocks/>
            </p:cNvSpPr>
            <p:nvPr/>
          </p:nvSpPr>
          <p:spPr bwMode="auto">
            <a:xfrm>
              <a:off x="864" y="1144"/>
              <a:ext cx="3952" cy="2552"/>
            </a:xfrm>
            <a:custGeom>
              <a:avLst/>
              <a:gdLst>
                <a:gd name="T0" fmla="*/ 0 w 3728"/>
                <a:gd name="T1" fmla="*/ 0 h 2552"/>
                <a:gd name="T2" fmla="*/ 0 w 3728"/>
                <a:gd name="T3" fmla="*/ 2552 h 2552"/>
                <a:gd name="T4" fmla="*/ 4189 w 3728"/>
                <a:gd name="T5" fmla="*/ 2552 h 25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28" h="2552">
                  <a:moveTo>
                    <a:pt x="0" y="0"/>
                  </a:moveTo>
                  <a:lnTo>
                    <a:pt x="0" y="2552"/>
                  </a:lnTo>
                  <a:lnTo>
                    <a:pt x="3728" y="2552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84998" name="Group 8"/>
          <p:cNvGrpSpPr>
            <a:grpSpLocks/>
          </p:cNvGrpSpPr>
          <p:nvPr/>
        </p:nvGrpSpPr>
        <p:grpSpPr bwMode="auto">
          <a:xfrm>
            <a:off x="2692400" y="1981200"/>
            <a:ext cx="4305300" cy="3581400"/>
            <a:chOff x="1392" y="1216"/>
            <a:chExt cx="2712" cy="2256"/>
          </a:xfrm>
        </p:grpSpPr>
        <p:sp>
          <p:nvSpPr>
            <p:cNvPr id="214025" name="AutoShape 9"/>
            <p:cNvSpPr>
              <a:spLocks noChangeArrowheads="1"/>
            </p:cNvSpPr>
            <p:nvPr/>
          </p:nvSpPr>
          <p:spPr bwMode="auto">
            <a:xfrm>
              <a:off x="3936" y="1216"/>
              <a:ext cx="168" cy="160"/>
            </a:xfrm>
            <a:prstGeom prst="star5">
              <a:avLst/>
            </a:prstGeom>
            <a:solidFill>
              <a:srgbClr val="1750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4026" name="AutoShape 10"/>
            <p:cNvSpPr>
              <a:spLocks noChangeArrowheads="1"/>
            </p:cNvSpPr>
            <p:nvPr/>
          </p:nvSpPr>
          <p:spPr bwMode="auto">
            <a:xfrm>
              <a:off x="1392" y="2712"/>
              <a:ext cx="168" cy="160"/>
            </a:xfrm>
            <a:prstGeom prst="star5">
              <a:avLst/>
            </a:prstGeom>
            <a:solidFill>
              <a:srgbClr val="1750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4027" name="AutoShape 11"/>
            <p:cNvSpPr>
              <a:spLocks noChangeArrowheads="1"/>
            </p:cNvSpPr>
            <p:nvPr/>
          </p:nvSpPr>
          <p:spPr bwMode="auto">
            <a:xfrm>
              <a:off x="1816" y="3312"/>
              <a:ext cx="168" cy="160"/>
            </a:xfrm>
            <a:prstGeom prst="star5">
              <a:avLst/>
            </a:prstGeom>
            <a:solidFill>
              <a:srgbClr val="1750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4028" name="AutoShape 12"/>
            <p:cNvSpPr>
              <a:spLocks noChangeArrowheads="1"/>
            </p:cNvSpPr>
            <p:nvPr/>
          </p:nvSpPr>
          <p:spPr bwMode="auto">
            <a:xfrm>
              <a:off x="2240" y="1848"/>
              <a:ext cx="168" cy="160"/>
            </a:xfrm>
            <a:prstGeom prst="star5">
              <a:avLst/>
            </a:prstGeom>
            <a:solidFill>
              <a:srgbClr val="1750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4029" name="AutoShape 13"/>
            <p:cNvSpPr>
              <a:spLocks noChangeArrowheads="1"/>
            </p:cNvSpPr>
            <p:nvPr/>
          </p:nvSpPr>
          <p:spPr bwMode="auto">
            <a:xfrm>
              <a:off x="2664" y="2784"/>
              <a:ext cx="168" cy="160"/>
            </a:xfrm>
            <a:prstGeom prst="star5">
              <a:avLst/>
            </a:prstGeom>
            <a:solidFill>
              <a:srgbClr val="1750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4030" name="AutoShape 14"/>
            <p:cNvSpPr>
              <a:spLocks noChangeArrowheads="1"/>
            </p:cNvSpPr>
            <p:nvPr/>
          </p:nvSpPr>
          <p:spPr bwMode="auto">
            <a:xfrm>
              <a:off x="3088" y="1696"/>
              <a:ext cx="168" cy="160"/>
            </a:xfrm>
            <a:prstGeom prst="star5">
              <a:avLst/>
            </a:prstGeom>
            <a:solidFill>
              <a:srgbClr val="17509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4031" name="AutoShape 15"/>
            <p:cNvSpPr>
              <a:spLocks noChangeArrowheads="1"/>
            </p:cNvSpPr>
            <p:nvPr/>
          </p:nvSpPr>
          <p:spPr bwMode="auto">
            <a:xfrm>
              <a:off x="3512" y="2056"/>
              <a:ext cx="168" cy="160"/>
            </a:xfrm>
            <a:prstGeom prst="star5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85000" name="Group 17"/>
          <p:cNvGrpSpPr>
            <a:grpSpLocks/>
          </p:cNvGrpSpPr>
          <p:nvPr/>
        </p:nvGrpSpPr>
        <p:grpSpPr bwMode="auto">
          <a:xfrm>
            <a:off x="1524000" y="2141538"/>
            <a:ext cx="5943600" cy="3302000"/>
            <a:chOff x="960" y="1349"/>
            <a:chExt cx="3744" cy="2080"/>
          </a:xfrm>
        </p:grpSpPr>
        <p:grpSp>
          <p:nvGrpSpPr>
            <p:cNvPr id="85010" name="Group 18"/>
            <p:cNvGrpSpPr>
              <a:grpSpLocks/>
            </p:cNvGrpSpPr>
            <p:nvPr/>
          </p:nvGrpSpPr>
          <p:grpSpPr bwMode="auto">
            <a:xfrm>
              <a:off x="960" y="2840"/>
              <a:ext cx="725" cy="422"/>
              <a:chOff x="856" y="2808"/>
              <a:chExt cx="725" cy="422"/>
            </a:xfrm>
          </p:grpSpPr>
          <p:sp>
            <p:nvSpPr>
              <p:cNvPr id="85029" name="Text Box 19"/>
              <p:cNvSpPr txBox="1">
                <a:spLocks noChangeArrowheads="1"/>
              </p:cNvSpPr>
              <p:nvPr/>
            </p:nvSpPr>
            <p:spPr bwMode="auto">
              <a:xfrm>
                <a:off x="856" y="2900"/>
                <a:ext cx="668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1</a:t>
                </a:r>
                <a:endParaRPr lang="en-US" altLang="en-US" sz="1400" dirty="0"/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(error)</a:t>
                </a:r>
              </a:p>
            </p:txBody>
          </p:sp>
          <p:sp>
            <p:nvSpPr>
              <p:cNvPr id="85030" name="AutoShape 20"/>
              <p:cNvSpPr>
                <a:spLocks/>
              </p:cNvSpPr>
              <p:nvPr/>
            </p:nvSpPr>
            <p:spPr bwMode="auto">
              <a:xfrm>
                <a:off x="1485" y="2808"/>
                <a:ext cx="96" cy="392"/>
              </a:xfrm>
              <a:prstGeom prst="leftBrace">
                <a:avLst>
                  <a:gd name="adj1" fmla="val 34028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grpSp>
          <p:nvGrpSpPr>
            <p:cNvPr id="85011" name="Group 21"/>
            <p:cNvGrpSpPr>
              <a:grpSpLocks/>
            </p:cNvGrpSpPr>
            <p:nvPr/>
          </p:nvGrpSpPr>
          <p:grpSpPr bwMode="auto">
            <a:xfrm>
              <a:off x="2681" y="1826"/>
              <a:ext cx="721" cy="291"/>
              <a:chOff x="2577" y="1794"/>
              <a:chExt cx="721" cy="291"/>
            </a:xfrm>
          </p:grpSpPr>
          <p:sp>
            <p:nvSpPr>
              <p:cNvPr id="85027" name="Text Box 22"/>
              <p:cNvSpPr txBox="1">
                <a:spLocks noChangeArrowheads="1"/>
              </p:cNvSpPr>
              <p:nvPr/>
            </p:nvSpPr>
            <p:spPr bwMode="auto">
              <a:xfrm>
                <a:off x="2577" y="1839"/>
                <a:ext cx="668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5</a:t>
                </a:r>
                <a:endParaRPr lang="en-US" altLang="en-US" sz="1400" dirty="0"/>
              </a:p>
            </p:txBody>
          </p:sp>
          <p:sp>
            <p:nvSpPr>
              <p:cNvPr id="85028" name="AutoShape 23"/>
              <p:cNvSpPr>
                <a:spLocks/>
              </p:cNvSpPr>
              <p:nvPr/>
            </p:nvSpPr>
            <p:spPr bwMode="auto">
              <a:xfrm>
                <a:off x="3202" y="1794"/>
                <a:ext cx="96" cy="291"/>
              </a:xfrm>
              <a:prstGeom prst="leftBrace">
                <a:avLst>
                  <a:gd name="adj1" fmla="val 25260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grpSp>
          <p:nvGrpSpPr>
            <p:cNvPr id="85012" name="Group 24"/>
            <p:cNvGrpSpPr>
              <a:grpSpLocks/>
            </p:cNvGrpSpPr>
            <p:nvPr/>
          </p:nvGrpSpPr>
          <p:grpSpPr bwMode="auto">
            <a:xfrm>
              <a:off x="3517" y="1349"/>
              <a:ext cx="728" cy="203"/>
              <a:chOff x="3413" y="1317"/>
              <a:chExt cx="728" cy="203"/>
            </a:xfrm>
          </p:grpSpPr>
          <p:sp>
            <p:nvSpPr>
              <p:cNvPr id="85025" name="Text Box 25"/>
              <p:cNvSpPr txBox="1">
                <a:spLocks noChangeArrowheads="1"/>
              </p:cNvSpPr>
              <p:nvPr/>
            </p:nvSpPr>
            <p:spPr bwMode="auto">
              <a:xfrm>
                <a:off x="3413" y="1321"/>
                <a:ext cx="668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7</a:t>
                </a:r>
                <a:endParaRPr lang="en-US" altLang="en-US" sz="1400" dirty="0"/>
              </a:p>
            </p:txBody>
          </p:sp>
          <p:sp>
            <p:nvSpPr>
              <p:cNvPr id="85026" name="AutoShape 26"/>
              <p:cNvSpPr>
                <a:spLocks/>
              </p:cNvSpPr>
              <p:nvPr/>
            </p:nvSpPr>
            <p:spPr bwMode="auto">
              <a:xfrm>
                <a:off x="4045" y="1317"/>
                <a:ext cx="96" cy="203"/>
              </a:xfrm>
              <a:prstGeom prst="leftBrace">
                <a:avLst>
                  <a:gd name="adj1" fmla="val 17622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grpSp>
          <p:nvGrpSpPr>
            <p:cNvPr id="85013" name="Group 27"/>
            <p:cNvGrpSpPr>
              <a:grpSpLocks/>
            </p:cNvGrpSpPr>
            <p:nvPr/>
          </p:nvGrpSpPr>
          <p:grpSpPr bwMode="auto">
            <a:xfrm>
              <a:off x="2296" y="2917"/>
              <a:ext cx="720" cy="512"/>
              <a:chOff x="2192" y="2885"/>
              <a:chExt cx="720" cy="512"/>
            </a:xfrm>
          </p:grpSpPr>
          <p:sp>
            <p:nvSpPr>
              <p:cNvPr id="85023" name="Text Box 28"/>
              <p:cNvSpPr txBox="1">
                <a:spLocks noChangeArrowheads="1"/>
              </p:cNvSpPr>
              <p:nvPr/>
            </p:nvSpPr>
            <p:spPr bwMode="auto">
              <a:xfrm>
                <a:off x="2244" y="3046"/>
                <a:ext cx="668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2</a:t>
                </a:r>
                <a:endParaRPr lang="en-US" altLang="en-US" sz="1400" dirty="0"/>
              </a:p>
            </p:txBody>
          </p:sp>
          <p:sp>
            <p:nvSpPr>
              <p:cNvPr id="85024" name="AutoShape 29"/>
              <p:cNvSpPr>
                <a:spLocks/>
              </p:cNvSpPr>
              <p:nvPr/>
            </p:nvSpPr>
            <p:spPr bwMode="auto">
              <a:xfrm flipH="1">
                <a:off x="2192" y="2885"/>
                <a:ext cx="96" cy="512"/>
              </a:xfrm>
              <a:prstGeom prst="leftBrace">
                <a:avLst>
                  <a:gd name="adj1" fmla="val 44444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grpSp>
          <p:nvGrpSpPr>
            <p:cNvPr id="85014" name="Group 30"/>
            <p:cNvGrpSpPr>
              <a:grpSpLocks/>
            </p:cNvGrpSpPr>
            <p:nvPr/>
          </p:nvGrpSpPr>
          <p:grpSpPr bwMode="auto">
            <a:xfrm>
              <a:off x="3979" y="1804"/>
              <a:ext cx="725" cy="376"/>
              <a:chOff x="3875" y="1772"/>
              <a:chExt cx="725" cy="376"/>
            </a:xfrm>
          </p:grpSpPr>
          <p:sp>
            <p:nvSpPr>
              <p:cNvPr id="85021" name="Text Box 31"/>
              <p:cNvSpPr txBox="1">
                <a:spLocks noChangeArrowheads="1"/>
              </p:cNvSpPr>
              <p:nvPr/>
            </p:nvSpPr>
            <p:spPr bwMode="auto">
              <a:xfrm>
                <a:off x="3932" y="1858"/>
                <a:ext cx="668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6</a:t>
                </a:r>
                <a:endParaRPr lang="en-US" altLang="en-US" sz="1400" dirty="0"/>
              </a:p>
            </p:txBody>
          </p:sp>
          <p:sp>
            <p:nvSpPr>
              <p:cNvPr id="85022" name="AutoShape 32"/>
              <p:cNvSpPr>
                <a:spLocks/>
              </p:cNvSpPr>
              <p:nvPr/>
            </p:nvSpPr>
            <p:spPr bwMode="auto">
              <a:xfrm flipH="1">
                <a:off x="3875" y="1772"/>
                <a:ext cx="96" cy="376"/>
              </a:xfrm>
              <a:prstGeom prst="leftBrace">
                <a:avLst>
                  <a:gd name="adj1" fmla="val 32639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grpSp>
          <p:nvGrpSpPr>
            <p:cNvPr id="85015" name="Group 33"/>
            <p:cNvGrpSpPr>
              <a:grpSpLocks/>
            </p:cNvGrpSpPr>
            <p:nvPr/>
          </p:nvGrpSpPr>
          <p:grpSpPr bwMode="auto">
            <a:xfrm>
              <a:off x="3146" y="2360"/>
              <a:ext cx="724" cy="542"/>
              <a:chOff x="3042" y="2328"/>
              <a:chExt cx="724" cy="542"/>
            </a:xfrm>
          </p:grpSpPr>
          <p:sp>
            <p:nvSpPr>
              <p:cNvPr id="85019" name="Text Box 34"/>
              <p:cNvSpPr txBox="1">
                <a:spLocks noChangeArrowheads="1"/>
              </p:cNvSpPr>
              <p:nvPr/>
            </p:nvSpPr>
            <p:spPr bwMode="auto">
              <a:xfrm>
                <a:off x="3098" y="2504"/>
                <a:ext cx="668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4</a:t>
                </a:r>
                <a:endParaRPr lang="en-US" altLang="en-US" sz="1400" dirty="0"/>
              </a:p>
            </p:txBody>
          </p:sp>
          <p:sp>
            <p:nvSpPr>
              <p:cNvPr id="85020" name="AutoShape 35"/>
              <p:cNvSpPr>
                <a:spLocks/>
              </p:cNvSpPr>
              <p:nvPr/>
            </p:nvSpPr>
            <p:spPr bwMode="auto">
              <a:xfrm flipH="1">
                <a:off x="3042" y="2328"/>
                <a:ext cx="96" cy="542"/>
              </a:xfrm>
              <a:prstGeom prst="leftBrace">
                <a:avLst>
                  <a:gd name="adj1" fmla="val 47049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grpSp>
          <p:nvGrpSpPr>
            <p:cNvPr id="85016" name="Group 36"/>
            <p:cNvGrpSpPr>
              <a:grpSpLocks/>
            </p:cNvGrpSpPr>
            <p:nvPr/>
          </p:nvGrpSpPr>
          <p:grpSpPr bwMode="auto">
            <a:xfrm>
              <a:off x="1827" y="1977"/>
              <a:ext cx="730" cy="680"/>
              <a:chOff x="1723" y="1945"/>
              <a:chExt cx="730" cy="680"/>
            </a:xfrm>
          </p:grpSpPr>
          <p:sp>
            <p:nvSpPr>
              <p:cNvPr id="85017" name="Text Box 37"/>
              <p:cNvSpPr txBox="1">
                <a:spLocks noChangeArrowheads="1"/>
              </p:cNvSpPr>
              <p:nvPr/>
            </p:nvSpPr>
            <p:spPr bwMode="auto">
              <a:xfrm>
                <a:off x="1723" y="2186"/>
                <a:ext cx="668" cy="1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0008" tIns="50004" rIns="100008" bIns="50004">
                <a:spAutoFit/>
              </a:bodyPr>
              <a:lstStyle>
                <a:lvl1pPr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500063" indent="-28575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000125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500188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00250" indent="-228600" algn="l" defTabSz="1000125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4574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146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3718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29050" indent="-228600" defTabSz="1000125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400" dirty="0"/>
                  <a:t>Deviation</a:t>
                </a:r>
                <a:r>
                  <a:rPr lang="en-US" altLang="en-US" sz="1400" baseline="-25000" dirty="0"/>
                  <a:t>3</a:t>
                </a:r>
                <a:endParaRPr lang="en-US" altLang="en-US" sz="1400" dirty="0"/>
              </a:p>
            </p:txBody>
          </p:sp>
          <p:sp>
            <p:nvSpPr>
              <p:cNvPr id="85018" name="AutoShape 38"/>
              <p:cNvSpPr>
                <a:spLocks/>
              </p:cNvSpPr>
              <p:nvPr/>
            </p:nvSpPr>
            <p:spPr bwMode="auto">
              <a:xfrm>
                <a:off x="2357" y="1945"/>
                <a:ext cx="96" cy="680"/>
              </a:xfrm>
              <a:prstGeom prst="leftBrace">
                <a:avLst>
                  <a:gd name="adj1" fmla="val 59028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</p:grpSp>
      <p:grpSp>
        <p:nvGrpSpPr>
          <p:cNvPr id="85001" name="Group 39"/>
          <p:cNvGrpSpPr>
            <a:grpSpLocks/>
          </p:cNvGrpSpPr>
          <p:nvPr/>
        </p:nvGrpSpPr>
        <p:grpSpPr bwMode="auto">
          <a:xfrm>
            <a:off x="1762125" y="2119313"/>
            <a:ext cx="2540000" cy="2147887"/>
            <a:chOff x="1006" y="1303"/>
            <a:chExt cx="1600" cy="1353"/>
          </a:xfrm>
        </p:grpSpPr>
        <p:sp>
          <p:nvSpPr>
            <p:cNvPr id="85008" name="Rectangle 40"/>
            <p:cNvSpPr>
              <a:spLocks noChangeArrowheads="1"/>
            </p:cNvSpPr>
            <p:nvPr/>
          </p:nvSpPr>
          <p:spPr bwMode="auto">
            <a:xfrm>
              <a:off x="1006" y="1303"/>
              <a:ext cx="1600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Actual observation </a:t>
              </a:r>
              <a:br>
                <a:rPr lang="en-US" altLang="en-US" sz="2000" dirty="0"/>
              </a:br>
              <a:r>
                <a:rPr lang="en-US" altLang="en-US" sz="2000" dirty="0"/>
                <a:t>(</a:t>
              </a:r>
              <a:r>
                <a:rPr lang="en-US" altLang="en-US" sz="2000" i="1" dirty="0"/>
                <a:t>y</a:t>
              </a:r>
              <a:r>
                <a:rPr lang="en-US" altLang="en-US" sz="2000" dirty="0"/>
                <a:t>-value)</a:t>
              </a:r>
            </a:p>
          </p:txBody>
        </p:sp>
        <p:sp>
          <p:nvSpPr>
            <p:cNvPr id="85009" name="Line 41"/>
            <p:cNvSpPr>
              <a:spLocks noChangeShapeType="1"/>
            </p:cNvSpPr>
            <p:nvPr/>
          </p:nvSpPr>
          <p:spPr bwMode="auto">
            <a:xfrm>
              <a:off x="1616" y="1728"/>
              <a:ext cx="56" cy="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85002" name="Group 42"/>
          <p:cNvGrpSpPr>
            <a:grpSpLocks/>
          </p:cNvGrpSpPr>
          <p:nvPr/>
        </p:nvGrpSpPr>
        <p:grpSpPr bwMode="auto">
          <a:xfrm>
            <a:off x="4051300" y="4406900"/>
            <a:ext cx="3741738" cy="992188"/>
            <a:chOff x="2448" y="2744"/>
            <a:chExt cx="2357" cy="625"/>
          </a:xfrm>
        </p:grpSpPr>
        <p:grpSp>
          <p:nvGrpSpPr>
            <p:cNvPr id="85004" name="Group 43"/>
            <p:cNvGrpSpPr>
              <a:grpSpLocks/>
            </p:cNvGrpSpPr>
            <p:nvPr/>
          </p:nvGrpSpPr>
          <p:grpSpPr bwMode="auto">
            <a:xfrm>
              <a:off x="3110" y="3071"/>
              <a:ext cx="1695" cy="298"/>
              <a:chOff x="3094" y="3143"/>
              <a:chExt cx="1695" cy="298"/>
            </a:xfrm>
          </p:grpSpPr>
          <p:sp>
            <p:nvSpPr>
              <p:cNvPr id="85006" name="Rectangle 44"/>
              <p:cNvSpPr>
                <a:spLocks noChangeArrowheads="1"/>
              </p:cNvSpPr>
              <p:nvPr/>
            </p:nvSpPr>
            <p:spPr bwMode="auto">
              <a:xfrm>
                <a:off x="3094" y="3191"/>
                <a:ext cx="169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Trend line, </a:t>
                </a:r>
                <a:r>
                  <a:rPr lang="en-US" altLang="en-US" sz="2000" i="1" dirty="0"/>
                  <a:t>y</a:t>
                </a:r>
                <a:r>
                  <a:rPr lang="en-US" altLang="en-US" sz="2000" dirty="0"/>
                  <a:t> = </a:t>
                </a:r>
                <a:r>
                  <a:rPr lang="en-US" altLang="en-US" sz="2000" i="1" dirty="0"/>
                  <a:t>a</a:t>
                </a:r>
                <a:r>
                  <a:rPr lang="en-US" altLang="en-US" sz="2000" dirty="0"/>
                  <a:t> + </a:t>
                </a:r>
                <a:r>
                  <a:rPr lang="en-US" altLang="en-US" sz="2000" i="1" dirty="0"/>
                  <a:t>bx</a:t>
                </a:r>
              </a:p>
            </p:txBody>
          </p:sp>
          <p:sp>
            <p:nvSpPr>
              <p:cNvPr id="85007" name="Rectangle 45"/>
              <p:cNvSpPr>
                <a:spLocks noChangeArrowheads="1"/>
              </p:cNvSpPr>
              <p:nvPr/>
            </p:nvSpPr>
            <p:spPr bwMode="auto">
              <a:xfrm>
                <a:off x="3958" y="3143"/>
                <a:ext cx="20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^</a:t>
                </a:r>
              </a:p>
            </p:txBody>
          </p:sp>
        </p:grpSp>
        <p:sp>
          <p:nvSpPr>
            <p:cNvPr id="85005" name="Line 46"/>
            <p:cNvSpPr>
              <a:spLocks noChangeShapeType="1"/>
            </p:cNvSpPr>
            <p:nvPr/>
          </p:nvSpPr>
          <p:spPr bwMode="auto">
            <a:xfrm flipH="1" flipV="1">
              <a:off x="2448" y="2744"/>
              <a:ext cx="688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</p:cSld>
  <p:clrMapOvr>
    <a:masterClrMapping/>
  </p:clrMapOvr>
  <p:transition>
    <p:strips dir="rd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0"/>
            <a:ext cx="7772400" cy="9271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Least Squares Example</a:t>
            </a:r>
          </a:p>
        </p:txBody>
      </p:sp>
      <p:sp>
        <p:nvSpPr>
          <p:cNvPr id="158723" name="Freeform 3"/>
          <p:cNvSpPr>
            <a:spLocks/>
          </p:cNvSpPr>
          <p:nvPr/>
        </p:nvSpPr>
        <p:spPr bwMode="auto">
          <a:xfrm>
            <a:off x="1828800" y="2565400"/>
            <a:ext cx="4584700" cy="2171700"/>
          </a:xfrm>
          <a:custGeom>
            <a:avLst/>
            <a:gdLst>
              <a:gd name="T0" fmla="*/ 0 w 2888"/>
              <a:gd name="T1" fmla="*/ 2147483647 h 1368"/>
              <a:gd name="T2" fmla="*/ 1209675000 w 2888"/>
              <a:gd name="T3" fmla="*/ 2147483647 h 1368"/>
              <a:gd name="T4" fmla="*/ 2147483647 w 2888"/>
              <a:gd name="T5" fmla="*/ 2147483647 h 1368"/>
              <a:gd name="T6" fmla="*/ 2147483647 w 2888"/>
              <a:gd name="T7" fmla="*/ 2147483647 h 1368"/>
              <a:gd name="T8" fmla="*/ 2147483647 w 2888"/>
              <a:gd name="T9" fmla="*/ 1895157500 h 1368"/>
              <a:gd name="T10" fmla="*/ 2147483647 w 2888"/>
              <a:gd name="T11" fmla="*/ 0 h 1368"/>
              <a:gd name="T12" fmla="*/ 2147483647 w 2888"/>
              <a:gd name="T13" fmla="*/ 1028223750 h 13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88" h="1368">
                <a:moveTo>
                  <a:pt x="0" y="1368"/>
                </a:moveTo>
                <a:lnTo>
                  <a:pt x="480" y="1280"/>
                </a:lnTo>
                <a:lnTo>
                  <a:pt x="960" y="1248"/>
                </a:lnTo>
                <a:lnTo>
                  <a:pt x="1448" y="1048"/>
                </a:lnTo>
                <a:lnTo>
                  <a:pt x="1928" y="752"/>
                </a:lnTo>
                <a:lnTo>
                  <a:pt x="2408" y="0"/>
                </a:lnTo>
                <a:lnTo>
                  <a:pt x="2888" y="408"/>
                </a:lnTo>
              </a:path>
            </a:pathLst>
          </a:custGeom>
          <a:noFill/>
          <a:ln w="101600">
            <a:solidFill>
              <a:srgbClr val="1750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58724" name="Group 4"/>
          <p:cNvGrpSpPr>
            <a:grpSpLocks/>
          </p:cNvGrpSpPr>
          <p:nvPr/>
        </p:nvGrpSpPr>
        <p:grpSpPr bwMode="auto">
          <a:xfrm>
            <a:off x="1409700" y="2159000"/>
            <a:ext cx="6604000" cy="3162300"/>
            <a:chOff x="888" y="1424"/>
            <a:chExt cx="4160" cy="1992"/>
          </a:xfrm>
        </p:grpSpPr>
        <p:sp>
          <p:nvSpPr>
            <p:cNvPr id="89106" name="Line 5"/>
            <p:cNvSpPr>
              <a:spLocks noChangeShapeType="1"/>
            </p:cNvSpPr>
            <p:nvPr/>
          </p:nvSpPr>
          <p:spPr bwMode="auto">
            <a:xfrm flipH="1">
              <a:off x="888" y="1474"/>
              <a:ext cx="4104" cy="1942"/>
            </a:xfrm>
            <a:prstGeom prst="line">
              <a:avLst/>
            </a:prstGeom>
            <a:noFill/>
            <a:ln w="101600">
              <a:solidFill>
                <a:srgbClr val="3D9A3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89107" name="Group 6"/>
            <p:cNvGrpSpPr>
              <a:grpSpLocks/>
            </p:cNvGrpSpPr>
            <p:nvPr/>
          </p:nvGrpSpPr>
          <p:grpSpPr bwMode="auto">
            <a:xfrm>
              <a:off x="4456" y="1424"/>
              <a:ext cx="592" cy="336"/>
              <a:chOff x="4456" y="1424"/>
              <a:chExt cx="592" cy="336"/>
            </a:xfrm>
          </p:grpSpPr>
          <p:sp>
            <p:nvSpPr>
              <p:cNvPr id="89108" name="Oval 7"/>
              <p:cNvSpPr>
                <a:spLocks noChangeArrowheads="1"/>
              </p:cNvSpPr>
              <p:nvPr/>
            </p:nvSpPr>
            <p:spPr bwMode="auto">
              <a:xfrm>
                <a:off x="4456" y="1648"/>
                <a:ext cx="112" cy="112"/>
              </a:xfrm>
              <a:prstGeom prst="ellipse">
                <a:avLst/>
              </a:prstGeom>
              <a:solidFill>
                <a:srgbClr val="3D9A3A"/>
              </a:solidFill>
              <a:ln w="9525">
                <a:solidFill>
                  <a:srgbClr val="3D9A3A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  <p:sp>
            <p:nvSpPr>
              <p:cNvPr id="89109" name="Oval 8"/>
              <p:cNvSpPr>
                <a:spLocks noChangeArrowheads="1"/>
              </p:cNvSpPr>
              <p:nvPr/>
            </p:nvSpPr>
            <p:spPr bwMode="auto">
              <a:xfrm>
                <a:off x="4936" y="1424"/>
                <a:ext cx="112" cy="112"/>
              </a:xfrm>
              <a:prstGeom prst="ellipse">
                <a:avLst/>
              </a:prstGeom>
              <a:solidFill>
                <a:srgbClr val="3D9A3A"/>
              </a:solidFill>
              <a:ln w="9525">
                <a:solidFill>
                  <a:srgbClr val="3D9A3A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</p:grpSp>
      <p:grpSp>
        <p:nvGrpSpPr>
          <p:cNvPr id="158729" name="Group 9"/>
          <p:cNvGrpSpPr>
            <a:grpSpLocks/>
          </p:cNvGrpSpPr>
          <p:nvPr/>
        </p:nvGrpSpPr>
        <p:grpSpPr bwMode="auto">
          <a:xfrm>
            <a:off x="552450" y="1663700"/>
            <a:ext cx="7880350" cy="4784725"/>
            <a:chOff x="348" y="1112"/>
            <a:chExt cx="4964" cy="3014"/>
          </a:xfrm>
        </p:grpSpPr>
        <p:grpSp>
          <p:nvGrpSpPr>
            <p:cNvPr id="89100" name="Group 10"/>
            <p:cNvGrpSpPr>
              <a:grpSpLocks/>
            </p:cNvGrpSpPr>
            <p:nvPr/>
          </p:nvGrpSpPr>
          <p:grpSpPr bwMode="auto">
            <a:xfrm>
              <a:off x="500" y="1112"/>
              <a:ext cx="4812" cy="2843"/>
              <a:chOff x="500" y="1112"/>
              <a:chExt cx="4812" cy="2843"/>
            </a:xfrm>
          </p:grpSpPr>
          <p:sp>
            <p:nvSpPr>
              <p:cNvPr id="89103" name="Freeform 11"/>
              <p:cNvSpPr>
                <a:spLocks/>
              </p:cNvSpPr>
              <p:nvPr/>
            </p:nvSpPr>
            <p:spPr bwMode="auto">
              <a:xfrm>
                <a:off x="880" y="1112"/>
                <a:ext cx="4432" cy="2632"/>
              </a:xfrm>
              <a:custGeom>
                <a:avLst/>
                <a:gdLst>
                  <a:gd name="T0" fmla="*/ 0 w 2912"/>
                  <a:gd name="T1" fmla="*/ 0 h 2632"/>
                  <a:gd name="T2" fmla="*/ 0 w 2912"/>
                  <a:gd name="T3" fmla="*/ 2632 h 2632"/>
                  <a:gd name="T4" fmla="*/ 6745 w 2912"/>
                  <a:gd name="T5" fmla="*/ 2632 h 26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12" h="2632">
                    <a:moveTo>
                      <a:pt x="0" y="0"/>
                    </a:moveTo>
                    <a:lnTo>
                      <a:pt x="0" y="2632"/>
                    </a:lnTo>
                    <a:lnTo>
                      <a:pt x="2912" y="2632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9104" name="Rectangle 12"/>
              <p:cNvSpPr>
                <a:spLocks noChangeArrowheads="1"/>
              </p:cNvSpPr>
              <p:nvPr/>
            </p:nvSpPr>
            <p:spPr bwMode="auto">
              <a:xfrm>
                <a:off x="910" y="3551"/>
                <a:ext cx="430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292100" algn="ctr"/>
                    <a:tab pos="1054100" algn="ctr"/>
                    <a:tab pos="1816100" algn="ctr"/>
                    <a:tab pos="2578100" algn="ctr"/>
                    <a:tab pos="3340100" algn="ctr"/>
                    <a:tab pos="4102100" algn="ctr"/>
                    <a:tab pos="4864100" algn="ctr"/>
                    <a:tab pos="5626100" algn="ctr"/>
                    <a:tab pos="63881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	|	|	|	|	|	|	|	|	|</a:t>
                </a:r>
              </a:p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2009	2010	2011	2012	2013	2014	2015	2016	2017</a:t>
                </a:r>
              </a:p>
            </p:txBody>
          </p:sp>
          <p:sp>
            <p:nvSpPr>
              <p:cNvPr id="89105" name="Rectangle 13"/>
              <p:cNvSpPr>
                <a:spLocks noChangeArrowheads="1"/>
              </p:cNvSpPr>
              <p:nvPr/>
            </p:nvSpPr>
            <p:spPr bwMode="auto">
              <a:xfrm>
                <a:off x="500" y="1186"/>
                <a:ext cx="516" cy="2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160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150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140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130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120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110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100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90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80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70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60  –</a:t>
                </a:r>
              </a:p>
              <a:p>
                <a:pPr algn="r">
                  <a:lnSpc>
                    <a:spcPct val="11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50  –</a:t>
                </a:r>
              </a:p>
            </p:txBody>
          </p:sp>
        </p:grpSp>
        <p:sp>
          <p:nvSpPr>
            <p:cNvPr id="89101" name="Rectangle 14"/>
            <p:cNvSpPr>
              <a:spLocks noChangeArrowheads="1"/>
            </p:cNvSpPr>
            <p:nvPr/>
          </p:nvSpPr>
          <p:spPr bwMode="auto">
            <a:xfrm>
              <a:off x="2856" y="3895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Year</a:t>
              </a:r>
            </a:p>
          </p:txBody>
        </p:sp>
        <p:sp>
          <p:nvSpPr>
            <p:cNvPr id="89102" name="Rectangle 15"/>
            <p:cNvSpPr>
              <a:spLocks noChangeArrowheads="1"/>
            </p:cNvSpPr>
            <p:nvPr/>
          </p:nvSpPr>
          <p:spPr bwMode="auto">
            <a:xfrm rot="-5400000">
              <a:off x="-106" y="2168"/>
              <a:ext cx="11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Power demand</a:t>
              </a:r>
            </a:p>
          </p:txBody>
        </p:sp>
      </p:grpSp>
      <p:grpSp>
        <p:nvGrpSpPr>
          <p:cNvPr id="158736" name="Group 16"/>
          <p:cNvGrpSpPr>
            <a:grpSpLocks/>
          </p:cNvGrpSpPr>
          <p:nvPr/>
        </p:nvGrpSpPr>
        <p:grpSpPr bwMode="auto">
          <a:xfrm>
            <a:off x="3908426" y="1576388"/>
            <a:ext cx="3449638" cy="830262"/>
            <a:chOff x="2462" y="1057"/>
            <a:chExt cx="2173" cy="523"/>
          </a:xfrm>
        </p:grpSpPr>
        <p:grpSp>
          <p:nvGrpSpPr>
            <p:cNvPr id="89096" name="Group 17"/>
            <p:cNvGrpSpPr>
              <a:grpSpLocks/>
            </p:cNvGrpSpPr>
            <p:nvPr/>
          </p:nvGrpSpPr>
          <p:grpSpPr bwMode="auto">
            <a:xfrm>
              <a:off x="2462" y="1057"/>
              <a:ext cx="2173" cy="523"/>
              <a:chOff x="1518" y="1185"/>
              <a:chExt cx="2173" cy="523"/>
            </a:xfrm>
          </p:grpSpPr>
          <p:sp>
            <p:nvSpPr>
              <p:cNvPr id="89098" name="Rectangle 18"/>
              <p:cNvSpPr>
                <a:spLocks noChangeArrowheads="1"/>
              </p:cNvSpPr>
              <p:nvPr/>
            </p:nvSpPr>
            <p:spPr bwMode="auto">
              <a:xfrm>
                <a:off x="1518" y="1185"/>
                <a:ext cx="2173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dirty="0"/>
                  <a:t>Forecasted Trend line,</a:t>
                </a:r>
              </a:p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i="1" dirty="0"/>
                  <a:t>y</a:t>
                </a:r>
                <a:r>
                  <a:rPr lang="en-US" altLang="en-US" sz="2400" dirty="0"/>
                  <a:t> = </a:t>
                </a:r>
                <a:r>
                  <a:rPr lang="en-US" altLang="en-US" sz="2400" dirty="0">
                    <a:solidFill>
                      <a:srgbClr val="C00000"/>
                    </a:solidFill>
                  </a:rPr>
                  <a:t>56.70</a:t>
                </a:r>
                <a:r>
                  <a:rPr lang="en-US" altLang="en-US" sz="2400" dirty="0"/>
                  <a:t> + </a:t>
                </a:r>
                <a:r>
                  <a:rPr lang="en-US" altLang="en-US" sz="2400" dirty="0">
                    <a:solidFill>
                      <a:srgbClr val="C00000"/>
                    </a:solidFill>
                  </a:rPr>
                  <a:t>10.54</a:t>
                </a:r>
                <a:r>
                  <a:rPr lang="en-US" altLang="en-US" sz="2400" i="1" dirty="0"/>
                  <a:t>x</a:t>
                </a:r>
              </a:p>
            </p:txBody>
          </p:sp>
          <p:sp>
            <p:nvSpPr>
              <p:cNvPr id="89099" name="Rectangle 19"/>
              <p:cNvSpPr>
                <a:spLocks noChangeArrowheads="1"/>
              </p:cNvSpPr>
              <p:nvPr/>
            </p:nvSpPr>
            <p:spPr bwMode="auto">
              <a:xfrm>
                <a:off x="1534" y="1375"/>
                <a:ext cx="20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^</a:t>
                </a:r>
              </a:p>
            </p:txBody>
          </p:sp>
        </p:grpSp>
        <p:sp>
          <p:nvSpPr>
            <p:cNvPr id="89097" name="Line 20"/>
            <p:cNvSpPr>
              <a:spLocks noChangeShapeType="1"/>
            </p:cNvSpPr>
            <p:nvPr/>
          </p:nvSpPr>
          <p:spPr bwMode="auto">
            <a:xfrm>
              <a:off x="4168" y="1472"/>
              <a:ext cx="448" cy="10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3" name="Straight Connector 2"/>
          <p:cNvCxnSpPr/>
          <p:nvPr/>
        </p:nvCxnSpPr>
        <p:spPr bwMode="auto">
          <a:xfrm>
            <a:off x="7162800" y="2834640"/>
            <a:ext cx="0" cy="270097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C3EF826-B161-475D-BE55-353809437F8E}"/>
              </a:ext>
            </a:extLst>
          </p:cNvPr>
          <p:cNvSpPr txBox="1"/>
          <p:nvPr/>
        </p:nvSpPr>
        <p:spPr>
          <a:xfrm>
            <a:off x="3102535" y="260476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Actual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C8AEA07-6F8D-4021-B818-B1F255E01FA2}"/>
              </a:ext>
            </a:extLst>
          </p:cNvPr>
          <p:cNvCxnSpPr/>
          <p:nvPr/>
        </p:nvCxnSpPr>
        <p:spPr bwMode="auto">
          <a:xfrm>
            <a:off x="4626721" y="2834888"/>
            <a:ext cx="617351" cy="23153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9271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Least Squares Requirements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784225" y="2073275"/>
            <a:ext cx="7583488" cy="358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69988" indent="-45720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806575" indent="-4572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443163" indent="-4572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3079750" indent="-4572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3536950" indent="-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994150" indent="-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4451350" indent="-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908550" indent="-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dirty="0"/>
              <a:t>We always plot the data to insure a linear relationship</a:t>
            </a:r>
          </a:p>
          <a:p>
            <a:pPr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dirty="0"/>
              <a:t>We do not predict time periods far beyond the database</a:t>
            </a:r>
          </a:p>
          <a:p>
            <a:pPr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dirty="0"/>
              <a:t>Deviations around the least squares line are assumed to be random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Correlation</a:t>
            </a:r>
          </a:p>
        </p:txBody>
      </p:sp>
    </p:spTree>
    <p:extLst>
      <p:ext uri="{BB962C8B-B14F-4D97-AF65-F5344CB8AC3E}">
        <p14:creationId xmlns:p14="http://schemas.microsoft.com/office/powerpoint/2010/main" val="2710493163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689100"/>
            <a:ext cx="7708900" cy="3962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How strong is the linear relationship between the variables?</a:t>
            </a:r>
          </a:p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Correlation does not necessarily imply causality!</a:t>
            </a:r>
          </a:p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Coefficient of correlation, </a:t>
            </a:r>
            <a:r>
              <a:rPr lang="en-US" altLang="en-US" i="1" dirty="0"/>
              <a:t>r</a:t>
            </a:r>
            <a:r>
              <a:rPr lang="en-US" altLang="en-US" dirty="0"/>
              <a:t>, measures degree of association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Values range from -1 to +1</a:t>
            </a:r>
            <a:endParaRPr lang="en-US" altLang="en-US" sz="3200" dirty="0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736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Correlation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6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1230" y="2280920"/>
            <a:ext cx="7505700" cy="28829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75" tIns="44444" rIns="90475" bIns="44444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Coefficient of Determination, </a:t>
            </a:r>
            <a:r>
              <a:rPr lang="en-US" altLang="en-US" i="1" dirty="0"/>
              <a:t>r</a:t>
            </a:r>
            <a:r>
              <a:rPr lang="en-US" altLang="en-US" baseline="30000" dirty="0"/>
              <a:t>2</a:t>
            </a:r>
            <a:r>
              <a:rPr lang="en-US" altLang="en-US" dirty="0"/>
              <a:t>, measures the percent of change in </a:t>
            </a:r>
            <a:r>
              <a:rPr lang="en-US" altLang="en-US" i="1" dirty="0"/>
              <a:t>y</a:t>
            </a:r>
            <a:r>
              <a:rPr lang="en-US" altLang="en-US" dirty="0"/>
              <a:t> predicted by the change in </a:t>
            </a:r>
            <a:r>
              <a:rPr lang="en-US" altLang="en-US" i="1" dirty="0"/>
              <a:t>x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Values range from 0 to 1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/>
              <a:t>Easy to interpret</a:t>
            </a:r>
            <a:endParaRPr lang="en-US" altLang="en-US" sz="3200" dirty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736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Correlation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1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91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91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 build="p" autoUpdateAnimBg="0" advAuto="100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5" name="Group 9"/>
          <p:cNvGrpSpPr>
            <a:grpSpLocks/>
          </p:cNvGrpSpPr>
          <p:nvPr/>
        </p:nvGrpSpPr>
        <p:grpSpPr bwMode="auto">
          <a:xfrm>
            <a:off x="568960" y="317500"/>
            <a:ext cx="3383280" cy="2560571"/>
            <a:chOff x="272" y="200"/>
            <a:chExt cx="2192" cy="2087"/>
          </a:xfrm>
        </p:grpSpPr>
        <p:sp>
          <p:nvSpPr>
            <p:cNvPr id="112696" name="Rectangle 10"/>
            <p:cNvSpPr>
              <a:spLocks noChangeArrowheads="1"/>
            </p:cNvSpPr>
            <p:nvPr/>
          </p:nvSpPr>
          <p:spPr bwMode="auto">
            <a:xfrm>
              <a:off x="272" y="200"/>
              <a:ext cx="2192" cy="205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grpSp>
          <p:nvGrpSpPr>
            <p:cNvPr id="112697" name="Group 11"/>
            <p:cNvGrpSpPr>
              <a:grpSpLocks/>
            </p:cNvGrpSpPr>
            <p:nvPr/>
          </p:nvGrpSpPr>
          <p:grpSpPr bwMode="auto">
            <a:xfrm>
              <a:off x="430" y="320"/>
              <a:ext cx="1834" cy="1586"/>
              <a:chOff x="254" y="2328"/>
              <a:chExt cx="2250" cy="1946"/>
            </a:xfrm>
          </p:grpSpPr>
          <p:grpSp>
            <p:nvGrpSpPr>
              <p:cNvPr id="112699" name="Group 12"/>
              <p:cNvGrpSpPr>
                <a:grpSpLocks/>
              </p:cNvGrpSpPr>
              <p:nvPr/>
            </p:nvGrpSpPr>
            <p:grpSpPr bwMode="auto">
              <a:xfrm>
                <a:off x="496" y="2328"/>
                <a:ext cx="2008" cy="1656"/>
                <a:chOff x="496" y="2328"/>
                <a:chExt cx="2008" cy="1656"/>
              </a:xfrm>
            </p:grpSpPr>
            <p:sp>
              <p:nvSpPr>
                <p:cNvPr id="112702" name="Freeform 13"/>
                <p:cNvSpPr>
                  <a:spLocks/>
                </p:cNvSpPr>
                <p:nvPr/>
              </p:nvSpPr>
              <p:spPr bwMode="auto">
                <a:xfrm>
                  <a:off x="496" y="2328"/>
                  <a:ext cx="2008" cy="1656"/>
                </a:xfrm>
                <a:custGeom>
                  <a:avLst/>
                  <a:gdLst>
                    <a:gd name="T0" fmla="*/ 0 w 2008"/>
                    <a:gd name="T1" fmla="*/ 0 h 1656"/>
                    <a:gd name="T2" fmla="*/ 0 w 2008"/>
                    <a:gd name="T3" fmla="*/ 1656 h 1656"/>
                    <a:gd name="T4" fmla="*/ 2008 w 2008"/>
                    <a:gd name="T5" fmla="*/ 1656 h 165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08" h="1656">
                      <a:moveTo>
                        <a:pt x="0" y="0"/>
                      </a:moveTo>
                      <a:lnTo>
                        <a:pt x="0" y="1656"/>
                      </a:lnTo>
                      <a:lnTo>
                        <a:pt x="2008" y="1656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270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96" y="2560"/>
                  <a:ext cx="1664" cy="1424"/>
                </a:xfrm>
                <a:prstGeom prst="line">
                  <a:avLst/>
                </a:prstGeom>
                <a:noFill/>
                <a:ln w="76200">
                  <a:solidFill>
                    <a:srgbClr val="175097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2704" name="Oval 15"/>
                <p:cNvSpPr>
                  <a:spLocks noChangeArrowheads="1"/>
                </p:cNvSpPr>
                <p:nvPr/>
              </p:nvSpPr>
              <p:spPr bwMode="auto">
                <a:xfrm>
                  <a:off x="1533" y="2978"/>
                  <a:ext cx="128" cy="128"/>
                </a:xfrm>
                <a:prstGeom prst="ellipse">
                  <a:avLst/>
                </a:prstGeom>
                <a:solidFill>
                  <a:srgbClr val="175097"/>
                </a:solidFill>
                <a:ln w="9525">
                  <a:solidFill>
                    <a:srgbClr val="175097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  <p:sp>
              <p:nvSpPr>
                <p:cNvPr id="112705" name="Oval 16"/>
                <p:cNvSpPr>
                  <a:spLocks noChangeArrowheads="1"/>
                </p:cNvSpPr>
                <p:nvPr/>
              </p:nvSpPr>
              <p:spPr bwMode="auto">
                <a:xfrm>
                  <a:off x="1130" y="3325"/>
                  <a:ext cx="128" cy="128"/>
                </a:xfrm>
                <a:prstGeom prst="ellipse">
                  <a:avLst/>
                </a:prstGeom>
                <a:solidFill>
                  <a:srgbClr val="175097"/>
                </a:solidFill>
                <a:ln w="9525">
                  <a:solidFill>
                    <a:srgbClr val="175097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  <p:sp>
              <p:nvSpPr>
                <p:cNvPr id="112706" name="Oval 17"/>
                <p:cNvSpPr>
                  <a:spLocks noChangeArrowheads="1"/>
                </p:cNvSpPr>
                <p:nvPr/>
              </p:nvSpPr>
              <p:spPr bwMode="auto">
                <a:xfrm>
                  <a:off x="728" y="3664"/>
                  <a:ext cx="128" cy="128"/>
                </a:xfrm>
                <a:prstGeom prst="ellipse">
                  <a:avLst/>
                </a:prstGeom>
                <a:solidFill>
                  <a:srgbClr val="175097"/>
                </a:solidFill>
                <a:ln w="9525">
                  <a:solidFill>
                    <a:srgbClr val="175097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  <p:sp>
              <p:nvSpPr>
                <p:cNvPr id="112707" name="Oval 18"/>
                <p:cNvSpPr>
                  <a:spLocks noChangeArrowheads="1"/>
                </p:cNvSpPr>
                <p:nvPr/>
              </p:nvSpPr>
              <p:spPr bwMode="auto">
                <a:xfrm>
                  <a:off x="1936" y="2632"/>
                  <a:ext cx="128" cy="128"/>
                </a:xfrm>
                <a:prstGeom prst="ellipse">
                  <a:avLst/>
                </a:prstGeom>
                <a:solidFill>
                  <a:srgbClr val="175097"/>
                </a:solidFill>
                <a:ln w="9525">
                  <a:solidFill>
                    <a:srgbClr val="175097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</p:grpSp>
          <p:sp>
            <p:nvSpPr>
              <p:cNvPr id="112700" name="Rectangle 19"/>
              <p:cNvSpPr>
                <a:spLocks noChangeArrowheads="1"/>
              </p:cNvSpPr>
              <p:nvPr/>
            </p:nvSpPr>
            <p:spPr bwMode="auto">
              <a:xfrm>
                <a:off x="254" y="2399"/>
                <a:ext cx="251" cy="3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i="1" dirty="0"/>
                  <a:t>y</a:t>
                </a:r>
              </a:p>
            </p:txBody>
          </p:sp>
          <p:sp>
            <p:nvSpPr>
              <p:cNvPr id="112701" name="Rectangle 20"/>
              <p:cNvSpPr>
                <a:spLocks noChangeArrowheads="1"/>
              </p:cNvSpPr>
              <p:nvPr/>
            </p:nvSpPr>
            <p:spPr bwMode="auto">
              <a:xfrm>
                <a:off x="2199" y="3967"/>
                <a:ext cx="251" cy="3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i="1" dirty="0"/>
                  <a:t>x</a:t>
                </a:r>
              </a:p>
            </p:txBody>
          </p:sp>
        </p:grpSp>
        <p:sp>
          <p:nvSpPr>
            <p:cNvPr id="112698" name="Rectangle 21"/>
            <p:cNvSpPr>
              <a:spLocks noChangeArrowheads="1"/>
            </p:cNvSpPr>
            <p:nvPr/>
          </p:nvSpPr>
          <p:spPr bwMode="auto">
            <a:xfrm>
              <a:off x="582" y="1721"/>
              <a:ext cx="1466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81000" indent="-381000"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7150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(a)	</a:t>
              </a:r>
              <a:r>
                <a:rPr lang="en-US" altLang="en-US" sz="1400" dirty="0"/>
                <a:t>Perfect positive correlation: </a:t>
              </a:r>
              <a:br>
                <a:rPr lang="en-US" altLang="en-US" sz="1400" dirty="0"/>
              </a:br>
              <a:r>
                <a:rPr lang="en-US" altLang="en-US" sz="1400" i="1" dirty="0"/>
                <a:t>r</a:t>
              </a:r>
              <a:r>
                <a:rPr lang="en-US" altLang="en-US" sz="1400" dirty="0"/>
                <a:t> = +1</a:t>
              </a:r>
            </a:p>
          </p:txBody>
        </p:sp>
      </p:grpSp>
      <p:grpSp>
        <p:nvGrpSpPr>
          <p:cNvPr id="189462" name="Group 22"/>
          <p:cNvGrpSpPr>
            <a:grpSpLocks/>
          </p:cNvGrpSpPr>
          <p:nvPr/>
        </p:nvGrpSpPr>
        <p:grpSpPr bwMode="auto">
          <a:xfrm>
            <a:off x="5293237" y="206753"/>
            <a:ext cx="3119254" cy="2671317"/>
            <a:chOff x="3192" y="208"/>
            <a:chExt cx="2192" cy="2056"/>
          </a:xfrm>
        </p:grpSpPr>
        <p:sp>
          <p:nvSpPr>
            <p:cNvPr id="112679" name="Rectangle 23"/>
            <p:cNvSpPr>
              <a:spLocks noChangeArrowheads="1"/>
            </p:cNvSpPr>
            <p:nvPr/>
          </p:nvSpPr>
          <p:spPr bwMode="auto">
            <a:xfrm>
              <a:off x="3192" y="208"/>
              <a:ext cx="2192" cy="205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80" name="Freeform 24"/>
            <p:cNvSpPr>
              <a:spLocks/>
            </p:cNvSpPr>
            <p:nvPr/>
          </p:nvSpPr>
          <p:spPr bwMode="auto">
            <a:xfrm>
              <a:off x="3547" y="328"/>
              <a:ext cx="1637" cy="1350"/>
            </a:xfrm>
            <a:custGeom>
              <a:avLst/>
              <a:gdLst>
                <a:gd name="T0" fmla="*/ 0 w 2008"/>
                <a:gd name="T1" fmla="*/ 0 h 1656"/>
                <a:gd name="T2" fmla="*/ 0 w 2008"/>
                <a:gd name="T3" fmla="*/ 1101 h 1656"/>
                <a:gd name="T4" fmla="*/ 1335 w 2008"/>
                <a:gd name="T5" fmla="*/ 1101 h 16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08" h="1656">
                  <a:moveTo>
                    <a:pt x="0" y="0"/>
                  </a:moveTo>
                  <a:lnTo>
                    <a:pt x="0" y="1656"/>
                  </a:lnTo>
                  <a:lnTo>
                    <a:pt x="2008" y="165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81" name="Line 25"/>
            <p:cNvSpPr>
              <a:spLocks noChangeShapeType="1"/>
            </p:cNvSpPr>
            <p:nvPr/>
          </p:nvSpPr>
          <p:spPr bwMode="auto">
            <a:xfrm flipV="1">
              <a:off x="3547" y="517"/>
              <a:ext cx="1357" cy="1161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82" name="Oval 26"/>
            <p:cNvSpPr>
              <a:spLocks noChangeArrowheads="1"/>
            </p:cNvSpPr>
            <p:nvPr/>
          </p:nvSpPr>
          <p:spPr bwMode="auto">
            <a:xfrm>
              <a:off x="4392" y="858"/>
              <a:ext cx="105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83" name="Oval 27"/>
            <p:cNvSpPr>
              <a:spLocks noChangeArrowheads="1"/>
            </p:cNvSpPr>
            <p:nvPr/>
          </p:nvSpPr>
          <p:spPr bwMode="auto">
            <a:xfrm>
              <a:off x="3928" y="1165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84" name="Oval 28"/>
            <p:cNvSpPr>
              <a:spLocks noChangeArrowheads="1"/>
            </p:cNvSpPr>
            <p:nvPr/>
          </p:nvSpPr>
          <p:spPr bwMode="auto">
            <a:xfrm>
              <a:off x="3792" y="1509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85" name="Oval 29"/>
            <p:cNvSpPr>
              <a:spLocks noChangeArrowheads="1"/>
            </p:cNvSpPr>
            <p:nvPr/>
          </p:nvSpPr>
          <p:spPr bwMode="auto">
            <a:xfrm>
              <a:off x="4689" y="500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86" name="Rectangle 30"/>
            <p:cNvSpPr>
              <a:spLocks noChangeArrowheads="1"/>
            </p:cNvSpPr>
            <p:nvPr/>
          </p:nvSpPr>
          <p:spPr bwMode="auto">
            <a:xfrm>
              <a:off x="3350" y="38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i="1" dirty="0"/>
                <a:t>y</a:t>
              </a:r>
            </a:p>
          </p:txBody>
        </p:sp>
        <p:sp>
          <p:nvSpPr>
            <p:cNvPr id="112687" name="Rectangle 31"/>
            <p:cNvSpPr>
              <a:spLocks noChangeArrowheads="1"/>
            </p:cNvSpPr>
            <p:nvPr/>
          </p:nvSpPr>
          <p:spPr bwMode="auto">
            <a:xfrm>
              <a:off x="4935" y="1664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i="1" dirty="0"/>
                <a:t>x</a:t>
              </a:r>
            </a:p>
          </p:txBody>
        </p:sp>
        <p:sp>
          <p:nvSpPr>
            <p:cNvPr id="112688" name="Rectangle 32"/>
            <p:cNvSpPr>
              <a:spLocks noChangeArrowheads="1"/>
            </p:cNvSpPr>
            <p:nvPr/>
          </p:nvSpPr>
          <p:spPr bwMode="auto">
            <a:xfrm>
              <a:off x="3502" y="1729"/>
              <a:ext cx="1466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81000" indent="-381000"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7150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400" dirty="0"/>
                <a:t>(b)	Positive correlation: </a:t>
              </a:r>
              <a:br>
                <a:rPr lang="en-US" altLang="en-US" sz="1400" dirty="0"/>
              </a:br>
              <a:r>
                <a:rPr lang="en-US" altLang="en-US" sz="1400" dirty="0"/>
                <a:t>0 &lt; </a:t>
              </a:r>
              <a:r>
                <a:rPr lang="en-US" altLang="en-US" sz="1400" i="1" dirty="0"/>
                <a:t>r</a:t>
              </a:r>
              <a:r>
                <a:rPr lang="en-US" altLang="en-US" sz="1400" dirty="0"/>
                <a:t> &lt; </a:t>
              </a:r>
              <a:r>
                <a:rPr lang="en-US" altLang="en-US" sz="1800" dirty="0"/>
                <a:t>1</a:t>
              </a:r>
            </a:p>
          </p:txBody>
        </p:sp>
        <p:sp>
          <p:nvSpPr>
            <p:cNvPr id="112689" name="Oval 33"/>
            <p:cNvSpPr>
              <a:spLocks noChangeArrowheads="1"/>
            </p:cNvSpPr>
            <p:nvPr/>
          </p:nvSpPr>
          <p:spPr bwMode="auto">
            <a:xfrm>
              <a:off x="4292" y="674"/>
              <a:ext cx="105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90" name="Oval 34"/>
            <p:cNvSpPr>
              <a:spLocks noChangeArrowheads="1"/>
            </p:cNvSpPr>
            <p:nvPr/>
          </p:nvSpPr>
          <p:spPr bwMode="auto">
            <a:xfrm>
              <a:off x="4128" y="1389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91" name="Oval 35"/>
            <p:cNvSpPr>
              <a:spLocks noChangeArrowheads="1"/>
            </p:cNvSpPr>
            <p:nvPr/>
          </p:nvSpPr>
          <p:spPr bwMode="auto">
            <a:xfrm>
              <a:off x="4065" y="824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92" name="Oval 36"/>
            <p:cNvSpPr>
              <a:spLocks noChangeArrowheads="1"/>
            </p:cNvSpPr>
            <p:nvPr/>
          </p:nvSpPr>
          <p:spPr bwMode="auto">
            <a:xfrm>
              <a:off x="4212" y="1010"/>
              <a:ext cx="105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93" name="Oval 37"/>
            <p:cNvSpPr>
              <a:spLocks noChangeArrowheads="1"/>
            </p:cNvSpPr>
            <p:nvPr/>
          </p:nvSpPr>
          <p:spPr bwMode="auto">
            <a:xfrm>
              <a:off x="4348" y="1233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94" name="Oval 38"/>
            <p:cNvSpPr>
              <a:spLocks noChangeArrowheads="1"/>
            </p:cNvSpPr>
            <p:nvPr/>
          </p:nvSpPr>
          <p:spPr bwMode="auto">
            <a:xfrm>
              <a:off x="3797" y="1192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95" name="Oval 39"/>
            <p:cNvSpPr>
              <a:spLocks noChangeArrowheads="1"/>
            </p:cNvSpPr>
            <p:nvPr/>
          </p:nvSpPr>
          <p:spPr bwMode="auto">
            <a:xfrm>
              <a:off x="3784" y="1009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</p:grpSp>
      <p:grpSp>
        <p:nvGrpSpPr>
          <p:cNvPr id="189480" name="Group 40"/>
          <p:cNvGrpSpPr>
            <a:grpSpLocks/>
          </p:cNvGrpSpPr>
          <p:nvPr/>
        </p:nvGrpSpPr>
        <p:grpSpPr bwMode="auto">
          <a:xfrm>
            <a:off x="568959" y="3400517"/>
            <a:ext cx="3383281" cy="2675004"/>
            <a:chOff x="416" y="2160"/>
            <a:chExt cx="2192" cy="2056"/>
          </a:xfrm>
        </p:grpSpPr>
        <p:sp>
          <p:nvSpPr>
            <p:cNvPr id="112660" name="Rectangle 41"/>
            <p:cNvSpPr>
              <a:spLocks noChangeArrowheads="1"/>
            </p:cNvSpPr>
            <p:nvPr/>
          </p:nvSpPr>
          <p:spPr bwMode="auto">
            <a:xfrm>
              <a:off x="416" y="2160"/>
              <a:ext cx="2192" cy="205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61" name="Freeform 42"/>
            <p:cNvSpPr>
              <a:spLocks/>
            </p:cNvSpPr>
            <p:nvPr/>
          </p:nvSpPr>
          <p:spPr bwMode="auto">
            <a:xfrm>
              <a:off x="771" y="2280"/>
              <a:ext cx="1637" cy="1350"/>
            </a:xfrm>
            <a:custGeom>
              <a:avLst/>
              <a:gdLst>
                <a:gd name="T0" fmla="*/ 0 w 2008"/>
                <a:gd name="T1" fmla="*/ 0 h 1656"/>
                <a:gd name="T2" fmla="*/ 0 w 2008"/>
                <a:gd name="T3" fmla="*/ 1101 h 1656"/>
                <a:gd name="T4" fmla="*/ 1335 w 2008"/>
                <a:gd name="T5" fmla="*/ 1101 h 16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08" h="1656">
                  <a:moveTo>
                    <a:pt x="0" y="0"/>
                  </a:moveTo>
                  <a:lnTo>
                    <a:pt x="0" y="1656"/>
                  </a:lnTo>
                  <a:lnTo>
                    <a:pt x="2008" y="165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2" name="Oval 43"/>
            <p:cNvSpPr>
              <a:spLocks noChangeArrowheads="1"/>
            </p:cNvSpPr>
            <p:nvPr/>
          </p:nvSpPr>
          <p:spPr bwMode="auto">
            <a:xfrm>
              <a:off x="1868" y="2846"/>
              <a:ext cx="105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63" name="Oval 44"/>
            <p:cNvSpPr>
              <a:spLocks noChangeArrowheads="1"/>
            </p:cNvSpPr>
            <p:nvPr/>
          </p:nvSpPr>
          <p:spPr bwMode="auto">
            <a:xfrm>
              <a:off x="1140" y="3289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64" name="Oval 45"/>
            <p:cNvSpPr>
              <a:spLocks noChangeArrowheads="1"/>
            </p:cNvSpPr>
            <p:nvPr/>
          </p:nvSpPr>
          <p:spPr bwMode="auto">
            <a:xfrm>
              <a:off x="1708" y="3369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65" name="Oval 46"/>
            <p:cNvSpPr>
              <a:spLocks noChangeArrowheads="1"/>
            </p:cNvSpPr>
            <p:nvPr/>
          </p:nvSpPr>
          <p:spPr bwMode="auto">
            <a:xfrm>
              <a:off x="2125" y="2852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66" name="Rectangle 47"/>
            <p:cNvSpPr>
              <a:spLocks noChangeArrowheads="1"/>
            </p:cNvSpPr>
            <p:nvPr/>
          </p:nvSpPr>
          <p:spPr bwMode="auto">
            <a:xfrm>
              <a:off x="574" y="233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i="1" dirty="0"/>
                <a:t>y</a:t>
              </a:r>
            </a:p>
          </p:txBody>
        </p:sp>
        <p:sp>
          <p:nvSpPr>
            <p:cNvPr id="112667" name="Rectangle 48"/>
            <p:cNvSpPr>
              <a:spLocks noChangeArrowheads="1"/>
            </p:cNvSpPr>
            <p:nvPr/>
          </p:nvSpPr>
          <p:spPr bwMode="auto">
            <a:xfrm>
              <a:off x="2159" y="361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i="1" dirty="0"/>
                <a:t>x</a:t>
              </a:r>
            </a:p>
          </p:txBody>
        </p:sp>
        <p:sp>
          <p:nvSpPr>
            <p:cNvPr id="112668" name="Rectangle 49"/>
            <p:cNvSpPr>
              <a:spLocks noChangeArrowheads="1"/>
            </p:cNvSpPr>
            <p:nvPr/>
          </p:nvSpPr>
          <p:spPr bwMode="auto">
            <a:xfrm>
              <a:off x="726" y="3721"/>
              <a:ext cx="146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81000" indent="-381000"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7150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400" dirty="0"/>
                <a:t>(c)	No correlation: </a:t>
              </a:r>
              <a:br>
                <a:rPr lang="en-US" altLang="en-US" sz="1400" dirty="0"/>
              </a:br>
              <a:r>
                <a:rPr lang="en-US" altLang="en-US" sz="1400" i="1" dirty="0"/>
                <a:t>r</a:t>
              </a:r>
              <a:r>
                <a:rPr lang="en-US" altLang="en-US" sz="1400" dirty="0"/>
                <a:t> = 0</a:t>
              </a:r>
            </a:p>
          </p:txBody>
        </p:sp>
        <p:sp>
          <p:nvSpPr>
            <p:cNvPr id="112669" name="Oval 50"/>
            <p:cNvSpPr>
              <a:spLocks noChangeArrowheads="1"/>
            </p:cNvSpPr>
            <p:nvPr/>
          </p:nvSpPr>
          <p:spPr bwMode="auto">
            <a:xfrm>
              <a:off x="1748" y="2518"/>
              <a:ext cx="105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0" name="Oval 51"/>
            <p:cNvSpPr>
              <a:spLocks noChangeArrowheads="1"/>
            </p:cNvSpPr>
            <p:nvPr/>
          </p:nvSpPr>
          <p:spPr bwMode="auto">
            <a:xfrm>
              <a:off x="1924" y="3133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1" name="Oval 52"/>
            <p:cNvSpPr>
              <a:spLocks noChangeArrowheads="1"/>
            </p:cNvSpPr>
            <p:nvPr/>
          </p:nvSpPr>
          <p:spPr bwMode="auto">
            <a:xfrm>
              <a:off x="1517" y="2812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2" name="Oval 53"/>
            <p:cNvSpPr>
              <a:spLocks noChangeArrowheads="1"/>
            </p:cNvSpPr>
            <p:nvPr/>
          </p:nvSpPr>
          <p:spPr bwMode="auto">
            <a:xfrm>
              <a:off x="1352" y="2966"/>
              <a:ext cx="105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3" name="Oval 54"/>
            <p:cNvSpPr>
              <a:spLocks noChangeArrowheads="1"/>
            </p:cNvSpPr>
            <p:nvPr/>
          </p:nvSpPr>
          <p:spPr bwMode="auto">
            <a:xfrm>
              <a:off x="2196" y="3233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4" name="Oval 55"/>
            <p:cNvSpPr>
              <a:spLocks noChangeArrowheads="1"/>
            </p:cNvSpPr>
            <p:nvPr/>
          </p:nvSpPr>
          <p:spPr bwMode="auto">
            <a:xfrm>
              <a:off x="905" y="3176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5" name="Oval 56"/>
            <p:cNvSpPr>
              <a:spLocks noChangeArrowheads="1"/>
            </p:cNvSpPr>
            <p:nvPr/>
          </p:nvSpPr>
          <p:spPr bwMode="auto">
            <a:xfrm>
              <a:off x="900" y="2969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6" name="Line 57"/>
            <p:cNvSpPr>
              <a:spLocks noChangeShapeType="1"/>
            </p:cNvSpPr>
            <p:nvPr/>
          </p:nvSpPr>
          <p:spPr bwMode="auto">
            <a:xfrm>
              <a:off x="848" y="3024"/>
              <a:ext cx="1488" cy="0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77" name="Oval 58"/>
            <p:cNvSpPr>
              <a:spLocks noChangeArrowheads="1"/>
            </p:cNvSpPr>
            <p:nvPr/>
          </p:nvSpPr>
          <p:spPr bwMode="auto">
            <a:xfrm>
              <a:off x="1408" y="3325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78" name="Oval 59"/>
            <p:cNvSpPr>
              <a:spLocks noChangeArrowheads="1"/>
            </p:cNvSpPr>
            <p:nvPr/>
          </p:nvSpPr>
          <p:spPr bwMode="auto">
            <a:xfrm>
              <a:off x="1116" y="2697"/>
              <a:ext cx="104" cy="104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</p:grpSp>
      <p:grpSp>
        <p:nvGrpSpPr>
          <p:cNvPr id="189500" name="Group 60"/>
          <p:cNvGrpSpPr>
            <a:grpSpLocks/>
          </p:cNvGrpSpPr>
          <p:nvPr/>
        </p:nvGrpSpPr>
        <p:grpSpPr bwMode="auto">
          <a:xfrm>
            <a:off x="5349163" y="3400517"/>
            <a:ext cx="3063328" cy="2725031"/>
            <a:chOff x="2973" y="2045"/>
            <a:chExt cx="2192" cy="2072"/>
          </a:xfrm>
        </p:grpSpPr>
        <p:sp>
          <p:nvSpPr>
            <p:cNvPr id="112649" name="Rectangle 61"/>
            <p:cNvSpPr>
              <a:spLocks noChangeArrowheads="1"/>
            </p:cNvSpPr>
            <p:nvPr/>
          </p:nvSpPr>
          <p:spPr bwMode="auto">
            <a:xfrm>
              <a:off x="2973" y="2045"/>
              <a:ext cx="2192" cy="2056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12650" name="Freeform 62"/>
            <p:cNvSpPr>
              <a:spLocks/>
            </p:cNvSpPr>
            <p:nvPr/>
          </p:nvSpPr>
          <p:spPr bwMode="auto">
            <a:xfrm>
              <a:off x="3347" y="2280"/>
              <a:ext cx="1637" cy="1350"/>
            </a:xfrm>
            <a:custGeom>
              <a:avLst/>
              <a:gdLst>
                <a:gd name="T0" fmla="*/ 0 w 2008"/>
                <a:gd name="T1" fmla="*/ 0 h 1656"/>
                <a:gd name="T2" fmla="*/ 0 w 2008"/>
                <a:gd name="T3" fmla="*/ 1101 h 1656"/>
                <a:gd name="T4" fmla="*/ 1335 w 2008"/>
                <a:gd name="T5" fmla="*/ 1101 h 16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08" h="1656">
                  <a:moveTo>
                    <a:pt x="0" y="0"/>
                  </a:moveTo>
                  <a:lnTo>
                    <a:pt x="0" y="1656"/>
                  </a:lnTo>
                  <a:lnTo>
                    <a:pt x="2008" y="165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112651" name="Group 63"/>
            <p:cNvGrpSpPr>
              <a:grpSpLocks/>
            </p:cNvGrpSpPr>
            <p:nvPr/>
          </p:nvGrpSpPr>
          <p:grpSpPr bwMode="auto">
            <a:xfrm rot="5400000">
              <a:off x="3441" y="2491"/>
              <a:ext cx="1221" cy="1045"/>
              <a:chOff x="3347" y="2469"/>
              <a:chExt cx="1357" cy="1161"/>
            </a:xfrm>
          </p:grpSpPr>
          <p:sp>
            <p:nvSpPr>
              <p:cNvPr id="112655" name="Line 64"/>
              <p:cNvSpPr>
                <a:spLocks noChangeShapeType="1"/>
              </p:cNvSpPr>
              <p:nvPr/>
            </p:nvSpPr>
            <p:spPr bwMode="auto">
              <a:xfrm flipV="1">
                <a:off x="3347" y="2469"/>
                <a:ext cx="1357" cy="1161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2656" name="Oval 65"/>
              <p:cNvSpPr>
                <a:spLocks noChangeArrowheads="1"/>
              </p:cNvSpPr>
              <p:nvPr/>
            </p:nvSpPr>
            <p:spPr bwMode="auto">
              <a:xfrm>
                <a:off x="4192" y="2810"/>
                <a:ext cx="105" cy="104"/>
              </a:xfrm>
              <a:prstGeom prst="ellipse">
                <a:avLst/>
              </a:prstGeom>
              <a:solidFill>
                <a:srgbClr val="175097"/>
              </a:solidFill>
              <a:ln w="9525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  <p:sp>
            <p:nvSpPr>
              <p:cNvPr id="112657" name="Oval 66"/>
              <p:cNvSpPr>
                <a:spLocks noChangeArrowheads="1"/>
              </p:cNvSpPr>
              <p:nvPr/>
            </p:nvSpPr>
            <p:spPr bwMode="auto">
              <a:xfrm>
                <a:off x="3864" y="3093"/>
                <a:ext cx="104" cy="104"/>
              </a:xfrm>
              <a:prstGeom prst="ellipse">
                <a:avLst/>
              </a:prstGeom>
              <a:solidFill>
                <a:srgbClr val="175097"/>
              </a:solidFill>
              <a:ln w="9525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  <p:sp>
            <p:nvSpPr>
              <p:cNvPr id="112658" name="Oval 67"/>
              <p:cNvSpPr>
                <a:spLocks noChangeArrowheads="1"/>
              </p:cNvSpPr>
              <p:nvPr/>
            </p:nvSpPr>
            <p:spPr bwMode="auto">
              <a:xfrm>
                <a:off x="3536" y="3369"/>
                <a:ext cx="104" cy="104"/>
              </a:xfrm>
              <a:prstGeom prst="ellipse">
                <a:avLst/>
              </a:prstGeom>
              <a:solidFill>
                <a:srgbClr val="175097"/>
              </a:solidFill>
              <a:ln w="9525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  <p:sp>
            <p:nvSpPr>
              <p:cNvPr id="112659" name="Oval 68"/>
              <p:cNvSpPr>
                <a:spLocks noChangeArrowheads="1"/>
              </p:cNvSpPr>
              <p:nvPr/>
            </p:nvSpPr>
            <p:spPr bwMode="auto">
              <a:xfrm>
                <a:off x="4521" y="2528"/>
                <a:ext cx="104" cy="104"/>
              </a:xfrm>
              <a:prstGeom prst="ellipse">
                <a:avLst/>
              </a:prstGeom>
              <a:solidFill>
                <a:srgbClr val="175097"/>
              </a:solidFill>
              <a:ln w="9525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 dirty="0"/>
              </a:p>
            </p:txBody>
          </p:sp>
        </p:grpSp>
        <p:sp>
          <p:nvSpPr>
            <p:cNvPr id="112652" name="Rectangle 69"/>
            <p:cNvSpPr>
              <a:spLocks noChangeArrowheads="1"/>
            </p:cNvSpPr>
            <p:nvPr/>
          </p:nvSpPr>
          <p:spPr bwMode="auto">
            <a:xfrm>
              <a:off x="3150" y="233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i="1" dirty="0"/>
                <a:t>y</a:t>
              </a:r>
            </a:p>
          </p:txBody>
        </p:sp>
        <p:sp>
          <p:nvSpPr>
            <p:cNvPr id="112653" name="Rectangle 70"/>
            <p:cNvSpPr>
              <a:spLocks noChangeArrowheads="1"/>
            </p:cNvSpPr>
            <p:nvPr/>
          </p:nvSpPr>
          <p:spPr bwMode="auto">
            <a:xfrm>
              <a:off x="4735" y="361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i="1" dirty="0"/>
                <a:t>x</a:t>
              </a:r>
            </a:p>
          </p:txBody>
        </p:sp>
        <p:sp>
          <p:nvSpPr>
            <p:cNvPr id="112654" name="Rectangle 71"/>
            <p:cNvSpPr>
              <a:spLocks noChangeArrowheads="1"/>
            </p:cNvSpPr>
            <p:nvPr/>
          </p:nvSpPr>
          <p:spPr bwMode="auto">
            <a:xfrm>
              <a:off x="3302" y="3681"/>
              <a:ext cx="1578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81000" indent="-381000"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57150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400" dirty="0"/>
                <a:t>(d)	Perfect negative correlation: </a:t>
              </a:r>
              <a:br>
                <a:rPr lang="en-US" altLang="en-US" sz="1400" dirty="0"/>
              </a:br>
              <a:r>
                <a:rPr lang="en-US" altLang="en-US" sz="1400" i="1" dirty="0"/>
                <a:t>r</a:t>
              </a:r>
              <a:r>
                <a:rPr lang="en-US" altLang="en-US" sz="1400" dirty="0"/>
                <a:t> = -1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Use of Simple Linear Regression in Forecasting</a:t>
            </a:r>
          </a:p>
        </p:txBody>
      </p:sp>
    </p:spTree>
    <p:extLst>
      <p:ext uri="{BB962C8B-B14F-4D97-AF65-F5344CB8AC3E}">
        <p14:creationId xmlns:p14="http://schemas.microsoft.com/office/powerpoint/2010/main" val="3047167230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271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Simple Linear Regression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687705" y="2706688"/>
            <a:ext cx="793115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800" dirty="0"/>
              <a:t>Used when changes in one or more independent variables can be used to predict the changes in the dependent variable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1542256" y="4353561"/>
            <a:ext cx="6059488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800" dirty="0"/>
              <a:t>Most common technique is linear regression analysis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autoUpdateAnimBg="0"/>
      <p:bldP spid="17510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571500"/>
            <a:ext cx="7770812" cy="815975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What is Forecasting?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558800" y="1689100"/>
            <a:ext cx="46355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68400" indent="-4556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576388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982788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389188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84638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0358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76078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217988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900" dirty="0"/>
              <a:t>Process of predicting a future event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900" dirty="0"/>
              <a:t>Underlying basis </a:t>
            </a:r>
            <a:br>
              <a:rPr lang="en-US" altLang="en-US" sz="2900" dirty="0"/>
            </a:br>
            <a:r>
              <a:rPr lang="en-US" altLang="en-US" sz="2900" dirty="0"/>
              <a:t>of all business decisions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Production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Inventory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Personnel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Facilities</a:t>
            </a:r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4778375" y="2092325"/>
            <a:ext cx="3832225" cy="3775075"/>
            <a:chOff x="3010" y="1318"/>
            <a:chExt cx="2414" cy="2378"/>
          </a:xfrm>
        </p:grpSpPr>
        <p:grpSp>
          <p:nvGrpSpPr>
            <p:cNvPr id="15366" name="Group 5"/>
            <p:cNvGrpSpPr>
              <a:grpSpLocks/>
            </p:cNvGrpSpPr>
            <p:nvPr/>
          </p:nvGrpSpPr>
          <p:grpSpPr bwMode="auto">
            <a:xfrm>
              <a:off x="3010" y="1318"/>
              <a:ext cx="2414" cy="2378"/>
              <a:chOff x="2919" y="1325"/>
              <a:chExt cx="2414" cy="2378"/>
            </a:xfrm>
          </p:grpSpPr>
          <p:sp>
            <p:nvSpPr>
              <p:cNvPr id="15368" name="Freeform 6"/>
              <p:cNvSpPr>
                <a:spLocks/>
              </p:cNvSpPr>
              <p:nvPr/>
            </p:nvSpPr>
            <p:spPr bwMode="auto">
              <a:xfrm>
                <a:off x="3639" y="2363"/>
                <a:ext cx="550" cy="463"/>
              </a:xfrm>
              <a:custGeom>
                <a:avLst/>
                <a:gdLst>
                  <a:gd name="T0" fmla="*/ 62 w 583"/>
                  <a:gd name="T1" fmla="*/ 397 h 494"/>
                  <a:gd name="T2" fmla="*/ 284 w 583"/>
                  <a:gd name="T3" fmla="*/ 162 h 494"/>
                  <a:gd name="T4" fmla="*/ 278 w 583"/>
                  <a:gd name="T5" fmla="*/ 135 h 494"/>
                  <a:gd name="T6" fmla="*/ 290 w 583"/>
                  <a:gd name="T7" fmla="*/ 104 h 494"/>
                  <a:gd name="T8" fmla="*/ 296 w 583"/>
                  <a:gd name="T9" fmla="*/ 84 h 494"/>
                  <a:gd name="T10" fmla="*/ 294 w 583"/>
                  <a:gd name="T11" fmla="*/ 54 h 494"/>
                  <a:gd name="T12" fmla="*/ 291 w 583"/>
                  <a:gd name="T13" fmla="*/ 28 h 494"/>
                  <a:gd name="T14" fmla="*/ 304 w 583"/>
                  <a:gd name="T15" fmla="*/ 14 h 494"/>
                  <a:gd name="T16" fmla="*/ 325 w 583"/>
                  <a:gd name="T17" fmla="*/ 11 h 494"/>
                  <a:gd name="T18" fmla="*/ 340 w 583"/>
                  <a:gd name="T19" fmla="*/ 27 h 494"/>
                  <a:gd name="T20" fmla="*/ 342 w 583"/>
                  <a:gd name="T21" fmla="*/ 55 h 494"/>
                  <a:gd name="T22" fmla="*/ 329 w 583"/>
                  <a:gd name="T23" fmla="*/ 82 h 494"/>
                  <a:gd name="T24" fmla="*/ 422 w 583"/>
                  <a:gd name="T25" fmla="*/ 10 h 494"/>
                  <a:gd name="T26" fmla="*/ 438 w 583"/>
                  <a:gd name="T27" fmla="*/ 0 h 494"/>
                  <a:gd name="T28" fmla="*/ 450 w 583"/>
                  <a:gd name="T29" fmla="*/ 12 h 494"/>
                  <a:gd name="T30" fmla="*/ 429 w 583"/>
                  <a:gd name="T31" fmla="*/ 43 h 494"/>
                  <a:gd name="T32" fmla="*/ 379 w 583"/>
                  <a:gd name="T33" fmla="*/ 97 h 494"/>
                  <a:gd name="T34" fmla="*/ 467 w 583"/>
                  <a:gd name="T35" fmla="*/ 28 h 494"/>
                  <a:gd name="T36" fmla="*/ 481 w 583"/>
                  <a:gd name="T37" fmla="*/ 31 h 494"/>
                  <a:gd name="T38" fmla="*/ 480 w 583"/>
                  <a:gd name="T39" fmla="*/ 49 h 494"/>
                  <a:gd name="T40" fmla="*/ 407 w 583"/>
                  <a:gd name="T41" fmla="*/ 113 h 494"/>
                  <a:gd name="T42" fmla="*/ 497 w 583"/>
                  <a:gd name="T43" fmla="*/ 63 h 494"/>
                  <a:gd name="T44" fmla="*/ 509 w 583"/>
                  <a:gd name="T45" fmla="*/ 67 h 494"/>
                  <a:gd name="T46" fmla="*/ 508 w 583"/>
                  <a:gd name="T47" fmla="*/ 82 h 494"/>
                  <a:gd name="T48" fmla="*/ 453 w 583"/>
                  <a:gd name="T49" fmla="*/ 112 h 494"/>
                  <a:gd name="T50" fmla="*/ 426 w 583"/>
                  <a:gd name="T51" fmla="*/ 134 h 494"/>
                  <a:gd name="T52" fmla="*/ 502 w 583"/>
                  <a:gd name="T53" fmla="*/ 97 h 494"/>
                  <a:gd name="T54" fmla="*/ 518 w 583"/>
                  <a:gd name="T55" fmla="*/ 102 h 494"/>
                  <a:gd name="T56" fmla="*/ 513 w 583"/>
                  <a:gd name="T57" fmla="*/ 116 h 494"/>
                  <a:gd name="T58" fmla="*/ 433 w 583"/>
                  <a:gd name="T59" fmla="*/ 153 h 494"/>
                  <a:gd name="T60" fmla="*/ 398 w 583"/>
                  <a:gd name="T61" fmla="*/ 177 h 494"/>
                  <a:gd name="T62" fmla="*/ 372 w 583"/>
                  <a:gd name="T63" fmla="*/ 198 h 494"/>
                  <a:gd name="T64" fmla="*/ 321 w 583"/>
                  <a:gd name="T65" fmla="*/ 201 h 494"/>
                  <a:gd name="T66" fmla="*/ 75 w 583"/>
                  <a:gd name="T67" fmla="*/ 421 h 494"/>
                  <a:gd name="T68" fmla="*/ 57 w 583"/>
                  <a:gd name="T69" fmla="*/ 433 h 494"/>
                  <a:gd name="T70" fmla="*/ 40 w 583"/>
                  <a:gd name="T71" fmla="*/ 426 h 494"/>
                  <a:gd name="T72" fmla="*/ 0 w 583"/>
                  <a:gd name="T73" fmla="*/ 356 h 49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583" h="494">
                    <a:moveTo>
                      <a:pt x="17" y="362"/>
                    </a:moveTo>
                    <a:lnTo>
                      <a:pt x="70" y="452"/>
                    </a:lnTo>
                    <a:lnTo>
                      <a:pt x="324" y="202"/>
                    </a:lnTo>
                    <a:lnTo>
                      <a:pt x="319" y="185"/>
                    </a:lnTo>
                    <a:lnTo>
                      <a:pt x="315" y="171"/>
                    </a:lnTo>
                    <a:lnTo>
                      <a:pt x="313" y="154"/>
                    </a:lnTo>
                    <a:lnTo>
                      <a:pt x="317" y="136"/>
                    </a:lnTo>
                    <a:lnTo>
                      <a:pt x="325" y="118"/>
                    </a:lnTo>
                    <a:lnTo>
                      <a:pt x="333" y="105"/>
                    </a:lnTo>
                    <a:lnTo>
                      <a:pt x="333" y="96"/>
                    </a:lnTo>
                    <a:lnTo>
                      <a:pt x="335" y="76"/>
                    </a:lnTo>
                    <a:lnTo>
                      <a:pt x="331" y="62"/>
                    </a:lnTo>
                    <a:lnTo>
                      <a:pt x="327" y="46"/>
                    </a:lnTo>
                    <a:lnTo>
                      <a:pt x="327" y="32"/>
                    </a:lnTo>
                    <a:lnTo>
                      <a:pt x="332" y="23"/>
                    </a:lnTo>
                    <a:lnTo>
                      <a:pt x="341" y="16"/>
                    </a:lnTo>
                    <a:lnTo>
                      <a:pt x="355" y="13"/>
                    </a:lnTo>
                    <a:lnTo>
                      <a:pt x="365" y="13"/>
                    </a:lnTo>
                    <a:lnTo>
                      <a:pt x="373" y="18"/>
                    </a:lnTo>
                    <a:lnTo>
                      <a:pt x="382" y="31"/>
                    </a:lnTo>
                    <a:lnTo>
                      <a:pt x="385" y="49"/>
                    </a:lnTo>
                    <a:lnTo>
                      <a:pt x="384" y="63"/>
                    </a:lnTo>
                    <a:lnTo>
                      <a:pt x="380" y="77"/>
                    </a:lnTo>
                    <a:lnTo>
                      <a:pt x="370" y="94"/>
                    </a:lnTo>
                    <a:lnTo>
                      <a:pt x="380" y="101"/>
                    </a:lnTo>
                    <a:lnTo>
                      <a:pt x="474" y="12"/>
                    </a:lnTo>
                    <a:lnTo>
                      <a:pt x="481" y="3"/>
                    </a:lnTo>
                    <a:lnTo>
                      <a:pt x="492" y="0"/>
                    </a:lnTo>
                    <a:lnTo>
                      <a:pt x="503" y="5"/>
                    </a:lnTo>
                    <a:lnTo>
                      <a:pt x="506" y="14"/>
                    </a:lnTo>
                    <a:lnTo>
                      <a:pt x="506" y="23"/>
                    </a:lnTo>
                    <a:lnTo>
                      <a:pt x="482" y="49"/>
                    </a:lnTo>
                    <a:lnTo>
                      <a:pt x="422" y="104"/>
                    </a:lnTo>
                    <a:lnTo>
                      <a:pt x="426" y="110"/>
                    </a:lnTo>
                    <a:lnTo>
                      <a:pt x="514" y="39"/>
                    </a:lnTo>
                    <a:lnTo>
                      <a:pt x="525" y="32"/>
                    </a:lnTo>
                    <a:lnTo>
                      <a:pt x="534" y="31"/>
                    </a:lnTo>
                    <a:lnTo>
                      <a:pt x="541" y="35"/>
                    </a:lnTo>
                    <a:lnTo>
                      <a:pt x="543" y="44"/>
                    </a:lnTo>
                    <a:lnTo>
                      <a:pt x="540" y="55"/>
                    </a:lnTo>
                    <a:lnTo>
                      <a:pt x="452" y="125"/>
                    </a:lnTo>
                    <a:lnTo>
                      <a:pt x="457" y="129"/>
                    </a:lnTo>
                    <a:lnTo>
                      <a:pt x="548" y="74"/>
                    </a:lnTo>
                    <a:lnTo>
                      <a:pt x="559" y="71"/>
                    </a:lnTo>
                    <a:lnTo>
                      <a:pt x="565" y="71"/>
                    </a:lnTo>
                    <a:lnTo>
                      <a:pt x="572" y="77"/>
                    </a:lnTo>
                    <a:lnTo>
                      <a:pt x="573" y="85"/>
                    </a:lnTo>
                    <a:lnTo>
                      <a:pt x="570" y="93"/>
                    </a:lnTo>
                    <a:lnTo>
                      <a:pt x="564" y="99"/>
                    </a:lnTo>
                    <a:lnTo>
                      <a:pt x="509" y="127"/>
                    </a:lnTo>
                    <a:lnTo>
                      <a:pt x="475" y="147"/>
                    </a:lnTo>
                    <a:lnTo>
                      <a:pt x="479" y="153"/>
                    </a:lnTo>
                    <a:lnTo>
                      <a:pt x="539" y="122"/>
                    </a:lnTo>
                    <a:lnTo>
                      <a:pt x="564" y="110"/>
                    </a:lnTo>
                    <a:lnTo>
                      <a:pt x="579" y="110"/>
                    </a:lnTo>
                    <a:lnTo>
                      <a:pt x="582" y="116"/>
                    </a:lnTo>
                    <a:lnTo>
                      <a:pt x="582" y="124"/>
                    </a:lnTo>
                    <a:lnTo>
                      <a:pt x="577" y="132"/>
                    </a:lnTo>
                    <a:lnTo>
                      <a:pt x="537" y="152"/>
                    </a:lnTo>
                    <a:lnTo>
                      <a:pt x="487" y="174"/>
                    </a:lnTo>
                    <a:lnTo>
                      <a:pt x="466" y="186"/>
                    </a:lnTo>
                    <a:lnTo>
                      <a:pt x="447" y="202"/>
                    </a:lnTo>
                    <a:lnTo>
                      <a:pt x="433" y="218"/>
                    </a:lnTo>
                    <a:lnTo>
                      <a:pt x="418" y="225"/>
                    </a:lnTo>
                    <a:lnTo>
                      <a:pt x="397" y="230"/>
                    </a:lnTo>
                    <a:lnTo>
                      <a:pt x="360" y="228"/>
                    </a:lnTo>
                    <a:lnTo>
                      <a:pt x="349" y="222"/>
                    </a:lnTo>
                    <a:lnTo>
                      <a:pt x="85" y="479"/>
                    </a:lnTo>
                    <a:lnTo>
                      <a:pt x="73" y="489"/>
                    </a:lnTo>
                    <a:lnTo>
                      <a:pt x="64" y="493"/>
                    </a:lnTo>
                    <a:lnTo>
                      <a:pt x="53" y="491"/>
                    </a:lnTo>
                    <a:lnTo>
                      <a:pt x="45" y="485"/>
                    </a:lnTo>
                    <a:lnTo>
                      <a:pt x="38" y="472"/>
                    </a:lnTo>
                    <a:lnTo>
                      <a:pt x="0" y="405"/>
                    </a:lnTo>
                    <a:lnTo>
                      <a:pt x="17" y="362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369" name="Freeform 7"/>
              <p:cNvSpPr>
                <a:spLocks/>
              </p:cNvSpPr>
              <p:nvPr/>
            </p:nvSpPr>
            <p:spPr bwMode="auto">
              <a:xfrm>
                <a:off x="2992" y="3203"/>
                <a:ext cx="524" cy="465"/>
              </a:xfrm>
              <a:custGeom>
                <a:avLst/>
                <a:gdLst>
                  <a:gd name="T0" fmla="*/ 145 w 556"/>
                  <a:gd name="T1" fmla="*/ 7 h 497"/>
                  <a:gd name="T2" fmla="*/ 0 w 556"/>
                  <a:gd name="T3" fmla="*/ 394 h 497"/>
                  <a:gd name="T4" fmla="*/ 7 w 556"/>
                  <a:gd name="T5" fmla="*/ 401 h 497"/>
                  <a:gd name="T6" fmla="*/ 17 w 556"/>
                  <a:gd name="T7" fmla="*/ 395 h 497"/>
                  <a:gd name="T8" fmla="*/ 156 w 556"/>
                  <a:gd name="T9" fmla="*/ 22 h 497"/>
                  <a:gd name="T10" fmla="*/ 164 w 556"/>
                  <a:gd name="T11" fmla="*/ 20 h 497"/>
                  <a:gd name="T12" fmla="*/ 217 w 556"/>
                  <a:gd name="T13" fmla="*/ 18 h 497"/>
                  <a:gd name="T14" fmla="*/ 286 w 556"/>
                  <a:gd name="T15" fmla="*/ 21 h 497"/>
                  <a:gd name="T16" fmla="*/ 348 w 556"/>
                  <a:gd name="T17" fmla="*/ 23 h 497"/>
                  <a:gd name="T18" fmla="*/ 366 w 556"/>
                  <a:gd name="T19" fmla="*/ 29 h 497"/>
                  <a:gd name="T20" fmla="*/ 376 w 556"/>
                  <a:gd name="T21" fmla="*/ 39 h 497"/>
                  <a:gd name="T22" fmla="*/ 383 w 556"/>
                  <a:gd name="T23" fmla="*/ 51 h 497"/>
                  <a:gd name="T24" fmla="*/ 482 w 556"/>
                  <a:gd name="T25" fmla="*/ 430 h 497"/>
                  <a:gd name="T26" fmla="*/ 487 w 556"/>
                  <a:gd name="T27" fmla="*/ 434 h 497"/>
                  <a:gd name="T28" fmla="*/ 493 w 556"/>
                  <a:gd name="T29" fmla="*/ 427 h 497"/>
                  <a:gd name="T30" fmla="*/ 398 w 556"/>
                  <a:gd name="T31" fmla="*/ 49 h 497"/>
                  <a:gd name="T32" fmla="*/ 389 w 556"/>
                  <a:gd name="T33" fmla="*/ 28 h 497"/>
                  <a:gd name="T34" fmla="*/ 380 w 556"/>
                  <a:gd name="T35" fmla="*/ 21 h 497"/>
                  <a:gd name="T36" fmla="*/ 372 w 556"/>
                  <a:gd name="T37" fmla="*/ 15 h 497"/>
                  <a:gd name="T38" fmla="*/ 361 w 556"/>
                  <a:gd name="T39" fmla="*/ 9 h 497"/>
                  <a:gd name="T40" fmla="*/ 341 w 556"/>
                  <a:gd name="T41" fmla="*/ 7 h 497"/>
                  <a:gd name="T42" fmla="*/ 275 w 556"/>
                  <a:gd name="T43" fmla="*/ 2 h 497"/>
                  <a:gd name="T44" fmla="*/ 205 w 556"/>
                  <a:gd name="T45" fmla="*/ 0 h 497"/>
                  <a:gd name="T46" fmla="*/ 172 w 556"/>
                  <a:gd name="T47" fmla="*/ 1 h 497"/>
                  <a:gd name="T48" fmla="*/ 156 w 556"/>
                  <a:gd name="T49" fmla="*/ 2 h 497"/>
                  <a:gd name="T50" fmla="*/ 145 w 556"/>
                  <a:gd name="T51" fmla="*/ 7 h 49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556" h="497">
                    <a:moveTo>
                      <a:pt x="163" y="8"/>
                    </a:moveTo>
                    <a:lnTo>
                      <a:pt x="0" y="450"/>
                    </a:lnTo>
                    <a:lnTo>
                      <a:pt x="7" y="459"/>
                    </a:lnTo>
                    <a:lnTo>
                      <a:pt x="19" y="451"/>
                    </a:lnTo>
                    <a:lnTo>
                      <a:pt x="176" y="26"/>
                    </a:lnTo>
                    <a:lnTo>
                      <a:pt x="185" y="22"/>
                    </a:lnTo>
                    <a:lnTo>
                      <a:pt x="244" y="20"/>
                    </a:lnTo>
                    <a:lnTo>
                      <a:pt x="322" y="23"/>
                    </a:lnTo>
                    <a:lnTo>
                      <a:pt x="392" y="27"/>
                    </a:lnTo>
                    <a:lnTo>
                      <a:pt x="412" y="33"/>
                    </a:lnTo>
                    <a:lnTo>
                      <a:pt x="423" y="45"/>
                    </a:lnTo>
                    <a:lnTo>
                      <a:pt x="431" y="58"/>
                    </a:lnTo>
                    <a:lnTo>
                      <a:pt x="542" y="492"/>
                    </a:lnTo>
                    <a:lnTo>
                      <a:pt x="549" y="496"/>
                    </a:lnTo>
                    <a:lnTo>
                      <a:pt x="555" y="487"/>
                    </a:lnTo>
                    <a:lnTo>
                      <a:pt x="448" y="56"/>
                    </a:lnTo>
                    <a:lnTo>
                      <a:pt x="438" y="32"/>
                    </a:lnTo>
                    <a:lnTo>
                      <a:pt x="428" y="23"/>
                    </a:lnTo>
                    <a:lnTo>
                      <a:pt x="419" y="17"/>
                    </a:lnTo>
                    <a:lnTo>
                      <a:pt x="406" y="11"/>
                    </a:lnTo>
                    <a:lnTo>
                      <a:pt x="384" y="8"/>
                    </a:lnTo>
                    <a:lnTo>
                      <a:pt x="310" y="2"/>
                    </a:lnTo>
                    <a:lnTo>
                      <a:pt x="231" y="0"/>
                    </a:lnTo>
                    <a:lnTo>
                      <a:pt x="193" y="1"/>
                    </a:lnTo>
                    <a:lnTo>
                      <a:pt x="175" y="2"/>
                    </a:lnTo>
                    <a:lnTo>
                      <a:pt x="163" y="8"/>
                    </a:lnTo>
                  </a:path>
                </a:pathLst>
              </a:custGeom>
              <a:solidFill>
                <a:srgbClr val="919191"/>
              </a:solidFill>
              <a:ln w="12700" cap="rnd" cmpd="sng">
                <a:solidFill>
                  <a:srgbClr val="91919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370" name="Freeform 8"/>
              <p:cNvSpPr>
                <a:spLocks/>
              </p:cNvSpPr>
              <p:nvPr/>
            </p:nvSpPr>
            <p:spPr bwMode="auto">
              <a:xfrm>
                <a:off x="2998" y="2678"/>
                <a:ext cx="548" cy="541"/>
              </a:xfrm>
              <a:custGeom>
                <a:avLst/>
                <a:gdLst>
                  <a:gd name="T0" fmla="*/ 105 w 580"/>
                  <a:gd name="T1" fmla="*/ 0 h 579"/>
                  <a:gd name="T2" fmla="*/ 34 w 580"/>
                  <a:gd name="T3" fmla="*/ 0 h 579"/>
                  <a:gd name="T4" fmla="*/ 4 w 580"/>
                  <a:gd name="T5" fmla="*/ 20 h 579"/>
                  <a:gd name="T6" fmla="*/ 0 w 580"/>
                  <a:gd name="T7" fmla="*/ 65 h 579"/>
                  <a:gd name="T8" fmla="*/ 78 w 580"/>
                  <a:gd name="T9" fmla="*/ 336 h 579"/>
                  <a:gd name="T10" fmla="*/ 86 w 580"/>
                  <a:gd name="T11" fmla="*/ 364 h 579"/>
                  <a:gd name="T12" fmla="*/ 89 w 580"/>
                  <a:gd name="T13" fmla="*/ 392 h 579"/>
                  <a:gd name="T14" fmla="*/ 93 w 580"/>
                  <a:gd name="T15" fmla="*/ 456 h 579"/>
                  <a:gd name="T16" fmla="*/ 107 w 580"/>
                  <a:gd name="T17" fmla="*/ 485 h 579"/>
                  <a:gd name="T18" fmla="*/ 127 w 580"/>
                  <a:gd name="T19" fmla="*/ 489 h 579"/>
                  <a:gd name="T20" fmla="*/ 149 w 580"/>
                  <a:gd name="T21" fmla="*/ 491 h 579"/>
                  <a:gd name="T22" fmla="*/ 211 w 580"/>
                  <a:gd name="T23" fmla="*/ 494 h 579"/>
                  <a:gd name="T24" fmla="*/ 326 w 580"/>
                  <a:gd name="T25" fmla="*/ 499 h 579"/>
                  <a:gd name="T26" fmla="*/ 416 w 580"/>
                  <a:gd name="T27" fmla="*/ 505 h 579"/>
                  <a:gd name="T28" fmla="*/ 438 w 580"/>
                  <a:gd name="T29" fmla="*/ 497 h 579"/>
                  <a:gd name="T30" fmla="*/ 456 w 580"/>
                  <a:gd name="T31" fmla="*/ 477 h 579"/>
                  <a:gd name="T32" fmla="*/ 475 w 580"/>
                  <a:gd name="T33" fmla="*/ 449 h 579"/>
                  <a:gd name="T34" fmla="*/ 491 w 580"/>
                  <a:gd name="T35" fmla="*/ 420 h 579"/>
                  <a:gd name="T36" fmla="*/ 502 w 580"/>
                  <a:gd name="T37" fmla="*/ 404 h 579"/>
                  <a:gd name="T38" fmla="*/ 507 w 580"/>
                  <a:gd name="T39" fmla="*/ 391 h 579"/>
                  <a:gd name="T40" fmla="*/ 516 w 580"/>
                  <a:gd name="T41" fmla="*/ 366 h 579"/>
                  <a:gd name="T42" fmla="*/ 517 w 580"/>
                  <a:gd name="T43" fmla="*/ 356 h 579"/>
                  <a:gd name="T44" fmla="*/ 516 w 580"/>
                  <a:gd name="T45" fmla="*/ 342 h 579"/>
                  <a:gd name="T46" fmla="*/ 509 w 580"/>
                  <a:gd name="T47" fmla="*/ 335 h 579"/>
                  <a:gd name="T48" fmla="*/ 493 w 580"/>
                  <a:gd name="T49" fmla="*/ 326 h 579"/>
                  <a:gd name="T50" fmla="*/ 477 w 580"/>
                  <a:gd name="T51" fmla="*/ 325 h 579"/>
                  <a:gd name="T52" fmla="*/ 456 w 580"/>
                  <a:gd name="T53" fmla="*/ 325 h 579"/>
                  <a:gd name="T54" fmla="*/ 170 w 580"/>
                  <a:gd name="T55" fmla="*/ 335 h 579"/>
                  <a:gd name="T56" fmla="*/ 163 w 580"/>
                  <a:gd name="T57" fmla="*/ 269 h 579"/>
                  <a:gd name="T58" fmla="*/ 154 w 580"/>
                  <a:gd name="T59" fmla="*/ 144 h 579"/>
                  <a:gd name="T60" fmla="*/ 147 w 580"/>
                  <a:gd name="T61" fmla="*/ 58 h 579"/>
                  <a:gd name="T62" fmla="*/ 137 w 580"/>
                  <a:gd name="T63" fmla="*/ 21 h 579"/>
                  <a:gd name="T64" fmla="*/ 105 w 580"/>
                  <a:gd name="T65" fmla="*/ 0 h 5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580" h="579">
                    <a:moveTo>
                      <a:pt x="118" y="0"/>
                    </a:moveTo>
                    <a:lnTo>
                      <a:pt x="38" y="0"/>
                    </a:lnTo>
                    <a:lnTo>
                      <a:pt x="4" y="22"/>
                    </a:lnTo>
                    <a:lnTo>
                      <a:pt x="0" y="75"/>
                    </a:lnTo>
                    <a:lnTo>
                      <a:pt x="88" y="385"/>
                    </a:lnTo>
                    <a:lnTo>
                      <a:pt x="96" y="417"/>
                    </a:lnTo>
                    <a:lnTo>
                      <a:pt x="99" y="450"/>
                    </a:lnTo>
                    <a:lnTo>
                      <a:pt x="104" y="522"/>
                    </a:lnTo>
                    <a:lnTo>
                      <a:pt x="120" y="555"/>
                    </a:lnTo>
                    <a:lnTo>
                      <a:pt x="142" y="560"/>
                    </a:lnTo>
                    <a:lnTo>
                      <a:pt x="167" y="563"/>
                    </a:lnTo>
                    <a:lnTo>
                      <a:pt x="236" y="566"/>
                    </a:lnTo>
                    <a:lnTo>
                      <a:pt x="365" y="571"/>
                    </a:lnTo>
                    <a:lnTo>
                      <a:pt x="466" y="578"/>
                    </a:lnTo>
                    <a:lnTo>
                      <a:pt x="491" y="569"/>
                    </a:lnTo>
                    <a:lnTo>
                      <a:pt x="511" y="547"/>
                    </a:lnTo>
                    <a:lnTo>
                      <a:pt x="532" y="515"/>
                    </a:lnTo>
                    <a:lnTo>
                      <a:pt x="550" y="482"/>
                    </a:lnTo>
                    <a:lnTo>
                      <a:pt x="562" y="462"/>
                    </a:lnTo>
                    <a:lnTo>
                      <a:pt x="568" y="447"/>
                    </a:lnTo>
                    <a:lnTo>
                      <a:pt x="578" y="420"/>
                    </a:lnTo>
                    <a:lnTo>
                      <a:pt x="579" y="408"/>
                    </a:lnTo>
                    <a:lnTo>
                      <a:pt x="578" y="392"/>
                    </a:lnTo>
                    <a:lnTo>
                      <a:pt x="570" y="383"/>
                    </a:lnTo>
                    <a:lnTo>
                      <a:pt x="553" y="373"/>
                    </a:lnTo>
                    <a:lnTo>
                      <a:pt x="535" y="372"/>
                    </a:lnTo>
                    <a:lnTo>
                      <a:pt x="511" y="372"/>
                    </a:lnTo>
                    <a:lnTo>
                      <a:pt x="190" y="383"/>
                    </a:lnTo>
                    <a:lnTo>
                      <a:pt x="183" y="308"/>
                    </a:lnTo>
                    <a:lnTo>
                      <a:pt x="172" y="165"/>
                    </a:lnTo>
                    <a:lnTo>
                      <a:pt x="165" y="66"/>
                    </a:lnTo>
                    <a:lnTo>
                      <a:pt x="153" y="25"/>
                    </a:lnTo>
                    <a:lnTo>
                      <a:pt x="118" y="0"/>
                    </a:lnTo>
                  </a:path>
                </a:pathLst>
              </a:custGeom>
              <a:solidFill>
                <a:srgbClr val="9F7F5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371" name="Freeform 9"/>
              <p:cNvSpPr>
                <a:spLocks/>
              </p:cNvSpPr>
              <p:nvPr/>
            </p:nvSpPr>
            <p:spPr bwMode="auto">
              <a:xfrm>
                <a:off x="3172" y="2507"/>
                <a:ext cx="657" cy="1139"/>
              </a:xfrm>
              <a:custGeom>
                <a:avLst/>
                <a:gdLst>
                  <a:gd name="T0" fmla="*/ 374 w 696"/>
                  <a:gd name="T1" fmla="*/ 21 h 1218"/>
                  <a:gd name="T2" fmla="*/ 427 w 696"/>
                  <a:gd name="T3" fmla="*/ 78 h 1218"/>
                  <a:gd name="T4" fmla="*/ 453 w 696"/>
                  <a:gd name="T5" fmla="*/ 119 h 1218"/>
                  <a:gd name="T6" fmla="*/ 481 w 696"/>
                  <a:gd name="T7" fmla="*/ 154 h 1218"/>
                  <a:gd name="T8" fmla="*/ 474 w 696"/>
                  <a:gd name="T9" fmla="*/ 202 h 1218"/>
                  <a:gd name="T10" fmla="*/ 451 w 696"/>
                  <a:gd name="T11" fmla="*/ 209 h 1218"/>
                  <a:gd name="T12" fmla="*/ 453 w 696"/>
                  <a:gd name="T13" fmla="*/ 246 h 1218"/>
                  <a:gd name="T14" fmla="*/ 446 w 696"/>
                  <a:gd name="T15" fmla="*/ 295 h 1218"/>
                  <a:gd name="T16" fmla="*/ 401 w 696"/>
                  <a:gd name="T17" fmla="*/ 316 h 1218"/>
                  <a:gd name="T18" fmla="*/ 384 w 696"/>
                  <a:gd name="T19" fmla="*/ 368 h 1218"/>
                  <a:gd name="T20" fmla="*/ 421 w 696"/>
                  <a:gd name="T21" fmla="*/ 394 h 1218"/>
                  <a:gd name="T22" fmla="*/ 536 w 696"/>
                  <a:gd name="T23" fmla="*/ 394 h 1218"/>
                  <a:gd name="T24" fmla="*/ 598 w 696"/>
                  <a:gd name="T25" fmla="*/ 416 h 1218"/>
                  <a:gd name="T26" fmla="*/ 619 w 696"/>
                  <a:gd name="T27" fmla="*/ 474 h 1218"/>
                  <a:gd name="T28" fmla="*/ 593 w 696"/>
                  <a:gd name="T29" fmla="*/ 578 h 1218"/>
                  <a:gd name="T30" fmla="*/ 521 w 696"/>
                  <a:gd name="T31" fmla="*/ 717 h 1218"/>
                  <a:gd name="T32" fmla="*/ 448 w 696"/>
                  <a:gd name="T33" fmla="*/ 914 h 1218"/>
                  <a:gd name="T34" fmla="*/ 416 w 696"/>
                  <a:gd name="T35" fmla="*/ 1064 h 1218"/>
                  <a:gd name="T36" fmla="*/ 351 w 696"/>
                  <a:gd name="T37" fmla="*/ 1023 h 1218"/>
                  <a:gd name="T38" fmla="*/ 283 w 696"/>
                  <a:gd name="T39" fmla="*/ 994 h 1218"/>
                  <a:gd name="T40" fmla="*/ 254 w 696"/>
                  <a:gd name="T41" fmla="*/ 974 h 1218"/>
                  <a:gd name="T42" fmla="*/ 201 w 696"/>
                  <a:gd name="T43" fmla="*/ 1001 h 1218"/>
                  <a:gd name="T44" fmla="*/ 172 w 696"/>
                  <a:gd name="T45" fmla="*/ 1003 h 1218"/>
                  <a:gd name="T46" fmla="*/ 199 w 696"/>
                  <a:gd name="T47" fmla="*/ 937 h 1218"/>
                  <a:gd name="T48" fmla="*/ 286 w 696"/>
                  <a:gd name="T49" fmla="*/ 830 h 1218"/>
                  <a:gd name="T50" fmla="*/ 298 w 696"/>
                  <a:gd name="T51" fmla="*/ 748 h 1218"/>
                  <a:gd name="T52" fmla="*/ 295 w 696"/>
                  <a:gd name="T53" fmla="*/ 633 h 1218"/>
                  <a:gd name="T54" fmla="*/ 248 w 696"/>
                  <a:gd name="T55" fmla="*/ 593 h 1218"/>
                  <a:gd name="T56" fmla="*/ 154 w 696"/>
                  <a:gd name="T57" fmla="*/ 613 h 1218"/>
                  <a:gd name="T58" fmla="*/ 80 w 696"/>
                  <a:gd name="T59" fmla="*/ 627 h 1218"/>
                  <a:gd name="T60" fmla="*/ 24 w 696"/>
                  <a:gd name="T61" fmla="*/ 610 h 1218"/>
                  <a:gd name="T62" fmla="*/ 0 w 696"/>
                  <a:gd name="T63" fmla="*/ 547 h 1218"/>
                  <a:gd name="T64" fmla="*/ 24 w 696"/>
                  <a:gd name="T65" fmla="*/ 481 h 1218"/>
                  <a:gd name="T66" fmla="*/ 92 w 696"/>
                  <a:gd name="T67" fmla="*/ 355 h 1218"/>
                  <a:gd name="T68" fmla="*/ 154 w 696"/>
                  <a:gd name="T69" fmla="*/ 267 h 1218"/>
                  <a:gd name="T70" fmla="*/ 196 w 696"/>
                  <a:gd name="T71" fmla="*/ 178 h 1218"/>
                  <a:gd name="T72" fmla="*/ 213 w 696"/>
                  <a:gd name="T73" fmla="*/ 88 h 1218"/>
                  <a:gd name="T74" fmla="*/ 236 w 696"/>
                  <a:gd name="T75" fmla="*/ 23 h 1218"/>
                  <a:gd name="T76" fmla="*/ 276 w 696"/>
                  <a:gd name="T77" fmla="*/ 6 h 1218"/>
                  <a:gd name="T78" fmla="*/ 347 w 696"/>
                  <a:gd name="T79" fmla="*/ 0 h 1218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696" h="1218">
                    <a:moveTo>
                      <a:pt x="390" y="0"/>
                    </a:moveTo>
                    <a:lnTo>
                      <a:pt x="420" y="23"/>
                    </a:lnTo>
                    <a:lnTo>
                      <a:pt x="460" y="59"/>
                    </a:lnTo>
                    <a:lnTo>
                      <a:pt x="479" y="89"/>
                    </a:lnTo>
                    <a:lnTo>
                      <a:pt x="496" y="116"/>
                    </a:lnTo>
                    <a:lnTo>
                      <a:pt x="509" y="136"/>
                    </a:lnTo>
                    <a:lnTo>
                      <a:pt x="529" y="156"/>
                    </a:lnTo>
                    <a:lnTo>
                      <a:pt x="540" y="176"/>
                    </a:lnTo>
                    <a:lnTo>
                      <a:pt x="540" y="211"/>
                    </a:lnTo>
                    <a:lnTo>
                      <a:pt x="532" y="231"/>
                    </a:lnTo>
                    <a:lnTo>
                      <a:pt x="520" y="235"/>
                    </a:lnTo>
                    <a:lnTo>
                      <a:pt x="506" y="238"/>
                    </a:lnTo>
                    <a:lnTo>
                      <a:pt x="503" y="255"/>
                    </a:lnTo>
                    <a:lnTo>
                      <a:pt x="509" y="281"/>
                    </a:lnTo>
                    <a:lnTo>
                      <a:pt x="509" y="317"/>
                    </a:lnTo>
                    <a:lnTo>
                      <a:pt x="500" y="337"/>
                    </a:lnTo>
                    <a:lnTo>
                      <a:pt x="467" y="361"/>
                    </a:lnTo>
                    <a:lnTo>
                      <a:pt x="450" y="361"/>
                    </a:lnTo>
                    <a:lnTo>
                      <a:pt x="437" y="373"/>
                    </a:lnTo>
                    <a:lnTo>
                      <a:pt x="431" y="420"/>
                    </a:lnTo>
                    <a:lnTo>
                      <a:pt x="431" y="459"/>
                    </a:lnTo>
                    <a:lnTo>
                      <a:pt x="473" y="450"/>
                    </a:lnTo>
                    <a:lnTo>
                      <a:pt x="537" y="450"/>
                    </a:lnTo>
                    <a:lnTo>
                      <a:pt x="602" y="450"/>
                    </a:lnTo>
                    <a:lnTo>
                      <a:pt x="646" y="459"/>
                    </a:lnTo>
                    <a:lnTo>
                      <a:pt x="672" y="476"/>
                    </a:lnTo>
                    <a:lnTo>
                      <a:pt x="691" y="509"/>
                    </a:lnTo>
                    <a:lnTo>
                      <a:pt x="695" y="542"/>
                    </a:lnTo>
                    <a:lnTo>
                      <a:pt x="688" y="582"/>
                    </a:lnTo>
                    <a:lnTo>
                      <a:pt x="665" y="661"/>
                    </a:lnTo>
                    <a:lnTo>
                      <a:pt x="629" y="744"/>
                    </a:lnTo>
                    <a:lnTo>
                      <a:pt x="585" y="820"/>
                    </a:lnTo>
                    <a:lnTo>
                      <a:pt x="537" y="950"/>
                    </a:lnTo>
                    <a:lnTo>
                      <a:pt x="503" y="1045"/>
                    </a:lnTo>
                    <a:lnTo>
                      <a:pt x="479" y="1154"/>
                    </a:lnTo>
                    <a:lnTo>
                      <a:pt x="467" y="1217"/>
                    </a:lnTo>
                    <a:lnTo>
                      <a:pt x="431" y="1197"/>
                    </a:lnTo>
                    <a:lnTo>
                      <a:pt x="394" y="1170"/>
                    </a:lnTo>
                    <a:lnTo>
                      <a:pt x="348" y="1141"/>
                    </a:lnTo>
                    <a:lnTo>
                      <a:pt x="318" y="1137"/>
                    </a:lnTo>
                    <a:lnTo>
                      <a:pt x="305" y="1128"/>
                    </a:lnTo>
                    <a:lnTo>
                      <a:pt x="285" y="1114"/>
                    </a:lnTo>
                    <a:lnTo>
                      <a:pt x="249" y="1124"/>
                    </a:lnTo>
                    <a:lnTo>
                      <a:pt x="226" y="1144"/>
                    </a:lnTo>
                    <a:lnTo>
                      <a:pt x="209" y="1150"/>
                    </a:lnTo>
                    <a:lnTo>
                      <a:pt x="193" y="1147"/>
                    </a:lnTo>
                    <a:lnTo>
                      <a:pt x="203" y="1131"/>
                    </a:lnTo>
                    <a:lnTo>
                      <a:pt x="223" y="1071"/>
                    </a:lnTo>
                    <a:lnTo>
                      <a:pt x="273" y="999"/>
                    </a:lnTo>
                    <a:lnTo>
                      <a:pt x="321" y="950"/>
                    </a:lnTo>
                    <a:lnTo>
                      <a:pt x="329" y="917"/>
                    </a:lnTo>
                    <a:lnTo>
                      <a:pt x="335" y="856"/>
                    </a:lnTo>
                    <a:lnTo>
                      <a:pt x="338" y="780"/>
                    </a:lnTo>
                    <a:lnTo>
                      <a:pt x="332" y="724"/>
                    </a:lnTo>
                    <a:lnTo>
                      <a:pt x="321" y="694"/>
                    </a:lnTo>
                    <a:lnTo>
                      <a:pt x="279" y="678"/>
                    </a:lnTo>
                    <a:lnTo>
                      <a:pt x="236" y="684"/>
                    </a:lnTo>
                    <a:lnTo>
                      <a:pt x="173" y="700"/>
                    </a:lnTo>
                    <a:lnTo>
                      <a:pt x="114" y="711"/>
                    </a:lnTo>
                    <a:lnTo>
                      <a:pt x="90" y="717"/>
                    </a:lnTo>
                    <a:lnTo>
                      <a:pt x="50" y="711"/>
                    </a:lnTo>
                    <a:lnTo>
                      <a:pt x="27" y="697"/>
                    </a:lnTo>
                    <a:lnTo>
                      <a:pt x="8" y="664"/>
                    </a:lnTo>
                    <a:lnTo>
                      <a:pt x="0" y="626"/>
                    </a:lnTo>
                    <a:lnTo>
                      <a:pt x="14" y="576"/>
                    </a:lnTo>
                    <a:lnTo>
                      <a:pt x="27" y="550"/>
                    </a:lnTo>
                    <a:lnTo>
                      <a:pt x="64" y="476"/>
                    </a:lnTo>
                    <a:lnTo>
                      <a:pt x="103" y="406"/>
                    </a:lnTo>
                    <a:lnTo>
                      <a:pt x="140" y="350"/>
                    </a:lnTo>
                    <a:lnTo>
                      <a:pt x="173" y="305"/>
                    </a:lnTo>
                    <a:lnTo>
                      <a:pt x="199" y="247"/>
                    </a:lnTo>
                    <a:lnTo>
                      <a:pt x="220" y="203"/>
                    </a:lnTo>
                    <a:lnTo>
                      <a:pt x="226" y="153"/>
                    </a:lnTo>
                    <a:lnTo>
                      <a:pt x="239" y="100"/>
                    </a:lnTo>
                    <a:lnTo>
                      <a:pt x="249" y="56"/>
                    </a:lnTo>
                    <a:lnTo>
                      <a:pt x="265" y="27"/>
                    </a:lnTo>
                    <a:lnTo>
                      <a:pt x="285" y="6"/>
                    </a:lnTo>
                    <a:lnTo>
                      <a:pt x="309" y="6"/>
                    </a:lnTo>
                    <a:lnTo>
                      <a:pt x="355" y="23"/>
                    </a:lnTo>
                    <a:lnTo>
                      <a:pt x="390" y="0"/>
                    </a:lnTo>
                  </a:path>
                </a:pathLst>
              </a:custGeom>
              <a:solidFill>
                <a:srgbClr val="9F3FD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372" name="Group 10"/>
              <p:cNvGrpSpPr>
                <a:grpSpLocks/>
              </p:cNvGrpSpPr>
              <p:nvPr/>
            </p:nvGrpSpPr>
            <p:grpSpPr bwMode="auto">
              <a:xfrm>
                <a:off x="4720" y="2652"/>
                <a:ext cx="553" cy="992"/>
                <a:chOff x="4737" y="2656"/>
                <a:chExt cx="586" cy="1060"/>
              </a:xfrm>
            </p:grpSpPr>
            <p:sp>
              <p:nvSpPr>
                <p:cNvPr id="15461" name="Freeform 11"/>
                <p:cNvSpPr>
                  <a:spLocks/>
                </p:cNvSpPr>
                <p:nvPr/>
              </p:nvSpPr>
              <p:spPr bwMode="auto">
                <a:xfrm>
                  <a:off x="4767" y="3218"/>
                  <a:ext cx="556" cy="498"/>
                </a:xfrm>
                <a:custGeom>
                  <a:avLst/>
                  <a:gdLst>
                    <a:gd name="T0" fmla="*/ 393 w 556"/>
                    <a:gd name="T1" fmla="*/ 9 h 498"/>
                    <a:gd name="T2" fmla="*/ 555 w 556"/>
                    <a:gd name="T3" fmla="*/ 450 h 498"/>
                    <a:gd name="T4" fmla="*/ 549 w 556"/>
                    <a:gd name="T5" fmla="*/ 459 h 498"/>
                    <a:gd name="T6" fmla="*/ 536 w 556"/>
                    <a:gd name="T7" fmla="*/ 452 h 498"/>
                    <a:gd name="T8" fmla="*/ 380 w 556"/>
                    <a:gd name="T9" fmla="*/ 26 h 498"/>
                    <a:gd name="T10" fmla="*/ 371 w 556"/>
                    <a:gd name="T11" fmla="*/ 22 h 498"/>
                    <a:gd name="T12" fmla="*/ 311 w 556"/>
                    <a:gd name="T13" fmla="*/ 20 h 498"/>
                    <a:gd name="T14" fmla="*/ 234 w 556"/>
                    <a:gd name="T15" fmla="*/ 24 h 498"/>
                    <a:gd name="T16" fmla="*/ 164 w 556"/>
                    <a:gd name="T17" fmla="*/ 28 h 498"/>
                    <a:gd name="T18" fmla="*/ 145 w 556"/>
                    <a:gd name="T19" fmla="*/ 34 h 498"/>
                    <a:gd name="T20" fmla="*/ 132 w 556"/>
                    <a:gd name="T21" fmla="*/ 45 h 498"/>
                    <a:gd name="T22" fmla="*/ 124 w 556"/>
                    <a:gd name="T23" fmla="*/ 59 h 498"/>
                    <a:gd name="T24" fmla="*/ 15 w 556"/>
                    <a:gd name="T25" fmla="*/ 493 h 498"/>
                    <a:gd name="T26" fmla="*/ 7 w 556"/>
                    <a:gd name="T27" fmla="*/ 497 h 498"/>
                    <a:gd name="T28" fmla="*/ 0 w 556"/>
                    <a:gd name="T29" fmla="*/ 487 h 498"/>
                    <a:gd name="T30" fmla="*/ 108 w 556"/>
                    <a:gd name="T31" fmla="*/ 56 h 498"/>
                    <a:gd name="T32" fmla="*/ 119 w 556"/>
                    <a:gd name="T33" fmla="*/ 33 h 498"/>
                    <a:gd name="T34" fmla="*/ 128 w 556"/>
                    <a:gd name="T35" fmla="*/ 24 h 498"/>
                    <a:gd name="T36" fmla="*/ 137 w 556"/>
                    <a:gd name="T37" fmla="*/ 17 h 498"/>
                    <a:gd name="T38" fmla="*/ 150 w 556"/>
                    <a:gd name="T39" fmla="*/ 10 h 498"/>
                    <a:gd name="T40" fmla="*/ 173 w 556"/>
                    <a:gd name="T41" fmla="*/ 9 h 498"/>
                    <a:gd name="T42" fmla="*/ 245 w 556"/>
                    <a:gd name="T43" fmla="*/ 3 h 498"/>
                    <a:gd name="T44" fmla="*/ 325 w 556"/>
                    <a:gd name="T45" fmla="*/ 0 h 498"/>
                    <a:gd name="T46" fmla="*/ 363 w 556"/>
                    <a:gd name="T47" fmla="*/ 1 h 498"/>
                    <a:gd name="T48" fmla="*/ 381 w 556"/>
                    <a:gd name="T49" fmla="*/ 3 h 498"/>
                    <a:gd name="T50" fmla="*/ 393 w 556"/>
                    <a:gd name="T51" fmla="*/ 9 h 49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556" h="498">
                      <a:moveTo>
                        <a:pt x="393" y="9"/>
                      </a:moveTo>
                      <a:lnTo>
                        <a:pt x="555" y="450"/>
                      </a:lnTo>
                      <a:lnTo>
                        <a:pt x="549" y="459"/>
                      </a:lnTo>
                      <a:lnTo>
                        <a:pt x="536" y="452"/>
                      </a:lnTo>
                      <a:lnTo>
                        <a:pt x="380" y="26"/>
                      </a:lnTo>
                      <a:lnTo>
                        <a:pt x="371" y="22"/>
                      </a:lnTo>
                      <a:lnTo>
                        <a:pt x="311" y="20"/>
                      </a:lnTo>
                      <a:lnTo>
                        <a:pt x="234" y="24"/>
                      </a:lnTo>
                      <a:lnTo>
                        <a:pt x="164" y="28"/>
                      </a:lnTo>
                      <a:lnTo>
                        <a:pt x="145" y="34"/>
                      </a:lnTo>
                      <a:lnTo>
                        <a:pt x="132" y="45"/>
                      </a:lnTo>
                      <a:lnTo>
                        <a:pt x="124" y="59"/>
                      </a:lnTo>
                      <a:lnTo>
                        <a:pt x="15" y="493"/>
                      </a:lnTo>
                      <a:lnTo>
                        <a:pt x="7" y="497"/>
                      </a:lnTo>
                      <a:lnTo>
                        <a:pt x="0" y="487"/>
                      </a:lnTo>
                      <a:lnTo>
                        <a:pt x="108" y="56"/>
                      </a:lnTo>
                      <a:lnTo>
                        <a:pt x="119" y="33"/>
                      </a:lnTo>
                      <a:lnTo>
                        <a:pt x="128" y="24"/>
                      </a:lnTo>
                      <a:lnTo>
                        <a:pt x="137" y="17"/>
                      </a:lnTo>
                      <a:lnTo>
                        <a:pt x="150" y="10"/>
                      </a:lnTo>
                      <a:lnTo>
                        <a:pt x="173" y="9"/>
                      </a:lnTo>
                      <a:lnTo>
                        <a:pt x="245" y="3"/>
                      </a:lnTo>
                      <a:lnTo>
                        <a:pt x="325" y="0"/>
                      </a:lnTo>
                      <a:lnTo>
                        <a:pt x="363" y="1"/>
                      </a:lnTo>
                      <a:lnTo>
                        <a:pt x="381" y="3"/>
                      </a:lnTo>
                      <a:lnTo>
                        <a:pt x="393" y="9"/>
                      </a:lnTo>
                    </a:path>
                  </a:pathLst>
                </a:custGeom>
                <a:solidFill>
                  <a:srgbClr val="3F1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62" name="Freeform 12"/>
                <p:cNvSpPr>
                  <a:spLocks/>
                </p:cNvSpPr>
                <p:nvPr/>
              </p:nvSpPr>
              <p:spPr bwMode="auto">
                <a:xfrm>
                  <a:off x="4737" y="2656"/>
                  <a:ext cx="580" cy="580"/>
                </a:xfrm>
                <a:custGeom>
                  <a:avLst/>
                  <a:gdLst>
                    <a:gd name="T0" fmla="*/ 461 w 580"/>
                    <a:gd name="T1" fmla="*/ 0 h 580"/>
                    <a:gd name="T2" fmla="*/ 540 w 580"/>
                    <a:gd name="T3" fmla="*/ 0 h 580"/>
                    <a:gd name="T4" fmla="*/ 576 w 580"/>
                    <a:gd name="T5" fmla="*/ 22 h 580"/>
                    <a:gd name="T6" fmla="*/ 579 w 580"/>
                    <a:gd name="T7" fmla="*/ 76 h 580"/>
                    <a:gd name="T8" fmla="*/ 490 w 580"/>
                    <a:gd name="T9" fmla="*/ 385 h 580"/>
                    <a:gd name="T10" fmla="*/ 483 w 580"/>
                    <a:gd name="T11" fmla="*/ 417 h 580"/>
                    <a:gd name="T12" fmla="*/ 479 w 580"/>
                    <a:gd name="T13" fmla="*/ 450 h 580"/>
                    <a:gd name="T14" fmla="*/ 475 w 580"/>
                    <a:gd name="T15" fmla="*/ 522 h 580"/>
                    <a:gd name="T16" fmla="*/ 459 w 580"/>
                    <a:gd name="T17" fmla="*/ 555 h 580"/>
                    <a:gd name="T18" fmla="*/ 437 w 580"/>
                    <a:gd name="T19" fmla="*/ 560 h 580"/>
                    <a:gd name="T20" fmla="*/ 412 w 580"/>
                    <a:gd name="T21" fmla="*/ 563 h 580"/>
                    <a:gd name="T22" fmla="*/ 343 w 580"/>
                    <a:gd name="T23" fmla="*/ 567 h 580"/>
                    <a:gd name="T24" fmla="*/ 214 w 580"/>
                    <a:gd name="T25" fmla="*/ 571 h 580"/>
                    <a:gd name="T26" fmla="*/ 113 w 580"/>
                    <a:gd name="T27" fmla="*/ 579 h 580"/>
                    <a:gd name="T28" fmla="*/ 88 w 580"/>
                    <a:gd name="T29" fmla="*/ 570 h 580"/>
                    <a:gd name="T30" fmla="*/ 69 w 580"/>
                    <a:gd name="T31" fmla="*/ 547 h 580"/>
                    <a:gd name="T32" fmla="*/ 47 w 580"/>
                    <a:gd name="T33" fmla="*/ 515 h 580"/>
                    <a:gd name="T34" fmla="*/ 28 w 580"/>
                    <a:gd name="T35" fmla="*/ 483 h 580"/>
                    <a:gd name="T36" fmla="*/ 17 w 580"/>
                    <a:gd name="T37" fmla="*/ 463 h 580"/>
                    <a:gd name="T38" fmla="*/ 11 w 580"/>
                    <a:gd name="T39" fmla="*/ 447 h 580"/>
                    <a:gd name="T40" fmla="*/ 1 w 580"/>
                    <a:gd name="T41" fmla="*/ 421 h 580"/>
                    <a:gd name="T42" fmla="*/ 0 w 580"/>
                    <a:gd name="T43" fmla="*/ 408 h 580"/>
                    <a:gd name="T44" fmla="*/ 1 w 580"/>
                    <a:gd name="T45" fmla="*/ 392 h 580"/>
                    <a:gd name="T46" fmla="*/ 9 w 580"/>
                    <a:gd name="T47" fmla="*/ 384 h 580"/>
                    <a:gd name="T48" fmla="*/ 25 w 580"/>
                    <a:gd name="T49" fmla="*/ 374 h 580"/>
                    <a:gd name="T50" fmla="*/ 45 w 580"/>
                    <a:gd name="T51" fmla="*/ 372 h 580"/>
                    <a:gd name="T52" fmla="*/ 69 w 580"/>
                    <a:gd name="T53" fmla="*/ 372 h 580"/>
                    <a:gd name="T54" fmla="*/ 390 w 580"/>
                    <a:gd name="T55" fmla="*/ 384 h 580"/>
                    <a:gd name="T56" fmla="*/ 396 w 580"/>
                    <a:gd name="T57" fmla="*/ 307 h 580"/>
                    <a:gd name="T58" fmla="*/ 407 w 580"/>
                    <a:gd name="T59" fmla="*/ 165 h 580"/>
                    <a:gd name="T60" fmla="*/ 415 w 580"/>
                    <a:gd name="T61" fmla="*/ 67 h 580"/>
                    <a:gd name="T62" fmla="*/ 426 w 580"/>
                    <a:gd name="T63" fmla="*/ 25 h 580"/>
                    <a:gd name="T64" fmla="*/ 461 w 580"/>
                    <a:gd name="T65" fmla="*/ 0 h 58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580" h="580">
                      <a:moveTo>
                        <a:pt x="461" y="0"/>
                      </a:moveTo>
                      <a:lnTo>
                        <a:pt x="540" y="0"/>
                      </a:lnTo>
                      <a:lnTo>
                        <a:pt x="576" y="22"/>
                      </a:lnTo>
                      <a:lnTo>
                        <a:pt x="579" y="76"/>
                      </a:lnTo>
                      <a:lnTo>
                        <a:pt x="490" y="385"/>
                      </a:lnTo>
                      <a:lnTo>
                        <a:pt x="483" y="417"/>
                      </a:lnTo>
                      <a:lnTo>
                        <a:pt x="479" y="450"/>
                      </a:lnTo>
                      <a:lnTo>
                        <a:pt x="475" y="522"/>
                      </a:lnTo>
                      <a:lnTo>
                        <a:pt x="459" y="555"/>
                      </a:lnTo>
                      <a:lnTo>
                        <a:pt x="437" y="560"/>
                      </a:lnTo>
                      <a:lnTo>
                        <a:pt x="412" y="563"/>
                      </a:lnTo>
                      <a:lnTo>
                        <a:pt x="343" y="567"/>
                      </a:lnTo>
                      <a:lnTo>
                        <a:pt x="214" y="571"/>
                      </a:lnTo>
                      <a:lnTo>
                        <a:pt x="113" y="579"/>
                      </a:lnTo>
                      <a:lnTo>
                        <a:pt x="88" y="570"/>
                      </a:lnTo>
                      <a:lnTo>
                        <a:pt x="69" y="547"/>
                      </a:lnTo>
                      <a:lnTo>
                        <a:pt x="47" y="515"/>
                      </a:lnTo>
                      <a:lnTo>
                        <a:pt x="28" y="483"/>
                      </a:lnTo>
                      <a:lnTo>
                        <a:pt x="17" y="463"/>
                      </a:lnTo>
                      <a:lnTo>
                        <a:pt x="11" y="447"/>
                      </a:lnTo>
                      <a:lnTo>
                        <a:pt x="1" y="421"/>
                      </a:lnTo>
                      <a:lnTo>
                        <a:pt x="0" y="408"/>
                      </a:lnTo>
                      <a:lnTo>
                        <a:pt x="1" y="392"/>
                      </a:lnTo>
                      <a:lnTo>
                        <a:pt x="9" y="384"/>
                      </a:lnTo>
                      <a:lnTo>
                        <a:pt x="25" y="374"/>
                      </a:lnTo>
                      <a:lnTo>
                        <a:pt x="45" y="372"/>
                      </a:lnTo>
                      <a:lnTo>
                        <a:pt x="69" y="372"/>
                      </a:lnTo>
                      <a:lnTo>
                        <a:pt x="390" y="384"/>
                      </a:lnTo>
                      <a:lnTo>
                        <a:pt x="396" y="307"/>
                      </a:lnTo>
                      <a:lnTo>
                        <a:pt x="407" y="165"/>
                      </a:lnTo>
                      <a:lnTo>
                        <a:pt x="415" y="67"/>
                      </a:lnTo>
                      <a:lnTo>
                        <a:pt x="426" y="25"/>
                      </a:lnTo>
                      <a:lnTo>
                        <a:pt x="461" y="0"/>
                      </a:lnTo>
                    </a:path>
                  </a:pathLst>
                </a:custGeom>
                <a:solidFill>
                  <a:srgbClr val="9F7F5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15373" name="Freeform 13"/>
              <p:cNvSpPr>
                <a:spLocks/>
              </p:cNvSpPr>
              <p:nvPr/>
            </p:nvSpPr>
            <p:spPr bwMode="auto">
              <a:xfrm>
                <a:off x="3073" y="1325"/>
                <a:ext cx="1946" cy="941"/>
              </a:xfrm>
              <a:custGeom>
                <a:avLst/>
                <a:gdLst>
                  <a:gd name="T0" fmla="*/ 804 w 2062"/>
                  <a:gd name="T1" fmla="*/ 108 h 1006"/>
                  <a:gd name="T2" fmla="*/ 697 w 2062"/>
                  <a:gd name="T3" fmla="*/ 96 h 1006"/>
                  <a:gd name="T4" fmla="*/ 609 w 2062"/>
                  <a:gd name="T5" fmla="*/ 104 h 1006"/>
                  <a:gd name="T6" fmla="*/ 530 w 2062"/>
                  <a:gd name="T7" fmla="*/ 125 h 1006"/>
                  <a:gd name="T8" fmla="*/ 453 w 2062"/>
                  <a:gd name="T9" fmla="*/ 161 h 1006"/>
                  <a:gd name="T10" fmla="*/ 388 w 2062"/>
                  <a:gd name="T11" fmla="*/ 215 h 1006"/>
                  <a:gd name="T12" fmla="*/ 355 w 2062"/>
                  <a:gd name="T13" fmla="*/ 264 h 1006"/>
                  <a:gd name="T14" fmla="*/ 312 w 2062"/>
                  <a:gd name="T15" fmla="*/ 289 h 1006"/>
                  <a:gd name="T16" fmla="*/ 238 w 2062"/>
                  <a:gd name="T17" fmla="*/ 286 h 1006"/>
                  <a:gd name="T18" fmla="*/ 170 w 2062"/>
                  <a:gd name="T19" fmla="*/ 301 h 1006"/>
                  <a:gd name="T20" fmla="*/ 104 w 2062"/>
                  <a:gd name="T21" fmla="*/ 334 h 1006"/>
                  <a:gd name="T22" fmla="*/ 61 w 2062"/>
                  <a:gd name="T23" fmla="*/ 372 h 1006"/>
                  <a:gd name="T24" fmla="*/ 24 w 2062"/>
                  <a:gd name="T25" fmla="*/ 427 h 1006"/>
                  <a:gd name="T26" fmla="*/ 6 w 2062"/>
                  <a:gd name="T27" fmla="*/ 486 h 1006"/>
                  <a:gd name="T28" fmla="*/ 0 w 2062"/>
                  <a:gd name="T29" fmla="*/ 534 h 1006"/>
                  <a:gd name="T30" fmla="*/ 8 w 2062"/>
                  <a:gd name="T31" fmla="*/ 589 h 1006"/>
                  <a:gd name="T32" fmla="*/ 25 w 2062"/>
                  <a:gd name="T33" fmla="*/ 639 h 1006"/>
                  <a:gd name="T34" fmla="*/ 63 w 2062"/>
                  <a:gd name="T35" fmla="*/ 694 h 1006"/>
                  <a:gd name="T36" fmla="*/ 115 w 2062"/>
                  <a:gd name="T37" fmla="*/ 738 h 1006"/>
                  <a:gd name="T38" fmla="*/ 173 w 2062"/>
                  <a:gd name="T39" fmla="*/ 765 h 1006"/>
                  <a:gd name="T40" fmla="*/ 227 w 2062"/>
                  <a:gd name="T41" fmla="*/ 778 h 1006"/>
                  <a:gd name="T42" fmla="*/ 293 w 2062"/>
                  <a:gd name="T43" fmla="*/ 779 h 1006"/>
                  <a:gd name="T44" fmla="*/ 349 w 2062"/>
                  <a:gd name="T45" fmla="*/ 767 h 1006"/>
                  <a:gd name="T46" fmla="*/ 386 w 2062"/>
                  <a:gd name="T47" fmla="*/ 781 h 1006"/>
                  <a:gd name="T48" fmla="*/ 438 w 2062"/>
                  <a:gd name="T49" fmla="*/ 814 h 1006"/>
                  <a:gd name="T50" fmla="*/ 506 w 2062"/>
                  <a:gd name="T51" fmla="*/ 846 h 1006"/>
                  <a:gd name="T52" fmla="*/ 593 w 2062"/>
                  <a:gd name="T53" fmla="*/ 868 h 1006"/>
                  <a:gd name="T54" fmla="*/ 682 w 2062"/>
                  <a:gd name="T55" fmla="*/ 879 h 1006"/>
                  <a:gd name="T56" fmla="*/ 757 w 2062"/>
                  <a:gd name="T57" fmla="*/ 879 h 1006"/>
                  <a:gd name="T58" fmla="*/ 859 w 2062"/>
                  <a:gd name="T59" fmla="*/ 867 h 1006"/>
                  <a:gd name="T60" fmla="*/ 935 w 2062"/>
                  <a:gd name="T61" fmla="*/ 847 h 1006"/>
                  <a:gd name="T62" fmla="*/ 1006 w 2062"/>
                  <a:gd name="T63" fmla="*/ 818 h 1006"/>
                  <a:gd name="T64" fmla="*/ 1051 w 2062"/>
                  <a:gd name="T65" fmla="*/ 813 h 1006"/>
                  <a:gd name="T66" fmla="*/ 1113 w 2062"/>
                  <a:gd name="T67" fmla="*/ 832 h 1006"/>
                  <a:gd name="T68" fmla="*/ 1173 w 2062"/>
                  <a:gd name="T69" fmla="*/ 841 h 1006"/>
                  <a:gd name="T70" fmla="*/ 1240 w 2062"/>
                  <a:gd name="T71" fmla="*/ 836 h 1006"/>
                  <a:gd name="T72" fmla="*/ 1308 w 2062"/>
                  <a:gd name="T73" fmla="*/ 818 h 1006"/>
                  <a:gd name="T74" fmla="*/ 1369 w 2062"/>
                  <a:gd name="T75" fmla="*/ 784 h 1006"/>
                  <a:gd name="T76" fmla="*/ 1450 w 2062"/>
                  <a:gd name="T77" fmla="*/ 805 h 1006"/>
                  <a:gd name="T78" fmla="*/ 1529 w 2062"/>
                  <a:gd name="T79" fmla="*/ 810 h 1006"/>
                  <a:gd name="T80" fmla="*/ 1636 w 2062"/>
                  <a:gd name="T81" fmla="*/ 789 h 1006"/>
                  <a:gd name="T82" fmla="*/ 1726 w 2062"/>
                  <a:gd name="T83" fmla="*/ 736 h 1006"/>
                  <a:gd name="T84" fmla="*/ 1788 w 2062"/>
                  <a:gd name="T85" fmla="*/ 671 h 1006"/>
                  <a:gd name="T86" fmla="*/ 1821 w 2062"/>
                  <a:gd name="T87" fmla="*/ 602 h 1006"/>
                  <a:gd name="T88" fmla="*/ 1836 w 2062"/>
                  <a:gd name="T89" fmla="*/ 526 h 1006"/>
                  <a:gd name="T90" fmla="*/ 1823 w 2062"/>
                  <a:gd name="T91" fmla="*/ 456 h 1006"/>
                  <a:gd name="T92" fmla="*/ 1789 w 2062"/>
                  <a:gd name="T93" fmla="*/ 385 h 1006"/>
                  <a:gd name="T94" fmla="*/ 1736 w 2062"/>
                  <a:gd name="T95" fmla="*/ 325 h 1006"/>
                  <a:gd name="T96" fmla="*/ 1679 w 2062"/>
                  <a:gd name="T97" fmla="*/ 287 h 1006"/>
                  <a:gd name="T98" fmla="*/ 1603 w 2062"/>
                  <a:gd name="T99" fmla="*/ 253 h 1006"/>
                  <a:gd name="T100" fmla="*/ 1535 w 2062"/>
                  <a:gd name="T101" fmla="*/ 244 h 1006"/>
                  <a:gd name="T102" fmla="*/ 1517 w 2062"/>
                  <a:gd name="T103" fmla="*/ 194 h 1006"/>
                  <a:gd name="T104" fmla="*/ 1485 w 2062"/>
                  <a:gd name="T105" fmla="*/ 143 h 1006"/>
                  <a:gd name="T106" fmla="*/ 1433 w 2062"/>
                  <a:gd name="T107" fmla="*/ 91 h 1006"/>
                  <a:gd name="T108" fmla="*/ 1370 w 2062"/>
                  <a:gd name="T109" fmla="*/ 52 h 1006"/>
                  <a:gd name="T110" fmla="*/ 1290 w 2062"/>
                  <a:gd name="T111" fmla="*/ 19 h 1006"/>
                  <a:gd name="T112" fmla="*/ 1205 w 2062"/>
                  <a:gd name="T113" fmla="*/ 4 h 1006"/>
                  <a:gd name="T114" fmla="*/ 1116 w 2062"/>
                  <a:gd name="T115" fmla="*/ 1 h 1006"/>
                  <a:gd name="T116" fmla="*/ 1024 w 2062"/>
                  <a:gd name="T117" fmla="*/ 18 h 1006"/>
                  <a:gd name="T118" fmla="*/ 937 w 2062"/>
                  <a:gd name="T119" fmla="*/ 52 h 1006"/>
                  <a:gd name="T120" fmla="*/ 873 w 2062"/>
                  <a:gd name="T121" fmla="*/ 94 h 100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2062" h="1006">
                    <a:moveTo>
                      <a:pt x="951" y="133"/>
                    </a:moveTo>
                    <a:lnTo>
                      <a:pt x="903" y="123"/>
                    </a:lnTo>
                    <a:lnTo>
                      <a:pt x="838" y="113"/>
                    </a:lnTo>
                    <a:lnTo>
                      <a:pt x="783" y="110"/>
                    </a:lnTo>
                    <a:lnTo>
                      <a:pt x="725" y="115"/>
                    </a:lnTo>
                    <a:lnTo>
                      <a:pt x="683" y="119"/>
                    </a:lnTo>
                    <a:lnTo>
                      <a:pt x="640" y="128"/>
                    </a:lnTo>
                    <a:lnTo>
                      <a:pt x="596" y="143"/>
                    </a:lnTo>
                    <a:lnTo>
                      <a:pt x="553" y="160"/>
                    </a:lnTo>
                    <a:lnTo>
                      <a:pt x="509" y="184"/>
                    </a:lnTo>
                    <a:lnTo>
                      <a:pt x="465" y="217"/>
                    </a:lnTo>
                    <a:lnTo>
                      <a:pt x="436" y="246"/>
                    </a:lnTo>
                    <a:lnTo>
                      <a:pt x="416" y="273"/>
                    </a:lnTo>
                    <a:lnTo>
                      <a:pt x="398" y="302"/>
                    </a:lnTo>
                    <a:lnTo>
                      <a:pt x="386" y="340"/>
                    </a:lnTo>
                    <a:lnTo>
                      <a:pt x="351" y="330"/>
                    </a:lnTo>
                    <a:lnTo>
                      <a:pt x="306" y="326"/>
                    </a:lnTo>
                    <a:lnTo>
                      <a:pt x="267" y="327"/>
                    </a:lnTo>
                    <a:lnTo>
                      <a:pt x="226" y="334"/>
                    </a:lnTo>
                    <a:lnTo>
                      <a:pt x="191" y="344"/>
                    </a:lnTo>
                    <a:lnTo>
                      <a:pt x="155" y="359"/>
                    </a:lnTo>
                    <a:lnTo>
                      <a:pt x="117" y="382"/>
                    </a:lnTo>
                    <a:lnTo>
                      <a:pt x="94" y="403"/>
                    </a:lnTo>
                    <a:lnTo>
                      <a:pt x="69" y="425"/>
                    </a:lnTo>
                    <a:lnTo>
                      <a:pt x="47" y="451"/>
                    </a:lnTo>
                    <a:lnTo>
                      <a:pt x="27" y="489"/>
                    </a:lnTo>
                    <a:lnTo>
                      <a:pt x="14" y="521"/>
                    </a:lnTo>
                    <a:lnTo>
                      <a:pt x="6" y="556"/>
                    </a:lnTo>
                    <a:lnTo>
                      <a:pt x="3" y="583"/>
                    </a:lnTo>
                    <a:lnTo>
                      <a:pt x="0" y="610"/>
                    </a:lnTo>
                    <a:lnTo>
                      <a:pt x="3" y="643"/>
                    </a:lnTo>
                    <a:lnTo>
                      <a:pt x="8" y="673"/>
                    </a:lnTo>
                    <a:lnTo>
                      <a:pt x="17" y="701"/>
                    </a:lnTo>
                    <a:lnTo>
                      <a:pt x="28" y="730"/>
                    </a:lnTo>
                    <a:lnTo>
                      <a:pt x="47" y="763"/>
                    </a:lnTo>
                    <a:lnTo>
                      <a:pt x="71" y="793"/>
                    </a:lnTo>
                    <a:lnTo>
                      <a:pt x="96" y="818"/>
                    </a:lnTo>
                    <a:lnTo>
                      <a:pt x="129" y="843"/>
                    </a:lnTo>
                    <a:lnTo>
                      <a:pt x="164" y="862"/>
                    </a:lnTo>
                    <a:lnTo>
                      <a:pt x="194" y="874"/>
                    </a:lnTo>
                    <a:lnTo>
                      <a:pt x="222" y="883"/>
                    </a:lnTo>
                    <a:lnTo>
                      <a:pt x="255" y="890"/>
                    </a:lnTo>
                    <a:lnTo>
                      <a:pt x="291" y="891"/>
                    </a:lnTo>
                    <a:lnTo>
                      <a:pt x="328" y="891"/>
                    </a:lnTo>
                    <a:lnTo>
                      <a:pt x="364" y="885"/>
                    </a:lnTo>
                    <a:lnTo>
                      <a:pt x="392" y="877"/>
                    </a:lnTo>
                    <a:lnTo>
                      <a:pt x="412" y="871"/>
                    </a:lnTo>
                    <a:lnTo>
                      <a:pt x="433" y="893"/>
                    </a:lnTo>
                    <a:lnTo>
                      <a:pt x="461" y="913"/>
                    </a:lnTo>
                    <a:lnTo>
                      <a:pt x="492" y="930"/>
                    </a:lnTo>
                    <a:lnTo>
                      <a:pt x="526" y="949"/>
                    </a:lnTo>
                    <a:lnTo>
                      <a:pt x="568" y="966"/>
                    </a:lnTo>
                    <a:lnTo>
                      <a:pt x="612" y="980"/>
                    </a:lnTo>
                    <a:lnTo>
                      <a:pt x="665" y="992"/>
                    </a:lnTo>
                    <a:lnTo>
                      <a:pt x="713" y="1000"/>
                    </a:lnTo>
                    <a:lnTo>
                      <a:pt x="766" y="1005"/>
                    </a:lnTo>
                    <a:lnTo>
                      <a:pt x="808" y="1005"/>
                    </a:lnTo>
                    <a:lnTo>
                      <a:pt x="850" y="1005"/>
                    </a:lnTo>
                    <a:lnTo>
                      <a:pt x="910" y="999"/>
                    </a:lnTo>
                    <a:lnTo>
                      <a:pt x="964" y="991"/>
                    </a:lnTo>
                    <a:lnTo>
                      <a:pt x="1002" y="982"/>
                    </a:lnTo>
                    <a:lnTo>
                      <a:pt x="1050" y="968"/>
                    </a:lnTo>
                    <a:lnTo>
                      <a:pt x="1100" y="949"/>
                    </a:lnTo>
                    <a:lnTo>
                      <a:pt x="1130" y="935"/>
                    </a:lnTo>
                    <a:lnTo>
                      <a:pt x="1154" y="918"/>
                    </a:lnTo>
                    <a:lnTo>
                      <a:pt x="1180" y="929"/>
                    </a:lnTo>
                    <a:lnTo>
                      <a:pt x="1216" y="943"/>
                    </a:lnTo>
                    <a:lnTo>
                      <a:pt x="1249" y="952"/>
                    </a:lnTo>
                    <a:lnTo>
                      <a:pt x="1281" y="957"/>
                    </a:lnTo>
                    <a:lnTo>
                      <a:pt x="1317" y="961"/>
                    </a:lnTo>
                    <a:lnTo>
                      <a:pt x="1349" y="961"/>
                    </a:lnTo>
                    <a:lnTo>
                      <a:pt x="1392" y="956"/>
                    </a:lnTo>
                    <a:lnTo>
                      <a:pt x="1432" y="946"/>
                    </a:lnTo>
                    <a:lnTo>
                      <a:pt x="1469" y="935"/>
                    </a:lnTo>
                    <a:lnTo>
                      <a:pt x="1505" y="916"/>
                    </a:lnTo>
                    <a:lnTo>
                      <a:pt x="1538" y="896"/>
                    </a:lnTo>
                    <a:lnTo>
                      <a:pt x="1585" y="913"/>
                    </a:lnTo>
                    <a:lnTo>
                      <a:pt x="1628" y="921"/>
                    </a:lnTo>
                    <a:lnTo>
                      <a:pt x="1664" y="926"/>
                    </a:lnTo>
                    <a:lnTo>
                      <a:pt x="1717" y="926"/>
                    </a:lnTo>
                    <a:lnTo>
                      <a:pt x="1772" y="920"/>
                    </a:lnTo>
                    <a:lnTo>
                      <a:pt x="1836" y="901"/>
                    </a:lnTo>
                    <a:lnTo>
                      <a:pt x="1891" y="874"/>
                    </a:lnTo>
                    <a:lnTo>
                      <a:pt x="1938" y="841"/>
                    </a:lnTo>
                    <a:lnTo>
                      <a:pt x="1983" y="801"/>
                    </a:lnTo>
                    <a:lnTo>
                      <a:pt x="2008" y="767"/>
                    </a:lnTo>
                    <a:lnTo>
                      <a:pt x="2028" y="733"/>
                    </a:lnTo>
                    <a:lnTo>
                      <a:pt x="2045" y="688"/>
                    </a:lnTo>
                    <a:lnTo>
                      <a:pt x="2056" y="648"/>
                    </a:lnTo>
                    <a:lnTo>
                      <a:pt x="2061" y="601"/>
                    </a:lnTo>
                    <a:lnTo>
                      <a:pt x="2057" y="565"/>
                    </a:lnTo>
                    <a:lnTo>
                      <a:pt x="2047" y="521"/>
                    </a:lnTo>
                    <a:lnTo>
                      <a:pt x="2032" y="478"/>
                    </a:lnTo>
                    <a:lnTo>
                      <a:pt x="2009" y="440"/>
                    </a:lnTo>
                    <a:lnTo>
                      <a:pt x="1981" y="403"/>
                    </a:lnTo>
                    <a:lnTo>
                      <a:pt x="1949" y="371"/>
                    </a:lnTo>
                    <a:lnTo>
                      <a:pt x="1917" y="347"/>
                    </a:lnTo>
                    <a:lnTo>
                      <a:pt x="1885" y="328"/>
                    </a:lnTo>
                    <a:lnTo>
                      <a:pt x="1841" y="305"/>
                    </a:lnTo>
                    <a:lnTo>
                      <a:pt x="1800" y="290"/>
                    </a:lnTo>
                    <a:lnTo>
                      <a:pt x="1764" y="284"/>
                    </a:lnTo>
                    <a:lnTo>
                      <a:pt x="1724" y="279"/>
                    </a:lnTo>
                    <a:lnTo>
                      <a:pt x="1717" y="251"/>
                    </a:lnTo>
                    <a:lnTo>
                      <a:pt x="1703" y="221"/>
                    </a:lnTo>
                    <a:lnTo>
                      <a:pt x="1688" y="195"/>
                    </a:lnTo>
                    <a:lnTo>
                      <a:pt x="1667" y="164"/>
                    </a:lnTo>
                    <a:lnTo>
                      <a:pt x="1642" y="134"/>
                    </a:lnTo>
                    <a:lnTo>
                      <a:pt x="1609" y="104"/>
                    </a:lnTo>
                    <a:lnTo>
                      <a:pt x="1577" y="79"/>
                    </a:lnTo>
                    <a:lnTo>
                      <a:pt x="1539" y="60"/>
                    </a:lnTo>
                    <a:lnTo>
                      <a:pt x="1492" y="37"/>
                    </a:lnTo>
                    <a:lnTo>
                      <a:pt x="1448" y="21"/>
                    </a:lnTo>
                    <a:lnTo>
                      <a:pt x="1402" y="10"/>
                    </a:lnTo>
                    <a:lnTo>
                      <a:pt x="1353" y="4"/>
                    </a:lnTo>
                    <a:lnTo>
                      <a:pt x="1305" y="0"/>
                    </a:lnTo>
                    <a:lnTo>
                      <a:pt x="1252" y="1"/>
                    </a:lnTo>
                    <a:lnTo>
                      <a:pt x="1206" y="7"/>
                    </a:lnTo>
                    <a:lnTo>
                      <a:pt x="1150" y="20"/>
                    </a:lnTo>
                    <a:lnTo>
                      <a:pt x="1090" y="41"/>
                    </a:lnTo>
                    <a:lnTo>
                      <a:pt x="1052" y="60"/>
                    </a:lnTo>
                    <a:lnTo>
                      <a:pt x="1013" y="81"/>
                    </a:lnTo>
                    <a:lnTo>
                      <a:pt x="980" y="107"/>
                    </a:lnTo>
                    <a:lnTo>
                      <a:pt x="951" y="133"/>
                    </a:lnTo>
                  </a:path>
                </a:pathLst>
              </a:custGeom>
              <a:solidFill>
                <a:schemeClr val="accent2"/>
              </a:solidFill>
              <a:ln w="25400" cap="rnd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374" name="Group 14"/>
              <p:cNvGrpSpPr>
                <a:grpSpLocks/>
              </p:cNvGrpSpPr>
              <p:nvPr/>
            </p:nvGrpSpPr>
            <p:grpSpPr bwMode="auto">
              <a:xfrm>
                <a:off x="4316" y="1902"/>
                <a:ext cx="528" cy="589"/>
                <a:chOff x="4309" y="1854"/>
                <a:chExt cx="560" cy="629"/>
              </a:xfrm>
            </p:grpSpPr>
            <p:sp>
              <p:nvSpPr>
                <p:cNvPr id="15450" name="Freeform 15"/>
                <p:cNvSpPr>
                  <a:spLocks/>
                </p:cNvSpPr>
                <p:nvPr/>
              </p:nvSpPr>
              <p:spPr bwMode="auto">
                <a:xfrm>
                  <a:off x="4639" y="2373"/>
                  <a:ext cx="91" cy="110"/>
                </a:xfrm>
                <a:custGeom>
                  <a:avLst/>
                  <a:gdLst>
                    <a:gd name="T0" fmla="*/ 0 w 91"/>
                    <a:gd name="T1" fmla="*/ 38 h 110"/>
                    <a:gd name="T2" fmla="*/ 7 w 91"/>
                    <a:gd name="T3" fmla="*/ 63 h 110"/>
                    <a:gd name="T4" fmla="*/ 15 w 91"/>
                    <a:gd name="T5" fmla="*/ 75 h 110"/>
                    <a:gd name="T6" fmla="*/ 30 w 91"/>
                    <a:gd name="T7" fmla="*/ 95 h 110"/>
                    <a:gd name="T8" fmla="*/ 37 w 91"/>
                    <a:gd name="T9" fmla="*/ 109 h 110"/>
                    <a:gd name="T10" fmla="*/ 90 w 91"/>
                    <a:gd name="T11" fmla="*/ 68 h 110"/>
                    <a:gd name="T12" fmla="*/ 67 w 91"/>
                    <a:gd name="T13" fmla="*/ 21 h 110"/>
                    <a:gd name="T14" fmla="*/ 58 w 91"/>
                    <a:gd name="T15" fmla="*/ 0 h 110"/>
                    <a:gd name="T16" fmla="*/ 0 w 91"/>
                    <a:gd name="T17" fmla="*/ 38 h 11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91" h="110">
                      <a:moveTo>
                        <a:pt x="0" y="38"/>
                      </a:moveTo>
                      <a:lnTo>
                        <a:pt x="7" y="63"/>
                      </a:lnTo>
                      <a:lnTo>
                        <a:pt x="15" y="75"/>
                      </a:lnTo>
                      <a:lnTo>
                        <a:pt x="30" y="95"/>
                      </a:lnTo>
                      <a:lnTo>
                        <a:pt x="37" y="109"/>
                      </a:lnTo>
                      <a:lnTo>
                        <a:pt x="90" y="68"/>
                      </a:lnTo>
                      <a:lnTo>
                        <a:pt x="67" y="21"/>
                      </a:lnTo>
                      <a:lnTo>
                        <a:pt x="58" y="0"/>
                      </a:lnTo>
                      <a:lnTo>
                        <a:pt x="0" y="38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5451" name="Group 16"/>
                <p:cNvGrpSpPr>
                  <a:grpSpLocks/>
                </p:cNvGrpSpPr>
                <p:nvPr/>
              </p:nvGrpSpPr>
              <p:grpSpPr bwMode="auto">
                <a:xfrm>
                  <a:off x="4442" y="2294"/>
                  <a:ext cx="103" cy="88"/>
                  <a:chOff x="4442" y="2294"/>
                  <a:chExt cx="103" cy="88"/>
                </a:xfrm>
              </p:grpSpPr>
              <p:sp>
                <p:nvSpPr>
                  <p:cNvPr id="15459" name="Freeform 17"/>
                  <p:cNvSpPr>
                    <a:spLocks/>
                  </p:cNvSpPr>
                  <p:nvPr/>
                </p:nvSpPr>
                <p:spPr bwMode="auto">
                  <a:xfrm>
                    <a:off x="4464" y="2319"/>
                    <a:ext cx="81" cy="63"/>
                  </a:xfrm>
                  <a:custGeom>
                    <a:avLst/>
                    <a:gdLst>
                      <a:gd name="T0" fmla="*/ 0 w 81"/>
                      <a:gd name="T1" fmla="*/ 0 h 63"/>
                      <a:gd name="T2" fmla="*/ 2 w 81"/>
                      <a:gd name="T3" fmla="*/ 25 h 63"/>
                      <a:gd name="T4" fmla="*/ 3 w 81"/>
                      <a:gd name="T5" fmla="*/ 40 h 63"/>
                      <a:gd name="T6" fmla="*/ 3 w 81"/>
                      <a:gd name="T7" fmla="*/ 50 h 63"/>
                      <a:gd name="T8" fmla="*/ 3 w 81"/>
                      <a:gd name="T9" fmla="*/ 62 h 63"/>
                      <a:gd name="T10" fmla="*/ 80 w 81"/>
                      <a:gd name="T11" fmla="*/ 54 h 63"/>
                      <a:gd name="T12" fmla="*/ 78 w 81"/>
                      <a:gd name="T13" fmla="*/ 3 h 63"/>
                      <a:gd name="T14" fmla="*/ 0 w 81"/>
                      <a:gd name="T15" fmla="*/ 0 h 6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81" h="63">
                        <a:moveTo>
                          <a:pt x="0" y="0"/>
                        </a:moveTo>
                        <a:lnTo>
                          <a:pt x="2" y="25"/>
                        </a:lnTo>
                        <a:lnTo>
                          <a:pt x="3" y="40"/>
                        </a:lnTo>
                        <a:lnTo>
                          <a:pt x="3" y="50"/>
                        </a:lnTo>
                        <a:lnTo>
                          <a:pt x="3" y="62"/>
                        </a:lnTo>
                        <a:lnTo>
                          <a:pt x="80" y="54"/>
                        </a:lnTo>
                        <a:lnTo>
                          <a:pt x="78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5F3F1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60" name="Freeform 18"/>
                  <p:cNvSpPr>
                    <a:spLocks/>
                  </p:cNvSpPr>
                  <p:nvPr/>
                </p:nvSpPr>
                <p:spPr bwMode="auto">
                  <a:xfrm>
                    <a:off x="4442" y="2294"/>
                    <a:ext cx="81" cy="32"/>
                  </a:xfrm>
                  <a:custGeom>
                    <a:avLst/>
                    <a:gdLst>
                      <a:gd name="T0" fmla="*/ 0 w 81"/>
                      <a:gd name="T1" fmla="*/ 3 h 32"/>
                      <a:gd name="T2" fmla="*/ 0 w 81"/>
                      <a:gd name="T3" fmla="*/ 31 h 32"/>
                      <a:gd name="T4" fmla="*/ 80 w 81"/>
                      <a:gd name="T5" fmla="*/ 31 h 32"/>
                      <a:gd name="T6" fmla="*/ 78 w 81"/>
                      <a:gd name="T7" fmla="*/ 0 h 32"/>
                      <a:gd name="T8" fmla="*/ 0 w 81"/>
                      <a:gd name="T9" fmla="*/ 3 h 3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81" h="32">
                        <a:moveTo>
                          <a:pt x="0" y="3"/>
                        </a:moveTo>
                        <a:lnTo>
                          <a:pt x="0" y="31"/>
                        </a:lnTo>
                        <a:lnTo>
                          <a:pt x="80" y="31"/>
                        </a:lnTo>
                        <a:lnTo>
                          <a:pt x="78" y="0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FFF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5452" name="Freeform 19"/>
                <p:cNvSpPr>
                  <a:spLocks/>
                </p:cNvSpPr>
                <p:nvPr/>
              </p:nvSpPr>
              <p:spPr bwMode="auto">
                <a:xfrm>
                  <a:off x="4309" y="1909"/>
                  <a:ext cx="491" cy="565"/>
                </a:xfrm>
                <a:custGeom>
                  <a:avLst/>
                  <a:gdLst>
                    <a:gd name="T0" fmla="*/ 71 w 491"/>
                    <a:gd name="T1" fmla="*/ 194 h 565"/>
                    <a:gd name="T2" fmla="*/ 32 w 491"/>
                    <a:gd name="T3" fmla="*/ 203 h 565"/>
                    <a:gd name="T4" fmla="*/ 10 w 491"/>
                    <a:gd name="T5" fmla="*/ 230 h 565"/>
                    <a:gd name="T6" fmla="*/ 0 w 491"/>
                    <a:gd name="T7" fmla="*/ 265 h 565"/>
                    <a:gd name="T8" fmla="*/ 4 w 491"/>
                    <a:gd name="T9" fmla="*/ 295 h 565"/>
                    <a:gd name="T10" fmla="*/ 18 w 491"/>
                    <a:gd name="T11" fmla="*/ 317 h 565"/>
                    <a:gd name="T12" fmla="*/ 48 w 491"/>
                    <a:gd name="T13" fmla="*/ 330 h 565"/>
                    <a:gd name="T14" fmla="*/ 90 w 491"/>
                    <a:gd name="T15" fmla="*/ 328 h 565"/>
                    <a:gd name="T16" fmla="*/ 112 w 491"/>
                    <a:gd name="T17" fmla="*/ 326 h 565"/>
                    <a:gd name="T18" fmla="*/ 95 w 491"/>
                    <a:gd name="T19" fmla="*/ 382 h 565"/>
                    <a:gd name="T20" fmla="*/ 162 w 491"/>
                    <a:gd name="T21" fmla="*/ 388 h 565"/>
                    <a:gd name="T22" fmla="*/ 188 w 491"/>
                    <a:gd name="T23" fmla="*/ 395 h 565"/>
                    <a:gd name="T24" fmla="*/ 205 w 491"/>
                    <a:gd name="T25" fmla="*/ 406 h 565"/>
                    <a:gd name="T26" fmla="*/ 182 w 491"/>
                    <a:gd name="T27" fmla="*/ 456 h 565"/>
                    <a:gd name="T28" fmla="*/ 127 w 491"/>
                    <a:gd name="T29" fmla="*/ 455 h 565"/>
                    <a:gd name="T30" fmla="*/ 109 w 491"/>
                    <a:gd name="T31" fmla="*/ 484 h 565"/>
                    <a:gd name="T32" fmla="*/ 125 w 491"/>
                    <a:gd name="T33" fmla="*/ 545 h 565"/>
                    <a:gd name="T34" fmla="*/ 158 w 491"/>
                    <a:gd name="T35" fmla="*/ 564 h 565"/>
                    <a:gd name="T36" fmla="*/ 251 w 491"/>
                    <a:gd name="T37" fmla="*/ 553 h 565"/>
                    <a:gd name="T38" fmla="*/ 344 w 491"/>
                    <a:gd name="T39" fmla="*/ 509 h 565"/>
                    <a:gd name="T40" fmla="*/ 402 w 491"/>
                    <a:gd name="T41" fmla="*/ 458 h 565"/>
                    <a:gd name="T42" fmla="*/ 422 w 491"/>
                    <a:gd name="T43" fmla="*/ 419 h 565"/>
                    <a:gd name="T44" fmla="*/ 462 w 491"/>
                    <a:gd name="T45" fmla="*/ 353 h 565"/>
                    <a:gd name="T46" fmla="*/ 482 w 491"/>
                    <a:gd name="T47" fmla="*/ 287 h 565"/>
                    <a:gd name="T48" fmla="*/ 490 w 491"/>
                    <a:gd name="T49" fmla="*/ 202 h 565"/>
                    <a:gd name="T50" fmla="*/ 474 w 491"/>
                    <a:gd name="T51" fmla="*/ 109 h 565"/>
                    <a:gd name="T52" fmla="*/ 425 w 491"/>
                    <a:gd name="T53" fmla="*/ 43 h 565"/>
                    <a:gd name="T54" fmla="*/ 382 w 491"/>
                    <a:gd name="T55" fmla="*/ 16 h 565"/>
                    <a:gd name="T56" fmla="*/ 322 w 491"/>
                    <a:gd name="T57" fmla="*/ 0 h 565"/>
                    <a:gd name="T58" fmla="*/ 207 w 491"/>
                    <a:gd name="T59" fmla="*/ 18 h 565"/>
                    <a:gd name="T60" fmla="*/ 141 w 491"/>
                    <a:gd name="T61" fmla="*/ 68 h 565"/>
                    <a:gd name="T62" fmla="*/ 102 w 491"/>
                    <a:gd name="T63" fmla="*/ 128 h 565"/>
                    <a:gd name="T64" fmla="*/ 95 w 491"/>
                    <a:gd name="T65" fmla="*/ 192 h 56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91" h="565">
                      <a:moveTo>
                        <a:pt x="95" y="192"/>
                      </a:moveTo>
                      <a:lnTo>
                        <a:pt x="71" y="194"/>
                      </a:lnTo>
                      <a:lnTo>
                        <a:pt x="46" y="197"/>
                      </a:lnTo>
                      <a:lnTo>
                        <a:pt x="32" y="203"/>
                      </a:lnTo>
                      <a:lnTo>
                        <a:pt x="20" y="215"/>
                      </a:lnTo>
                      <a:lnTo>
                        <a:pt x="10" y="230"/>
                      </a:lnTo>
                      <a:lnTo>
                        <a:pt x="4" y="250"/>
                      </a:lnTo>
                      <a:lnTo>
                        <a:pt x="0" y="265"/>
                      </a:lnTo>
                      <a:lnTo>
                        <a:pt x="0" y="280"/>
                      </a:lnTo>
                      <a:lnTo>
                        <a:pt x="4" y="295"/>
                      </a:lnTo>
                      <a:lnTo>
                        <a:pt x="10" y="308"/>
                      </a:lnTo>
                      <a:lnTo>
                        <a:pt x="18" y="317"/>
                      </a:lnTo>
                      <a:lnTo>
                        <a:pt x="32" y="326"/>
                      </a:lnTo>
                      <a:lnTo>
                        <a:pt x="48" y="330"/>
                      </a:lnTo>
                      <a:lnTo>
                        <a:pt x="67" y="333"/>
                      </a:lnTo>
                      <a:lnTo>
                        <a:pt x="90" y="328"/>
                      </a:lnTo>
                      <a:lnTo>
                        <a:pt x="101" y="326"/>
                      </a:lnTo>
                      <a:lnTo>
                        <a:pt x="112" y="326"/>
                      </a:lnTo>
                      <a:lnTo>
                        <a:pt x="97" y="330"/>
                      </a:lnTo>
                      <a:lnTo>
                        <a:pt x="95" y="382"/>
                      </a:lnTo>
                      <a:lnTo>
                        <a:pt x="137" y="386"/>
                      </a:lnTo>
                      <a:lnTo>
                        <a:pt x="162" y="388"/>
                      </a:lnTo>
                      <a:lnTo>
                        <a:pt x="174" y="388"/>
                      </a:lnTo>
                      <a:lnTo>
                        <a:pt x="188" y="395"/>
                      </a:lnTo>
                      <a:lnTo>
                        <a:pt x="198" y="402"/>
                      </a:lnTo>
                      <a:lnTo>
                        <a:pt x="205" y="406"/>
                      </a:lnTo>
                      <a:lnTo>
                        <a:pt x="207" y="444"/>
                      </a:lnTo>
                      <a:lnTo>
                        <a:pt x="182" y="456"/>
                      </a:lnTo>
                      <a:lnTo>
                        <a:pt x="160" y="456"/>
                      </a:lnTo>
                      <a:lnTo>
                        <a:pt x="127" y="455"/>
                      </a:lnTo>
                      <a:lnTo>
                        <a:pt x="104" y="450"/>
                      </a:lnTo>
                      <a:lnTo>
                        <a:pt x="109" y="484"/>
                      </a:lnTo>
                      <a:lnTo>
                        <a:pt x="112" y="521"/>
                      </a:lnTo>
                      <a:lnTo>
                        <a:pt x="125" y="545"/>
                      </a:lnTo>
                      <a:lnTo>
                        <a:pt x="135" y="554"/>
                      </a:lnTo>
                      <a:lnTo>
                        <a:pt x="158" y="564"/>
                      </a:lnTo>
                      <a:lnTo>
                        <a:pt x="216" y="559"/>
                      </a:lnTo>
                      <a:lnTo>
                        <a:pt x="251" y="553"/>
                      </a:lnTo>
                      <a:lnTo>
                        <a:pt x="302" y="529"/>
                      </a:lnTo>
                      <a:lnTo>
                        <a:pt x="344" y="509"/>
                      </a:lnTo>
                      <a:lnTo>
                        <a:pt x="388" y="480"/>
                      </a:lnTo>
                      <a:lnTo>
                        <a:pt x="402" y="458"/>
                      </a:lnTo>
                      <a:lnTo>
                        <a:pt x="411" y="438"/>
                      </a:lnTo>
                      <a:lnTo>
                        <a:pt x="422" y="419"/>
                      </a:lnTo>
                      <a:lnTo>
                        <a:pt x="446" y="386"/>
                      </a:lnTo>
                      <a:lnTo>
                        <a:pt x="462" y="353"/>
                      </a:lnTo>
                      <a:lnTo>
                        <a:pt x="474" y="320"/>
                      </a:lnTo>
                      <a:lnTo>
                        <a:pt x="482" y="287"/>
                      </a:lnTo>
                      <a:lnTo>
                        <a:pt x="488" y="248"/>
                      </a:lnTo>
                      <a:lnTo>
                        <a:pt x="490" y="202"/>
                      </a:lnTo>
                      <a:lnTo>
                        <a:pt x="485" y="154"/>
                      </a:lnTo>
                      <a:lnTo>
                        <a:pt x="474" y="109"/>
                      </a:lnTo>
                      <a:lnTo>
                        <a:pt x="455" y="80"/>
                      </a:lnTo>
                      <a:lnTo>
                        <a:pt x="425" y="43"/>
                      </a:lnTo>
                      <a:lnTo>
                        <a:pt x="403" y="28"/>
                      </a:lnTo>
                      <a:lnTo>
                        <a:pt x="382" y="16"/>
                      </a:lnTo>
                      <a:lnTo>
                        <a:pt x="355" y="6"/>
                      </a:lnTo>
                      <a:lnTo>
                        <a:pt x="322" y="0"/>
                      </a:lnTo>
                      <a:lnTo>
                        <a:pt x="272" y="2"/>
                      </a:lnTo>
                      <a:lnTo>
                        <a:pt x="207" y="18"/>
                      </a:lnTo>
                      <a:lnTo>
                        <a:pt x="166" y="44"/>
                      </a:lnTo>
                      <a:lnTo>
                        <a:pt x="141" y="68"/>
                      </a:lnTo>
                      <a:lnTo>
                        <a:pt x="118" y="99"/>
                      </a:lnTo>
                      <a:lnTo>
                        <a:pt x="102" y="128"/>
                      </a:lnTo>
                      <a:lnTo>
                        <a:pt x="95" y="169"/>
                      </a:lnTo>
                      <a:lnTo>
                        <a:pt x="95" y="192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5453" name="Group 20"/>
                <p:cNvGrpSpPr>
                  <a:grpSpLocks/>
                </p:cNvGrpSpPr>
                <p:nvPr/>
              </p:nvGrpSpPr>
              <p:grpSpPr bwMode="auto">
                <a:xfrm>
                  <a:off x="4437" y="2075"/>
                  <a:ext cx="102" cy="132"/>
                  <a:chOff x="4437" y="2075"/>
                  <a:chExt cx="102" cy="132"/>
                </a:xfrm>
              </p:grpSpPr>
              <p:sp>
                <p:nvSpPr>
                  <p:cNvPr id="15457" name="Freeform 21"/>
                  <p:cNvSpPr>
                    <a:spLocks/>
                  </p:cNvSpPr>
                  <p:nvPr/>
                </p:nvSpPr>
                <p:spPr bwMode="auto">
                  <a:xfrm>
                    <a:off x="4437" y="2075"/>
                    <a:ext cx="102" cy="132"/>
                  </a:xfrm>
                  <a:custGeom>
                    <a:avLst/>
                    <a:gdLst>
                      <a:gd name="T0" fmla="*/ 50 w 102"/>
                      <a:gd name="T1" fmla="*/ 0 h 132"/>
                      <a:gd name="T2" fmla="*/ 55 w 102"/>
                      <a:gd name="T3" fmla="*/ 0 h 132"/>
                      <a:gd name="T4" fmla="*/ 63 w 102"/>
                      <a:gd name="T5" fmla="*/ 2 h 132"/>
                      <a:gd name="T6" fmla="*/ 71 w 102"/>
                      <a:gd name="T7" fmla="*/ 5 h 132"/>
                      <a:gd name="T8" fmla="*/ 79 w 102"/>
                      <a:gd name="T9" fmla="*/ 11 h 132"/>
                      <a:gd name="T10" fmla="*/ 86 w 102"/>
                      <a:gd name="T11" fmla="*/ 19 h 132"/>
                      <a:gd name="T12" fmla="*/ 92 w 102"/>
                      <a:gd name="T13" fmla="*/ 29 h 132"/>
                      <a:gd name="T14" fmla="*/ 98 w 102"/>
                      <a:gd name="T15" fmla="*/ 41 h 132"/>
                      <a:gd name="T16" fmla="*/ 100 w 102"/>
                      <a:gd name="T17" fmla="*/ 53 h 132"/>
                      <a:gd name="T18" fmla="*/ 101 w 102"/>
                      <a:gd name="T19" fmla="*/ 65 h 132"/>
                      <a:gd name="T20" fmla="*/ 100 w 102"/>
                      <a:gd name="T21" fmla="*/ 81 h 132"/>
                      <a:gd name="T22" fmla="*/ 97 w 102"/>
                      <a:gd name="T23" fmla="*/ 95 h 132"/>
                      <a:gd name="T24" fmla="*/ 91 w 102"/>
                      <a:gd name="T25" fmla="*/ 106 h 132"/>
                      <a:gd name="T26" fmla="*/ 84 w 102"/>
                      <a:gd name="T27" fmla="*/ 114 h 132"/>
                      <a:gd name="T28" fmla="*/ 78 w 102"/>
                      <a:gd name="T29" fmla="*/ 122 h 132"/>
                      <a:gd name="T30" fmla="*/ 69 w 102"/>
                      <a:gd name="T31" fmla="*/ 127 h 132"/>
                      <a:gd name="T32" fmla="*/ 59 w 102"/>
                      <a:gd name="T33" fmla="*/ 130 h 132"/>
                      <a:gd name="T34" fmla="*/ 51 w 102"/>
                      <a:gd name="T35" fmla="*/ 131 h 132"/>
                      <a:gd name="T36" fmla="*/ 41 w 102"/>
                      <a:gd name="T37" fmla="*/ 130 h 132"/>
                      <a:gd name="T38" fmla="*/ 31 w 102"/>
                      <a:gd name="T39" fmla="*/ 126 h 132"/>
                      <a:gd name="T40" fmla="*/ 20 w 102"/>
                      <a:gd name="T41" fmla="*/ 119 h 132"/>
                      <a:gd name="T42" fmla="*/ 14 w 102"/>
                      <a:gd name="T43" fmla="*/ 114 h 132"/>
                      <a:gd name="T44" fmla="*/ 10 w 102"/>
                      <a:gd name="T45" fmla="*/ 106 h 132"/>
                      <a:gd name="T46" fmla="*/ 6 w 102"/>
                      <a:gd name="T47" fmla="*/ 98 h 132"/>
                      <a:gd name="T48" fmla="*/ 2 w 102"/>
                      <a:gd name="T49" fmla="*/ 86 h 132"/>
                      <a:gd name="T50" fmla="*/ 0 w 102"/>
                      <a:gd name="T51" fmla="*/ 77 h 132"/>
                      <a:gd name="T52" fmla="*/ 0 w 102"/>
                      <a:gd name="T53" fmla="*/ 68 h 132"/>
                      <a:gd name="T54" fmla="*/ 0 w 102"/>
                      <a:gd name="T55" fmla="*/ 58 h 132"/>
                      <a:gd name="T56" fmla="*/ 1 w 102"/>
                      <a:gd name="T57" fmla="*/ 50 h 132"/>
                      <a:gd name="T58" fmla="*/ 4 w 102"/>
                      <a:gd name="T59" fmla="*/ 37 h 132"/>
                      <a:gd name="T60" fmla="*/ 9 w 102"/>
                      <a:gd name="T61" fmla="*/ 27 h 132"/>
                      <a:gd name="T62" fmla="*/ 16 w 102"/>
                      <a:gd name="T63" fmla="*/ 17 h 132"/>
                      <a:gd name="T64" fmla="*/ 23 w 102"/>
                      <a:gd name="T65" fmla="*/ 11 h 132"/>
                      <a:gd name="T66" fmla="*/ 30 w 102"/>
                      <a:gd name="T67" fmla="*/ 6 h 132"/>
                      <a:gd name="T68" fmla="*/ 40 w 102"/>
                      <a:gd name="T69" fmla="*/ 1 h 132"/>
                      <a:gd name="T70" fmla="*/ 50 w 102"/>
                      <a:gd name="T71" fmla="*/ 0 h 132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102" h="132">
                        <a:moveTo>
                          <a:pt x="50" y="0"/>
                        </a:moveTo>
                        <a:lnTo>
                          <a:pt x="55" y="0"/>
                        </a:lnTo>
                        <a:lnTo>
                          <a:pt x="63" y="2"/>
                        </a:lnTo>
                        <a:lnTo>
                          <a:pt x="71" y="5"/>
                        </a:lnTo>
                        <a:lnTo>
                          <a:pt x="79" y="11"/>
                        </a:lnTo>
                        <a:lnTo>
                          <a:pt x="86" y="19"/>
                        </a:lnTo>
                        <a:lnTo>
                          <a:pt x="92" y="29"/>
                        </a:lnTo>
                        <a:lnTo>
                          <a:pt x="98" y="41"/>
                        </a:lnTo>
                        <a:lnTo>
                          <a:pt x="100" y="53"/>
                        </a:lnTo>
                        <a:lnTo>
                          <a:pt x="101" y="65"/>
                        </a:lnTo>
                        <a:lnTo>
                          <a:pt x="100" y="81"/>
                        </a:lnTo>
                        <a:lnTo>
                          <a:pt x="97" y="95"/>
                        </a:lnTo>
                        <a:lnTo>
                          <a:pt x="91" y="106"/>
                        </a:lnTo>
                        <a:lnTo>
                          <a:pt x="84" y="114"/>
                        </a:lnTo>
                        <a:lnTo>
                          <a:pt x="78" y="122"/>
                        </a:lnTo>
                        <a:lnTo>
                          <a:pt x="69" y="127"/>
                        </a:lnTo>
                        <a:lnTo>
                          <a:pt x="59" y="130"/>
                        </a:lnTo>
                        <a:lnTo>
                          <a:pt x="51" y="131"/>
                        </a:lnTo>
                        <a:lnTo>
                          <a:pt x="41" y="130"/>
                        </a:lnTo>
                        <a:lnTo>
                          <a:pt x="31" y="126"/>
                        </a:lnTo>
                        <a:lnTo>
                          <a:pt x="20" y="119"/>
                        </a:lnTo>
                        <a:lnTo>
                          <a:pt x="14" y="114"/>
                        </a:lnTo>
                        <a:lnTo>
                          <a:pt x="10" y="106"/>
                        </a:lnTo>
                        <a:lnTo>
                          <a:pt x="6" y="98"/>
                        </a:lnTo>
                        <a:lnTo>
                          <a:pt x="2" y="86"/>
                        </a:lnTo>
                        <a:lnTo>
                          <a:pt x="0" y="77"/>
                        </a:lnTo>
                        <a:lnTo>
                          <a:pt x="0" y="68"/>
                        </a:lnTo>
                        <a:lnTo>
                          <a:pt x="0" y="58"/>
                        </a:lnTo>
                        <a:lnTo>
                          <a:pt x="1" y="50"/>
                        </a:lnTo>
                        <a:lnTo>
                          <a:pt x="4" y="37"/>
                        </a:lnTo>
                        <a:lnTo>
                          <a:pt x="9" y="27"/>
                        </a:lnTo>
                        <a:lnTo>
                          <a:pt x="16" y="17"/>
                        </a:lnTo>
                        <a:lnTo>
                          <a:pt x="23" y="11"/>
                        </a:lnTo>
                        <a:lnTo>
                          <a:pt x="30" y="6"/>
                        </a:lnTo>
                        <a:lnTo>
                          <a:pt x="40" y="1"/>
                        </a:lnTo>
                        <a:lnTo>
                          <a:pt x="50" y="0"/>
                        </a:lnTo>
                      </a:path>
                    </a:pathLst>
                  </a:custGeom>
                  <a:solidFill>
                    <a:srgbClr val="FFF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58" name="Freeform 22"/>
                  <p:cNvSpPr>
                    <a:spLocks/>
                  </p:cNvSpPr>
                  <p:nvPr/>
                </p:nvSpPr>
                <p:spPr bwMode="auto">
                  <a:xfrm>
                    <a:off x="4442" y="2130"/>
                    <a:ext cx="35" cy="49"/>
                  </a:xfrm>
                  <a:custGeom>
                    <a:avLst/>
                    <a:gdLst>
                      <a:gd name="T0" fmla="*/ 17 w 35"/>
                      <a:gd name="T1" fmla="*/ 0 h 49"/>
                      <a:gd name="T2" fmla="*/ 19 w 35"/>
                      <a:gd name="T3" fmla="*/ 0 h 49"/>
                      <a:gd name="T4" fmla="*/ 21 w 35"/>
                      <a:gd name="T5" fmla="*/ 1 h 49"/>
                      <a:gd name="T6" fmla="*/ 24 w 35"/>
                      <a:gd name="T7" fmla="*/ 2 h 49"/>
                      <a:gd name="T8" fmla="*/ 26 w 35"/>
                      <a:gd name="T9" fmla="*/ 4 h 49"/>
                      <a:gd name="T10" fmla="*/ 29 w 35"/>
                      <a:gd name="T11" fmla="*/ 7 h 49"/>
                      <a:gd name="T12" fmla="*/ 31 w 35"/>
                      <a:gd name="T13" fmla="*/ 12 h 49"/>
                      <a:gd name="T14" fmla="*/ 33 w 35"/>
                      <a:gd name="T15" fmla="*/ 15 h 49"/>
                      <a:gd name="T16" fmla="*/ 34 w 35"/>
                      <a:gd name="T17" fmla="*/ 20 h 49"/>
                      <a:gd name="T18" fmla="*/ 34 w 35"/>
                      <a:gd name="T19" fmla="*/ 24 h 49"/>
                      <a:gd name="T20" fmla="*/ 33 w 35"/>
                      <a:gd name="T21" fmla="*/ 30 h 49"/>
                      <a:gd name="T22" fmla="*/ 32 w 35"/>
                      <a:gd name="T23" fmla="*/ 35 h 49"/>
                      <a:gd name="T24" fmla="*/ 31 w 35"/>
                      <a:gd name="T25" fmla="*/ 39 h 49"/>
                      <a:gd name="T26" fmla="*/ 28 w 35"/>
                      <a:gd name="T27" fmla="*/ 42 h 49"/>
                      <a:gd name="T28" fmla="*/ 26 w 35"/>
                      <a:gd name="T29" fmla="*/ 45 h 49"/>
                      <a:gd name="T30" fmla="*/ 23 w 35"/>
                      <a:gd name="T31" fmla="*/ 47 h 49"/>
                      <a:gd name="T32" fmla="*/ 20 w 35"/>
                      <a:gd name="T33" fmla="*/ 48 h 49"/>
                      <a:gd name="T34" fmla="*/ 17 w 35"/>
                      <a:gd name="T35" fmla="*/ 48 h 49"/>
                      <a:gd name="T36" fmla="*/ 13 w 35"/>
                      <a:gd name="T37" fmla="*/ 48 h 49"/>
                      <a:gd name="T38" fmla="*/ 10 w 35"/>
                      <a:gd name="T39" fmla="*/ 46 h 49"/>
                      <a:gd name="T40" fmla="*/ 7 w 35"/>
                      <a:gd name="T41" fmla="*/ 44 h 49"/>
                      <a:gd name="T42" fmla="*/ 5 w 35"/>
                      <a:gd name="T43" fmla="*/ 42 h 49"/>
                      <a:gd name="T44" fmla="*/ 3 w 35"/>
                      <a:gd name="T45" fmla="*/ 39 h 49"/>
                      <a:gd name="T46" fmla="*/ 2 w 35"/>
                      <a:gd name="T47" fmla="*/ 37 h 49"/>
                      <a:gd name="T48" fmla="*/ 0 w 35"/>
                      <a:gd name="T49" fmla="*/ 32 h 49"/>
                      <a:gd name="T50" fmla="*/ 0 w 35"/>
                      <a:gd name="T51" fmla="*/ 28 h 49"/>
                      <a:gd name="T52" fmla="*/ 0 w 35"/>
                      <a:gd name="T53" fmla="*/ 25 h 49"/>
                      <a:gd name="T54" fmla="*/ 0 w 35"/>
                      <a:gd name="T55" fmla="*/ 21 h 49"/>
                      <a:gd name="T56" fmla="*/ 0 w 35"/>
                      <a:gd name="T57" fmla="*/ 19 h 49"/>
                      <a:gd name="T58" fmla="*/ 2 w 35"/>
                      <a:gd name="T59" fmla="*/ 14 h 49"/>
                      <a:gd name="T60" fmla="*/ 3 w 35"/>
                      <a:gd name="T61" fmla="*/ 10 h 49"/>
                      <a:gd name="T62" fmla="*/ 6 w 35"/>
                      <a:gd name="T63" fmla="*/ 6 h 49"/>
                      <a:gd name="T64" fmla="*/ 7 w 35"/>
                      <a:gd name="T65" fmla="*/ 4 h 49"/>
                      <a:gd name="T66" fmla="*/ 10 w 35"/>
                      <a:gd name="T67" fmla="*/ 3 h 49"/>
                      <a:gd name="T68" fmla="*/ 13 w 35"/>
                      <a:gd name="T69" fmla="*/ 1 h 49"/>
                      <a:gd name="T70" fmla="*/ 17 w 35"/>
                      <a:gd name="T71" fmla="*/ 0 h 49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35" h="49">
                        <a:moveTo>
                          <a:pt x="17" y="0"/>
                        </a:moveTo>
                        <a:lnTo>
                          <a:pt x="19" y="0"/>
                        </a:lnTo>
                        <a:lnTo>
                          <a:pt x="21" y="1"/>
                        </a:lnTo>
                        <a:lnTo>
                          <a:pt x="24" y="2"/>
                        </a:lnTo>
                        <a:lnTo>
                          <a:pt x="26" y="4"/>
                        </a:lnTo>
                        <a:lnTo>
                          <a:pt x="29" y="7"/>
                        </a:lnTo>
                        <a:lnTo>
                          <a:pt x="31" y="12"/>
                        </a:lnTo>
                        <a:lnTo>
                          <a:pt x="33" y="15"/>
                        </a:lnTo>
                        <a:lnTo>
                          <a:pt x="34" y="20"/>
                        </a:lnTo>
                        <a:lnTo>
                          <a:pt x="34" y="24"/>
                        </a:lnTo>
                        <a:lnTo>
                          <a:pt x="33" y="30"/>
                        </a:lnTo>
                        <a:lnTo>
                          <a:pt x="32" y="35"/>
                        </a:lnTo>
                        <a:lnTo>
                          <a:pt x="31" y="39"/>
                        </a:lnTo>
                        <a:lnTo>
                          <a:pt x="28" y="42"/>
                        </a:lnTo>
                        <a:lnTo>
                          <a:pt x="26" y="45"/>
                        </a:lnTo>
                        <a:lnTo>
                          <a:pt x="23" y="47"/>
                        </a:lnTo>
                        <a:lnTo>
                          <a:pt x="20" y="48"/>
                        </a:lnTo>
                        <a:lnTo>
                          <a:pt x="17" y="48"/>
                        </a:lnTo>
                        <a:lnTo>
                          <a:pt x="13" y="48"/>
                        </a:lnTo>
                        <a:lnTo>
                          <a:pt x="10" y="46"/>
                        </a:lnTo>
                        <a:lnTo>
                          <a:pt x="7" y="44"/>
                        </a:lnTo>
                        <a:lnTo>
                          <a:pt x="5" y="42"/>
                        </a:lnTo>
                        <a:lnTo>
                          <a:pt x="3" y="39"/>
                        </a:lnTo>
                        <a:lnTo>
                          <a:pt x="2" y="37"/>
                        </a:lnTo>
                        <a:lnTo>
                          <a:pt x="0" y="32"/>
                        </a:lnTo>
                        <a:lnTo>
                          <a:pt x="0" y="28"/>
                        </a:lnTo>
                        <a:lnTo>
                          <a:pt x="0" y="25"/>
                        </a:lnTo>
                        <a:lnTo>
                          <a:pt x="0" y="21"/>
                        </a:lnTo>
                        <a:lnTo>
                          <a:pt x="0" y="19"/>
                        </a:lnTo>
                        <a:lnTo>
                          <a:pt x="2" y="14"/>
                        </a:lnTo>
                        <a:lnTo>
                          <a:pt x="3" y="10"/>
                        </a:lnTo>
                        <a:lnTo>
                          <a:pt x="6" y="6"/>
                        </a:lnTo>
                        <a:lnTo>
                          <a:pt x="7" y="4"/>
                        </a:lnTo>
                        <a:lnTo>
                          <a:pt x="10" y="3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5454" name="Group 23"/>
                <p:cNvGrpSpPr>
                  <a:grpSpLocks/>
                </p:cNvGrpSpPr>
                <p:nvPr/>
              </p:nvGrpSpPr>
              <p:grpSpPr bwMode="auto">
                <a:xfrm>
                  <a:off x="4427" y="1854"/>
                  <a:ext cx="442" cy="496"/>
                  <a:chOff x="4427" y="1854"/>
                  <a:chExt cx="442" cy="496"/>
                </a:xfrm>
              </p:grpSpPr>
              <p:sp>
                <p:nvSpPr>
                  <p:cNvPr id="15455" name="Freeform 24"/>
                  <p:cNvSpPr>
                    <a:spLocks/>
                  </p:cNvSpPr>
                  <p:nvPr/>
                </p:nvSpPr>
                <p:spPr bwMode="auto">
                  <a:xfrm>
                    <a:off x="4453" y="2007"/>
                    <a:ext cx="116" cy="77"/>
                  </a:xfrm>
                  <a:custGeom>
                    <a:avLst/>
                    <a:gdLst>
                      <a:gd name="T0" fmla="*/ 2 w 116"/>
                      <a:gd name="T1" fmla="*/ 35 h 77"/>
                      <a:gd name="T2" fmla="*/ 12 w 116"/>
                      <a:gd name="T3" fmla="*/ 24 h 77"/>
                      <a:gd name="T4" fmla="*/ 23 w 116"/>
                      <a:gd name="T5" fmla="*/ 17 h 77"/>
                      <a:gd name="T6" fmla="*/ 43 w 116"/>
                      <a:gd name="T7" fmla="*/ 5 h 77"/>
                      <a:gd name="T8" fmla="*/ 51 w 116"/>
                      <a:gd name="T9" fmla="*/ 0 h 77"/>
                      <a:gd name="T10" fmla="*/ 55 w 116"/>
                      <a:gd name="T11" fmla="*/ 0 h 77"/>
                      <a:gd name="T12" fmla="*/ 66 w 116"/>
                      <a:gd name="T13" fmla="*/ 7 h 77"/>
                      <a:gd name="T14" fmla="*/ 87 w 116"/>
                      <a:gd name="T15" fmla="*/ 26 h 77"/>
                      <a:gd name="T16" fmla="*/ 109 w 116"/>
                      <a:gd name="T17" fmla="*/ 51 h 77"/>
                      <a:gd name="T18" fmla="*/ 115 w 116"/>
                      <a:gd name="T19" fmla="*/ 62 h 77"/>
                      <a:gd name="T20" fmla="*/ 113 w 116"/>
                      <a:gd name="T21" fmla="*/ 70 h 77"/>
                      <a:gd name="T22" fmla="*/ 108 w 116"/>
                      <a:gd name="T23" fmla="*/ 74 h 77"/>
                      <a:gd name="T24" fmla="*/ 99 w 116"/>
                      <a:gd name="T25" fmla="*/ 76 h 77"/>
                      <a:gd name="T26" fmla="*/ 88 w 116"/>
                      <a:gd name="T27" fmla="*/ 69 h 77"/>
                      <a:gd name="T28" fmla="*/ 77 w 116"/>
                      <a:gd name="T29" fmla="*/ 57 h 77"/>
                      <a:gd name="T30" fmla="*/ 68 w 116"/>
                      <a:gd name="T31" fmla="*/ 43 h 77"/>
                      <a:gd name="T32" fmla="*/ 53 w 116"/>
                      <a:gd name="T33" fmla="*/ 30 h 77"/>
                      <a:gd name="T34" fmla="*/ 48 w 116"/>
                      <a:gd name="T35" fmla="*/ 27 h 77"/>
                      <a:gd name="T36" fmla="*/ 41 w 116"/>
                      <a:gd name="T37" fmla="*/ 29 h 77"/>
                      <a:gd name="T38" fmla="*/ 35 w 116"/>
                      <a:gd name="T39" fmla="*/ 35 h 77"/>
                      <a:gd name="T40" fmla="*/ 21 w 116"/>
                      <a:gd name="T41" fmla="*/ 46 h 77"/>
                      <a:gd name="T42" fmla="*/ 13 w 116"/>
                      <a:gd name="T43" fmla="*/ 51 h 77"/>
                      <a:gd name="T44" fmla="*/ 7 w 116"/>
                      <a:gd name="T45" fmla="*/ 51 h 77"/>
                      <a:gd name="T46" fmla="*/ 0 w 116"/>
                      <a:gd name="T47" fmla="*/ 46 h 77"/>
                      <a:gd name="T48" fmla="*/ 2 w 116"/>
                      <a:gd name="T49" fmla="*/ 35 h 77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16" h="77">
                        <a:moveTo>
                          <a:pt x="2" y="35"/>
                        </a:moveTo>
                        <a:lnTo>
                          <a:pt x="12" y="24"/>
                        </a:lnTo>
                        <a:lnTo>
                          <a:pt x="23" y="17"/>
                        </a:lnTo>
                        <a:lnTo>
                          <a:pt x="43" y="5"/>
                        </a:lnTo>
                        <a:lnTo>
                          <a:pt x="51" y="0"/>
                        </a:lnTo>
                        <a:lnTo>
                          <a:pt x="55" y="0"/>
                        </a:lnTo>
                        <a:lnTo>
                          <a:pt x="66" y="7"/>
                        </a:lnTo>
                        <a:lnTo>
                          <a:pt x="87" y="26"/>
                        </a:lnTo>
                        <a:lnTo>
                          <a:pt x="109" y="51"/>
                        </a:lnTo>
                        <a:lnTo>
                          <a:pt x="115" y="62"/>
                        </a:lnTo>
                        <a:lnTo>
                          <a:pt x="113" y="70"/>
                        </a:lnTo>
                        <a:lnTo>
                          <a:pt x="108" y="74"/>
                        </a:lnTo>
                        <a:lnTo>
                          <a:pt x="99" y="76"/>
                        </a:lnTo>
                        <a:lnTo>
                          <a:pt x="88" y="69"/>
                        </a:lnTo>
                        <a:lnTo>
                          <a:pt x="77" y="57"/>
                        </a:lnTo>
                        <a:lnTo>
                          <a:pt x="68" y="43"/>
                        </a:lnTo>
                        <a:lnTo>
                          <a:pt x="53" y="30"/>
                        </a:lnTo>
                        <a:lnTo>
                          <a:pt x="48" y="27"/>
                        </a:lnTo>
                        <a:lnTo>
                          <a:pt x="41" y="29"/>
                        </a:lnTo>
                        <a:lnTo>
                          <a:pt x="35" y="35"/>
                        </a:lnTo>
                        <a:lnTo>
                          <a:pt x="21" y="46"/>
                        </a:lnTo>
                        <a:lnTo>
                          <a:pt x="13" y="51"/>
                        </a:lnTo>
                        <a:lnTo>
                          <a:pt x="7" y="51"/>
                        </a:lnTo>
                        <a:lnTo>
                          <a:pt x="0" y="46"/>
                        </a:lnTo>
                        <a:lnTo>
                          <a:pt x="2" y="35"/>
                        </a:lnTo>
                      </a:path>
                    </a:pathLst>
                  </a:custGeom>
                  <a:solidFill>
                    <a:srgbClr val="5F3F1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56" name="Freeform 25"/>
                  <p:cNvSpPr>
                    <a:spLocks/>
                  </p:cNvSpPr>
                  <p:nvPr/>
                </p:nvSpPr>
                <p:spPr bwMode="auto">
                  <a:xfrm>
                    <a:off x="4427" y="1854"/>
                    <a:ext cx="442" cy="496"/>
                  </a:xfrm>
                  <a:custGeom>
                    <a:avLst/>
                    <a:gdLst>
                      <a:gd name="T0" fmla="*/ 253 w 442"/>
                      <a:gd name="T1" fmla="*/ 357 h 496"/>
                      <a:gd name="T2" fmla="*/ 199 w 442"/>
                      <a:gd name="T3" fmla="*/ 337 h 496"/>
                      <a:gd name="T4" fmla="*/ 208 w 442"/>
                      <a:gd name="T5" fmla="*/ 278 h 496"/>
                      <a:gd name="T6" fmla="*/ 182 w 442"/>
                      <a:gd name="T7" fmla="*/ 253 h 496"/>
                      <a:gd name="T8" fmla="*/ 159 w 442"/>
                      <a:gd name="T9" fmla="*/ 225 h 496"/>
                      <a:gd name="T10" fmla="*/ 149 w 442"/>
                      <a:gd name="T11" fmla="*/ 186 h 496"/>
                      <a:gd name="T12" fmla="*/ 144 w 442"/>
                      <a:gd name="T13" fmla="*/ 148 h 496"/>
                      <a:gd name="T14" fmla="*/ 144 w 442"/>
                      <a:gd name="T15" fmla="*/ 112 h 496"/>
                      <a:gd name="T16" fmla="*/ 130 w 442"/>
                      <a:gd name="T17" fmla="*/ 108 h 496"/>
                      <a:gd name="T18" fmla="*/ 102 w 442"/>
                      <a:gd name="T19" fmla="*/ 106 h 496"/>
                      <a:gd name="T20" fmla="*/ 68 w 442"/>
                      <a:gd name="T21" fmla="*/ 116 h 496"/>
                      <a:gd name="T22" fmla="*/ 37 w 442"/>
                      <a:gd name="T23" fmla="*/ 133 h 496"/>
                      <a:gd name="T24" fmla="*/ 15 w 442"/>
                      <a:gd name="T25" fmla="*/ 148 h 496"/>
                      <a:gd name="T26" fmla="*/ 1 w 442"/>
                      <a:gd name="T27" fmla="*/ 124 h 496"/>
                      <a:gd name="T28" fmla="*/ 0 w 442"/>
                      <a:gd name="T29" fmla="*/ 100 h 496"/>
                      <a:gd name="T30" fmla="*/ 12 w 442"/>
                      <a:gd name="T31" fmla="*/ 69 h 496"/>
                      <a:gd name="T32" fmla="*/ 35 w 442"/>
                      <a:gd name="T33" fmla="*/ 41 h 496"/>
                      <a:gd name="T34" fmla="*/ 73 w 442"/>
                      <a:gd name="T35" fmla="*/ 19 h 496"/>
                      <a:gd name="T36" fmla="*/ 124 w 442"/>
                      <a:gd name="T37" fmla="*/ 5 h 496"/>
                      <a:gd name="T38" fmla="*/ 180 w 442"/>
                      <a:gd name="T39" fmla="*/ 0 h 496"/>
                      <a:gd name="T40" fmla="*/ 233 w 442"/>
                      <a:gd name="T41" fmla="*/ 6 h 496"/>
                      <a:gd name="T42" fmla="*/ 288 w 442"/>
                      <a:gd name="T43" fmla="*/ 25 h 496"/>
                      <a:gd name="T44" fmla="*/ 329 w 442"/>
                      <a:gd name="T45" fmla="*/ 53 h 496"/>
                      <a:gd name="T46" fmla="*/ 363 w 442"/>
                      <a:gd name="T47" fmla="*/ 87 h 496"/>
                      <a:gd name="T48" fmla="*/ 393 w 442"/>
                      <a:gd name="T49" fmla="*/ 134 h 496"/>
                      <a:gd name="T50" fmla="*/ 411 w 442"/>
                      <a:gd name="T51" fmla="*/ 178 h 496"/>
                      <a:gd name="T52" fmla="*/ 426 w 442"/>
                      <a:gd name="T53" fmla="*/ 223 h 496"/>
                      <a:gd name="T54" fmla="*/ 436 w 442"/>
                      <a:gd name="T55" fmla="*/ 281 h 496"/>
                      <a:gd name="T56" fmla="*/ 441 w 442"/>
                      <a:gd name="T57" fmla="*/ 317 h 496"/>
                      <a:gd name="T58" fmla="*/ 435 w 442"/>
                      <a:gd name="T59" fmla="*/ 371 h 496"/>
                      <a:gd name="T60" fmla="*/ 418 w 442"/>
                      <a:gd name="T61" fmla="*/ 426 h 496"/>
                      <a:gd name="T62" fmla="*/ 399 w 442"/>
                      <a:gd name="T63" fmla="*/ 469 h 496"/>
                      <a:gd name="T64" fmla="*/ 385 w 442"/>
                      <a:gd name="T65" fmla="*/ 487 h 496"/>
                      <a:gd name="T66" fmla="*/ 357 w 442"/>
                      <a:gd name="T67" fmla="*/ 495 h 496"/>
                      <a:gd name="T68" fmla="*/ 332 w 442"/>
                      <a:gd name="T69" fmla="*/ 495 h 496"/>
                      <a:gd name="T70" fmla="*/ 318 w 442"/>
                      <a:gd name="T71" fmla="*/ 495 h 496"/>
                      <a:gd name="T72" fmla="*/ 300 w 442"/>
                      <a:gd name="T73" fmla="*/ 489 h 496"/>
                      <a:gd name="T74" fmla="*/ 285 w 442"/>
                      <a:gd name="T75" fmla="*/ 466 h 496"/>
                      <a:gd name="T76" fmla="*/ 286 w 442"/>
                      <a:gd name="T77" fmla="*/ 456 h 496"/>
                      <a:gd name="T78" fmla="*/ 306 w 442"/>
                      <a:gd name="T79" fmla="*/ 451 h 496"/>
                      <a:gd name="T80" fmla="*/ 316 w 442"/>
                      <a:gd name="T81" fmla="*/ 439 h 496"/>
                      <a:gd name="T82" fmla="*/ 327 w 442"/>
                      <a:gd name="T83" fmla="*/ 424 h 496"/>
                      <a:gd name="T84" fmla="*/ 332 w 442"/>
                      <a:gd name="T85" fmla="*/ 404 h 496"/>
                      <a:gd name="T86" fmla="*/ 330 w 442"/>
                      <a:gd name="T87" fmla="*/ 395 h 496"/>
                      <a:gd name="T88" fmla="*/ 329 w 442"/>
                      <a:gd name="T89" fmla="*/ 379 h 496"/>
                      <a:gd name="T90" fmla="*/ 321 w 442"/>
                      <a:gd name="T91" fmla="*/ 362 h 496"/>
                      <a:gd name="T92" fmla="*/ 308 w 442"/>
                      <a:gd name="T93" fmla="*/ 348 h 496"/>
                      <a:gd name="T94" fmla="*/ 293 w 442"/>
                      <a:gd name="T95" fmla="*/ 342 h 496"/>
                      <a:gd name="T96" fmla="*/ 277 w 442"/>
                      <a:gd name="T97" fmla="*/ 343 h 496"/>
                      <a:gd name="T98" fmla="*/ 253 w 442"/>
                      <a:gd name="T99" fmla="*/ 357 h 49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442" h="496">
                        <a:moveTo>
                          <a:pt x="253" y="357"/>
                        </a:moveTo>
                        <a:lnTo>
                          <a:pt x="199" y="337"/>
                        </a:lnTo>
                        <a:lnTo>
                          <a:pt x="208" y="278"/>
                        </a:lnTo>
                        <a:lnTo>
                          <a:pt x="182" y="253"/>
                        </a:lnTo>
                        <a:lnTo>
                          <a:pt x="159" y="225"/>
                        </a:lnTo>
                        <a:lnTo>
                          <a:pt x="149" y="186"/>
                        </a:lnTo>
                        <a:lnTo>
                          <a:pt x="144" y="148"/>
                        </a:lnTo>
                        <a:lnTo>
                          <a:pt x="144" y="112"/>
                        </a:lnTo>
                        <a:lnTo>
                          <a:pt x="130" y="108"/>
                        </a:lnTo>
                        <a:lnTo>
                          <a:pt x="102" y="106"/>
                        </a:lnTo>
                        <a:lnTo>
                          <a:pt x="68" y="116"/>
                        </a:lnTo>
                        <a:lnTo>
                          <a:pt x="37" y="133"/>
                        </a:lnTo>
                        <a:lnTo>
                          <a:pt x="15" y="148"/>
                        </a:lnTo>
                        <a:lnTo>
                          <a:pt x="1" y="124"/>
                        </a:lnTo>
                        <a:lnTo>
                          <a:pt x="0" y="100"/>
                        </a:lnTo>
                        <a:lnTo>
                          <a:pt x="12" y="69"/>
                        </a:lnTo>
                        <a:lnTo>
                          <a:pt x="35" y="41"/>
                        </a:lnTo>
                        <a:lnTo>
                          <a:pt x="73" y="19"/>
                        </a:lnTo>
                        <a:lnTo>
                          <a:pt x="124" y="5"/>
                        </a:lnTo>
                        <a:lnTo>
                          <a:pt x="180" y="0"/>
                        </a:lnTo>
                        <a:lnTo>
                          <a:pt x="233" y="6"/>
                        </a:lnTo>
                        <a:lnTo>
                          <a:pt x="288" y="25"/>
                        </a:lnTo>
                        <a:lnTo>
                          <a:pt x="329" y="53"/>
                        </a:lnTo>
                        <a:lnTo>
                          <a:pt x="363" y="87"/>
                        </a:lnTo>
                        <a:lnTo>
                          <a:pt x="393" y="134"/>
                        </a:lnTo>
                        <a:lnTo>
                          <a:pt x="411" y="178"/>
                        </a:lnTo>
                        <a:lnTo>
                          <a:pt x="426" y="223"/>
                        </a:lnTo>
                        <a:lnTo>
                          <a:pt x="436" y="281"/>
                        </a:lnTo>
                        <a:lnTo>
                          <a:pt x="441" y="317"/>
                        </a:lnTo>
                        <a:lnTo>
                          <a:pt x="435" y="371"/>
                        </a:lnTo>
                        <a:lnTo>
                          <a:pt x="418" y="426"/>
                        </a:lnTo>
                        <a:lnTo>
                          <a:pt x="399" y="469"/>
                        </a:lnTo>
                        <a:lnTo>
                          <a:pt x="385" y="487"/>
                        </a:lnTo>
                        <a:lnTo>
                          <a:pt x="357" y="495"/>
                        </a:lnTo>
                        <a:lnTo>
                          <a:pt x="332" y="495"/>
                        </a:lnTo>
                        <a:lnTo>
                          <a:pt x="318" y="495"/>
                        </a:lnTo>
                        <a:lnTo>
                          <a:pt x="300" y="489"/>
                        </a:lnTo>
                        <a:lnTo>
                          <a:pt x="285" y="466"/>
                        </a:lnTo>
                        <a:lnTo>
                          <a:pt x="286" y="456"/>
                        </a:lnTo>
                        <a:lnTo>
                          <a:pt x="306" y="451"/>
                        </a:lnTo>
                        <a:lnTo>
                          <a:pt x="316" y="439"/>
                        </a:lnTo>
                        <a:lnTo>
                          <a:pt x="327" y="424"/>
                        </a:lnTo>
                        <a:lnTo>
                          <a:pt x="332" y="404"/>
                        </a:lnTo>
                        <a:lnTo>
                          <a:pt x="330" y="395"/>
                        </a:lnTo>
                        <a:lnTo>
                          <a:pt x="329" y="379"/>
                        </a:lnTo>
                        <a:lnTo>
                          <a:pt x="321" y="362"/>
                        </a:lnTo>
                        <a:lnTo>
                          <a:pt x="308" y="348"/>
                        </a:lnTo>
                        <a:lnTo>
                          <a:pt x="293" y="342"/>
                        </a:lnTo>
                        <a:lnTo>
                          <a:pt x="277" y="343"/>
                        </a:lnTo>
                        <a:lnTo>
                          <a:pt x="253" y="357"/>
                        </a:lnTo>
                      </a:path>
                    </a:pathLst>
                  </a:custGeom>
                  <a:solidFill>
                    <a:srgbClr val="5F3F1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5375" name="Group 26"/>
              <p:cNvGrpSpPr>
                <a:grpSpLocks/>
              </p:cNvGrpSpPr>
              <p:nvPr/>
            </p:nvGrpSpPr>
            <p:grpSpPr bwMode="auto">
              <a:xfrm>
                <a:off x="3521" y="2808"/>
                <a:ext cx="1062" cy="822"/>
                <a:chOff x="3467" y="2822"/>
                <a:chExt cx="1125" cy="879"/>
              </a:xfrm>
            </p:grpSpPr>
            <p:sp>
              <p:nvSpPr>
                <p:cNvPr id="15448" name="Freeform 27"/>
                <p:cNvSpPr>
                  <a:spLocks/>
                </p:cNvSpPr>
                <p:nvPr/>
              </p:nvSpPr>
              <p:spPr bwMode="auto">
                <a:xfrm>
                  <a:off x="3572" y="2822"/>
                  <a:ext cx="936" cy="155"/>
                </a:xfrm>
                <a:custGeom>
                  <a:avLst/>
                  <a:gdLst>
                    <a:gd name="T0" fmla="*/ 314 w 936"/>
                    <a:gd name="T1" fmla="*/ 5 h 155"/>
                    <a:gd name="T2" fmla="*/ 230 w 936"/>
                    <a:gd name="T3" fmla="*/ 12 h 155"/>
                    <a:gd name="T4" fmla="*/ 151 w 936"/>
                    <a:gd name="T5" fmla="*/ 22 h 155"/>
                    <a:gd name="T6" fmla="*/ 102 w 936"/>
                    <a:gd name="T7" fmla="*/ 30 h 155"/>
                    <a:gd name="T8" fmla="*/ 66 w 936"/>
                    <a:gd name="T9" fmla="*/ 39 h 155"/>
                    <a:gd name="T10" fmla="*/ 42 w 936"/>
                    <a:gd name="T11" fmla="*/ 47 h 155"/>
                    <a:gd name="T12" fmla="*/ 23 w 936"/>
                    <a:gd name="T13" fmla="*/ 54 h 155"/>
                    <a:gd name="T14" fmla="*/ 10 w 936"/>
                    <a:gd name="T15" fmla="*/ 64 h 155"/>
                    <a:gd name="T16" fmla="*/ 2 w 936"/>
                    <a:gd name="T17" fmla="*/ 72 h 155"/>
                    <a:gd name="T18" fmla="*/ 1 w 936"/>
                    <a:gd name="T19" fmla="*/ 83 h 155"/>
                    <a:gd name="T20" fmla="*/ 9 w 936"/>
                    <a:gd name="T21" fmla="*/ 93 h 155"/>
                    <a:gd name="T22" fmla="*/ 22 w 936"/>
                    <a:gd name="T23" fmla="*/ 102 h 155"/>
                    <a:gd name="T24" fmla="*/ 40 w 936"/>
                    <a:gd name="T25" fmla="*/ 110 h 155"/>
                    <a:gd name="T26" fmla="*/ 72 w 936"/>
                    <a:gd name="T27" fmla="*/ 120 h 155"/>
                    <a:gd name="T28" fmla="*/ 109 w 936"/>
                    <a:gd name="T29" fmla="*/ 129 h 155"/>
                    <a:gd name="T30" fmla="*/ 173 w 936"/>
                    <a:gd name="T31" fmla="*/ 139 h 155"/>
                    <a:gd name="T32" fmla="*/ 233 w 936"/>
                    <a:gd name="T33" fmla="*/ 146 h 155"/>
                    <a:gd name="T34" fmla="*/ 313 w 936"/>
                    <a:gd name="T35" fmla="*/ 151 h 155"/>
                    <a:gd name="T36" fmla="*/ 418 w 936"/>
                    <a:gd name="T37" fmla="*/ 154 h 155"/>
                    <a:gd name="T38" fmla="*/ 629 w 936"/>
                    <a:gd name="T39" fmla="*/ 151 h 155"/>
                    <a:gd name="T40" fmla="*/ 758 w 936"/>
                    <a:gd name="T41" fmla="*/ 139 h 155"/>
                    <a:gd name="T42" fmla="*/ 832 w 936"/>
                    <a:gd name="T43" fmla="*/ 127 h 155"/>
                    <a:gd name="T44" fmla="*/ 874 w 936"/>
                    <a:gd name="T45" fmla="*/ 117 h 155"/>
                    <a:gd name="T46" fmla="*/ 901 w 936"/>
                    <a:gd name="T47" fmla="*/ 108 h 155"/>
                    <a:gd name="T48" fmla="*/ 919 w 936"/>
                    <a:gd name="T49" fmla="*/ 99 h 155"/>
                    <a:gd name="T50" fmla="*/ 930 w 936"/>
                    <a:gd name="T51" fmla="*/ 91 h 155"/>
                    <a:gd name="T52" fmla="*/ 935 w 936"/>
                    <a:gd name="T53" fmla="*/ 75 h 155"/>
                    <a:gd name="T54" fmla="*/ 921 w 936"/>
                    <a:gd name="T55" fmla="*/ 58 h 155"/>
                    <a:gd name="T56" fmla="*/ 896 w 936"/>
                    <a:gd name="T57" fmla="*/ 46 h 155"/>
                    <a:gd name="T58" fmla="*/ 846 w 936"/>
                    <a:gd name="T59" fmla="*/ 31 h 155"/>
                    <a:gd name="T60" fmla="*/ 755 w 936"/>
                    <a:gd name="T61" fmla="*/ 17 h 155"/>
                    <a:gd name="T62" fmla="*/ 629 w 936"/>
                    <a:gd name="T63" fmla="*/ 3 h 155"/>
                    <a:gd name="T64" fmla="*/ 478 w 936"/>
                    <a:gd name="T65" fmla="*/ 0 h 15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936" h="155">
                      <a:moveTo>
                        <a:pt x="478" y="0"/>
                      </a:moveTo>
                      <a:lnTo>
                        <a:pt x="314" y="5"/>
                      </a:lnTo>
                      <a:lnTo>
                        <a:pt x="270" y="8"/>
                      </a:lnTo>
                      <a:lnTo>
                        <a:pt x="230" y="12"/>
                      </a:lnTo>
                      <a:lnTo>
                        <a:pt x="190" y="17"/>
                      </a:lnTo>
                      <a:lnTo>
                        <a:pt x="151" y="22"/>
                      </a:lnTo>
                      <a:lnTo>
                        <a:pt x="126" y="26"/>
                      </a:lnTo>
                      <a:lnTo>
                        <a:pt x="102" y="30"/>
                      </a:lnTo>
                      <a:lnTo>
                        <a:pt x="82" y="33"/>
                      </a:lnTo>
                      <a:lnTo>
                        <a:pt x="66" y="39"/>
                      </a:lnTo>
                      <a:lnTo>
                        <a:pt x="54" y="42"/>
                      </a:lnTo>
                      <a:lnTo>
                        <a:pt x="42" y="47"/>
                      </a:lnTo>
                      <a:lnTo>
                        <a:pt x="30" y="50"/>
                      </a:lnTo>
                      <a:lnTo>
                        <a:pt x="23" y="54"/>
                      </a:lnTo>
                      <a:lnTo>
                        <a:pt x="17" y="58"/>
                      </a:lnTo>
                      <a:lnTo>
                        <a:pt x="10" y="64"/>
                      </a:lnTo>
                      <a:lnTo>
                        <a:pt x="5" y="67"/>
                      </a:lnTo>
                      <a:lnTo>
                        <a:pt x="2" y="72"/>
                      </a:lnTo>
                      <a:lnTo>
                        <a:pt x="0" y="76"/>
                      </a:lnTo>
                      <a:lnTo>
                        <a:pt x="1" y="83"/>
                      </a:lnTo>
                      <a:lnTo>
                        <a:pt x="3" y="86"/>
                      </a:lnTo>
                      <a:lnTo>
                        <a:pt x="9" y="93"/>
                      </a:lnTo>
                      <a:lnTo>
                        <a:pt x="16" y="99"/>
                      </a:lnTo>
                      <a:lnTo>
                        <a:pt x="22" y="102"/>
                      </a:lnTo>
                      <a:lnTo>
                        <a:pt x="30" y="106"/>
                      </a:lnTo>
                      <a:lnTo>
                        <a:pt x="40" y="110"/>
                      </a:lnTo>
                      <a:lnTo>
                        <a:pt x="54" y="114"/>
                      </a:lnTo>
                      <a:lnTo>
                        <a:pt x="72" y="120"/>
                      </a:lnTo>
                      <a:lnTo>
                        <a:pt x="89" y="124"/>
                      </a:lnTo>
                      <a:lnTo>
                        <a:pt x="109" y="129"/>
                      </a:lnTo>
                      <a:lnTo>
                        <a:pt x="139" y="134"/>
                      </a:lnTo>
                      <a:lnTo>
                        <a:pt x="173" y="139"/>
                      </a:lnTo>
                      <a:lnTo>
                        <a:pt x="203" y="143"/>
                      </a:lnTo>
                      <a:lnTo>
                        <a:pt x="233" y="146"/>
                      </a:lnTo>
                      <a:lnTo>
                        <a:pt x="270" y="149"/>
                      </a:lnTo>
                      <a:lnTo>
                        <a:pt x="313" y="151"/>
                      </a:lnTo>
                      <a:lnTo>
                        <a:pt x="366" y="153"/>
                      </a:lnTo>
                      <a:lnTo>
                        <a:pt x="418" y="154"/>
                      </a:lnTo>
                      <a:lnTo>
                        <a:pt x="548" y="154"/>
                      </a:lnTo>
                      <a:lnTo>
                        <a:pt x="629" y="151"/>
                      </a:lnTo>
                      <a:lnTo>
                        <a:pt x="696" y="146"/>
                      </a:lnTo>
                      <a:lnTo>
                        <a:pt x="758" y="139"/>
                      </a:lnTo>
                      <a:lnTo>
                        <a:pt x="814" y="131"/>
                      </a:lnTo>
                      <a:lnTo>
                        <a:pt x="832" y="127"/>
                      </a:lnTo>
                      <a:lnTo>
                        <a:pt x="851" y="123"/>
                      </a:lnTo>
                      <a:lnTo>
                        <a:pt x="874" y="117"/>
                      </a:lnTo>
                      <a:lnTo>
                        <a:pt x="888" y="113"/>
                      </a:lnTo>
                      <a:lnTo>
                        <a:pt x="901" y="108"/>
                      </a:lnTo>
                      <a:lnTo>
                        <a:pt x="912" y="103"/>
                      </a:lnTo>
                      <a:lnTo>
                        <a:pt x="919" y="99"/>
                      </a:lnTo>
                      <a:lnTo>
                        <a:pt x="924" y="94"/>
                      </a:lnTo>
                      <a:lnTo>
                        <a:pt x="930" y="91"/>
                      </a:lnTo>
                      <a:lnTo>
                        <a:pt x="934" y="82"/>
                      </a:lnTo>
                      <a:lnTo>
                        <a:pt x="935" y="75"/>
                      </a:lnTo>
                      <a:lnTo>
                        <a:pt x="930" y="67"/>
                      </a:lnTo>
                      <a:lnTo>
                        <a:pt x="921" y="58"/>
                      </a:lnTo>
                      <a:lnTo>
                        <a:pt x="908" y="51"/>
                      </a:lnTo>
                      <a:lnTo>
                        <a:pt x="896" y="46"/>
                      </a:lnTo>
                      <a:lnTo>
                        <a:pt x="877" y="40"/>
                      </a:lnTo>
                      <a:lnTo>
                        <a:pt x="846" y="31"/>
                      </a:lnTo>
                      <a:lnTo>
                        <a:pt x="810" y="25"/>
                      </a:lnTo>
                      <a:lnTo>
                        <a:pt x="755" y="17"/>
                      </a:lnTo>
                      <a:lnTo>
                        <a:pt x="698" y="11"/>
                      </a:lnTo>
                      <a:lnTo>
                        <a:pt x="629" y="3"/>
                      </a:lnTo>
                      <a:lnTo>
                        <a:pt x="565" y="2"/>
                      </a:lnTo>
                      <a:lnTo>
                        <a:pt x="478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49" name="Freeform 28"/>
                <p:cNvSpPr>
                  <a:spLocks/>
                </p:cNvSpPr>
                <p:nvPr/>
              </p:nvSpPr>
              <p:spPr bwMode="auto">
                <a:xfrm>
                  <a:off x="3467" y="2897"/>
                  <a:ext cx="1125" cy="804"/>
                </a:xfrm>
                <a:custGeom>
                  <a:avLst/>
                  <a:gdLst>
                    <a:gd name="T0" fmla="*/ 106 w 1125"/>
                    <a:gd name="T1" fmla="*/ 8 h 804"/>
                    <a:gd name="T2" fmla="*/ 114 w 1125"/>
                    <a:gd name="T3" fmla="*/ 18 h 804"/>
                    <a:gd name="T4" fmla="*/ 127 w 1125"/>
                    <a:gd name="T5" fmla="*/ 27 h 804"/>
                    <a:gd name="T6" fmla="*/ 145 w 1125"/>
                    <a:gd name="T7" fmla="*/ 35 h 804"/>
                    <a:gd name="T8" fmla="*/ 177 w 1125"/>
                    <a:gd name="T9" fmla="*/ 45 h 804"/>
                    <a:gd name="T10" fmla="*/ 214 w 1125"/>
                    <a:gd name="T11" fmla="*/ 54 h 804"/>
                    <a:gd name="T12" fmla="*/ 278 w 1125"/>
                    <a:gd name="T13" fmla="*/ 64 h 804"/>
                    <a:gd name="T14" fmla="*/ 338 w 1125"/>
                    <a:gd name="T15" fmla="*/ 71 h 804"/>
                    <a:gd name="T16" fmla="*/ 418 w 1125"/>
                    <a:gd name="T17" fmla="*/ 76 h 804"/>
                    <a:gd name="T18" fmla="*/ 523 w 1125"/>
                    <a:gd name="T19" fmla="*/ 79 h 804"/>
                    <a:gd name="T20" fmla="*/ 734 w 1125"/>
                    <a:gd name="T21" fmla="*/ 76 h 804"/>
                    <a:gd name="T22" fmla="*/ 863 w 1125"/>
                    <a:gd name="T23" fmla="*/ 64 h 804"/>
                    <a:gd name="T24" fmla="*/ 937 w 1125"/>
                    <a:gd name="T25" fmla="*/ 52 h 804"/>
                    <a:gd name="T26" fmla="*/ 979 w 1125"/>
                    <a:gd name="T27" fmla="*/ 42 h 804"/>
                    <a:gd name="T28" fmla="*/ 1006 w 1125"/>
                    <a:gd name="T29" fmla="*/ 33 h 804"/>
                    <a:gd name="T30" fmla="*/ 1024 w 1125"/>
                    <a:gd name="T31" fmla="*/ 24 h 804"/>
                    <a:gd name="T32" fmla="*/ 1035 w 1125"/>
                    <a:gd name="T33" fmla="*/ 16 h 804"/>
                    <a:gd name="T34" fmla="*/ 1040 w 1125"/>
                    <a:gd name="T35" fmla="*/ 0 h 804"/>
                    <a:gd name="T36" fmla="*/ 1081 w 1125"/>
                    <a:gd name="T37" fmla="*/ 723 h 804"/>
                    <a:gd name="T38" fmla="*/ 988 w 1125"/>
                    <a:gd name="T39" fmla="*/ 764 h 804"/>
                    <a:gd name="T40" fmla="*/ 913 w 1125"/>
                    <a:gd name="T41" fmla="*/ 767 h 804"/>
                    <a:gd name="T42" fmla="*/ 824 w 1125"/>
                    <a:gd name="T43" fmla="*/ 784 h 804"/>
                    <a:gd name="T44" fmla="*/ 764 w 1125"/>
                    <a:gd name="T45" fmla="*/ 803 h 804"/>
                    <a:gd name="T46" fmla="*/ 688 w 1125"/>
                    <a:gd name="T47" fmla="*/ 793 h 804"/>
                    <a:gd name="T48" fmla="*/ 612 w 1125"/>
                    <a:gd name="T49" fmla="*/ 773 h 804"/>
                    <a:gd name="T50" fmla="*/ 523 w 1125"/>
                    <a:gd name="T51" fmla="*/ 776 h 804"/>
                    <a:gd name="T52" fmla="*/ 443 w 1125"/>
                    <a:gd name="T53" fmla="*/ 790 h 804"/>
                    <a:gd name="T54" fmla="*/ 378 w 1125"/>
                    <a:gd name="T55" fmla="*/ 797 h 804"/>
                    <a:gd name="T56" fmla="*/ 279 w 1125"/>
                    <a:gd name="T57" fmla="*/ 780 h 804"/>
                    <a:gd name="T58" fmla="*/ 196 w 1125"/>
                    <a:gd name="T59" fmla="*/ 773 h 804"/>
                    <a:gd name="T60" fmla="*/ 120 w 1125"/>
                    <a:gd name="T61" fmla="*/ 784 h 804"/>
                    <a:gd name="T62" fmla="*/ 37 w 1125"/>
                    <a:gd name="T63" fmla="*/ 757 h 804"/>
                    <a:gd name="T64" fmla="*/ 11 w 1125"/>
                    <a:gd name="T65" fmla="*/ 658 h 80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125" h="804">
                      <a:moveTo>
                        <a:pt x="105" y="1"/>
                      </a:moveTo>
                      <a:lnTo>
                        <a:pt x="106" y="8"/>
                      </a:lnTo>
                      <a:lnTo>
                        <a:pt x="108" y="11"/>
                      </a:lnTo>
                      <a:lnTo>
                        <a:pt x="114" y="18"/>
                      </a:lnTo>
                      <a:lnTo>
                        <a:pt x="121" y="24"/>
                      </a:lnTo>
                      <a:lnTo>
                        <a:pt x="127" y="27"/>
                      </a:lnTo>
                      <a:lnTo>
                        <a:pt x="135" y="31"/>
                      </a:lnTo>
                      <a:lnTo>
                        <a:pt x="145" y="35"/>
                      </a:lnTo>
                      <a:lnTo>
                        <a:pt x="159" y="39"/>
                      </a:lnTo>
                      <a:lnTo>
                        <a:pt x="177" y="45"/>
                      </a:lnTo>
                      <a:lnTo>
                        <a:pt x="194" y="49"/>
                      </a:lnTo>
                      <a:lnTo>
                        <a:pt x="214" y="54"/>
                      </a:lnTo>
                      <a:lnTo>
                        <a:pt x="244" y="59"/>
                      </a:lnTo>
                      <a:lnTo>
                        <a:pt x="278" y="64"/>
                      </a:lnTo>
                      <a:lnTo>
                        <a:pt x="308" y="68"/>
                      </a:lnTo>
                      <a:lnTo>
                        <a:pt x="338" y="71"/>
                      </a:lnTo>
                      <a:lnTo>
                        <a:pt x="375" y="74"/>
                      </a:lnTo>
                      <a:lnTo>
                        <a:pt x="418" y="76"/>
                      </a:lnTo>
                      <a:lnTo>
                        <a:pt x="471" y="78"/>
                      </a:lnTo>
                      <a:lnTo>
                        <a:pt x="523" y="79"/>
                      </a:lnTo>
                      <a:lnTo>
                        <a:pt x="653" y="79"/>
                      </a:lnTo>
                      <a:lnTo>
                        <a:pt x="734" y="76"/>
                      </a:lnTo>
                      <a:lnTo>
                        <a:pt x="801" y="71"/>
                      </a:lnTo>
                      <a:lnTo>
                        <a:pt x="863" y="64"/>
                      </a:lnTo>
                      <a:lnTo>
                        <a:pt x="919" y="56"/>
                      </a:lnTo>
                      <a:lnTo>
                        <a:pt x="937" y="52"/>
                      </a:lnTo>
                      <a:lnTo>
                        <a:pt x="956" y="48"/>
                      </a:lnTo>
                      <a:lnTo>
                        <a:pt x="979" y="42"/>
                      </a:lnTo>
                      <a:lnTo>
                        <a:pt x="993" y="38"/>
                      </a:lnTo>
                      <a:lnTo>
                        <a:pt x="1006" y="33"/>
                      </a:lnTo>
                      <a:lnTo>
                        <a:pt x="1017" y="28"/>
                      </a:lnTo>
                      <a:lnTo>
                        <a:pt x="1024" y="24"/>
                      </a:lnTo>
                      <a:lnTo>
                        <a:pt x="1029" y="19"/>
                      </a:lnTo>
                      <a:lnTo>
                        <a:pt x="1035" y="16"/>
                      </a:lnTo>
                      <a:lnTo>
                        <a:pt x="1039" y="7"/>
                      </a:lnTo>
                      <a:lnTo>
                        <a:pt x="1040" y="0"/>
                      </a:lnTo>
                      <a:lnTo>
                        <a:pt x="1124" y="702"/>
                      </a:lnTo>
                      <a:lnTo>
                        <a:pt x="1081" y="723"/>
                      </a:lnTo>
                      <a:lnTo>
                        <a:pt x="1032" y="747"/>
                      </a:lnTo>
                      <a:lnTo>
                        <a:pt x="988" y="764"/>
                      </a:lnTo>
                      <a:lnTo>
                        <a:pt x="952" y="770"/>
                      </a:lnTo>
                      <a:lnTo>
                        <a:pt x="913" y="767"/>
                      </a:lnTo>
                      <a:lnTo>
                        <a:pt x="866" y="767"/>
                      </a:lnTo>
                      <a:lnTo>
                        <a:pt x="824" y="784"/>
                      </a:lnTo>
                      <a:lnTo>
                        <a:pt x="788" y="797"/>
                      </a:lnTo>
                      <a:lnTo>
                        <a:pt x="764" y="803"/>
                      </a:lnTo>
                      <a:lnTo>
                        <a:pt x="728" y="800"/>
                      </a:lnTo>
                      <a:lnTo>
                        <a:pt x="688" y="793"/>
                      </a:lnTo>
                      <a:lnTo>
                        <a:pt x="652" y="784"/>
                      </a:lnTo>
                      <a:lnTo>
                        <a:pt x="612" y="773"/>
                      </a:lnTo>
                      <a:lnTo>
                        <a:pt x="573" y="767"/>
                      </a:lnTo>
                      <a:lnTo>
                        <a:pt x="523" y="776"/>
                      </a:lnTo>
                      <a:lnTo>
                        <a:pt x="487" y="784"/>
                      </a:lnTo>
                      <a:lnTo>
                        <a:pt x="443" y="790"/>
                      </a:lnTo>
                      <a:lnTo>
                        <a:pt x="415" y="793"/>
                      </a:lnTo>
                      <a:lnTo>
                        <a:pt x="378" y="797"/>
                      </a:lnTo>
                      <a:lnTo>
                        <a:pt x="321" y="787"/>
                      </a:lnTo>
                      <a:lnTo>
                        <a:pt x="279" y="780"/>
                      </a:lnTo>
                      <a:lnTo>
                        <a:pt x="229" y="770"/>
                      </a:lnTo>
                      <a:lnTo>
                        <a:pt x="196" y="773"/>
                      </a:lnTo>
                      <a:lnTo>
                        <a:pt x="153" y="784"/>
                      </a:lnTo>
                      <a:lnTo>
                        <a:pt x="120" y="784"/>
                      </a:lnTo>
                      <a:lnTo>
                        <a:pt x="80" y="773"/>
                      </a:lnTo>
                      <a:lnTo>
                        <a:pt x="37" y="757"/>
                      </a:lnTo>
                      <a:lnTo>
                        <a:pt x="0" y="723"/>
                      </a:lnTo>
                      <a:lnTo>
                        <a:pt x="11" y="658"/>
                      </a:lnTo>
                      <a:lnTo>
                        <a:pt x="105" y="1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15376" name="Freeform 29"/>
              <p:cNvSpPr>
                <a:spLocks/>
              </p:cNvSpPr>
              <p:nvPr/>
            </p:nvSpPr>
            <p:spPr bwMode="auto">
              <a:xfrm>
                <a:off x="3624" y="2624"/>
                <a:ext cx="527" cy="279"/>
              </a:xfrm>
              <a:custGeom>
                <a:avLst/>
                <a:gdLst>
                  <a:gd name="T0" fmla="*/ 0 w 558"/>
                  <a:gd name="T1" fmla="*/ 193 h 298"/>
                  <a:gd name="T2" fmla="*/ 17 w 558"/>
                  <a:gd name="T3" fmla="*/ 237 h 298"/>
                  <a:gd name="T4" fmla="*/ 25 w 558"/>
                  <a:gd name="T5" fmla="*/ 255 h 298"/>
                  <a:gd name="T6" fmla="*/ 33 w 558"/>
                  <a:gd name="T7" fmla="*/ 260 h 298"/>
                  <a:gd name="T8" fmla="*/ 41 w 558"/>
                  <a:gd name="T9" fmla="*/ 258 h 298"/>
                  <a:gd name="T10" fmla="*/ 49 w 558"/>
                  <a:gd name="T11" fmla="*/ 255 h 298"/>
                  <a:gd name="T12" fmla="*/ 296 w 558"/>
                  <a:gd name="T13" fmla="*/ 115 h 298"/>
                  <a:gd name="T14" fmla="*/ 307 w 558"/>
                  <a:gd name="T15" fmla="*/ 114 h 298"/>
                  <a:gd name="T16" fmla="*/ 322 w 558"/>
                  <a:gd name="T17" fmla="*/ 122 h 298"/>
                  <a:gd name="T18" fmla="*/ 338 w 558"/>
                  <a:gd name="T19" fmla="*/ 122 h 298"/>
                  <a:gd name="T20" fmla="*/ 357 w 558"/>
                  <a:gd name="T21" fmla="*/ 118 h 298"/>
                  <a:gd name="T22" fmla="*/ 384 w 558"/>
                  <a:gd name="T23" fmla="*/ 112 h 298"/>
                  <a:gd name="T24" fmla="*/ 399 w 558"/>
                  <a:gd name="T25" fmla="*/ 104 h 298"/>
                  <a:gd name="T26" fmla="*/ 479 w 558"/>
                  <a:gd name="T27" fmla="*/ 96 h 298"/>
                  <a:gd name="T28" fmla="*/ 493 w 558"/>
                  <a:gd name="T29" fmla="*/ 92 h 298"/>
                  <a:gd name="T30" fmla="*/ 490 w 558"/>
                  <a:gd name="T31" fmla="*/ 84 h 298"/>
                  <a:gd name="T32" fmla="*/ 484 w 558"/>
                  <a:gd name="T33" fmla="*/ 80 h 298"/>
                  <a:gd name="T34" fmla="*/ 451 w 558"/>
                  <a:gd name="T35" fmla="*/ 75 h 298"/>
                  <a:gd name="T36" fmla="*/ 414 w 558"/>
                  <a:gd name="T37" fmla="*/ 77 h 298"/>
                  <a:gd name="T38" fmla="*/ 415 w 558"/>
                  <a:gd name="T39" fmla="*/ 73 h 298"/>
                  <a:gd name="T40" fmla="*/ 451 w 558"/>
                  <a:gd name="T41" fmla="*/ 69 h 298"/>
                  <a:gd name="T42" fmla="*/ 485 w 558"/>
                  <a:gd name="T43" fmla="*/ 62 h 298"/>
                  <a:gd name="T44" fmla="*/ 496 w 558"/>
                  <a:gd name="T45" fmla="*/ 56 h 298"/>
                  <a:gd name="T46" fmla="*/ 497 w 558"/>
                  <a:gd name="T47" fmla="*/ 44 h 298"/>
                  <a:gd name="T48" fmla="*/ 479 w 558"/>
                  <a:gd name="T49" fmla="*/ 38 h 298"/>
                  <a:gd name="T50" fmla="*/ 407 w 558"/>
                  <a:gd name="T51" fmla="*/ 51 h 298"/>
                  <a:gd name="T52" fmla="*/ 407 w 558"/>
                  <a:gd name="T53" fmla="*/ 45 h 298"/>
                  <a:gd name="T54" fmla="*/ 474 w 558"/>
                  <a:gd name="T55" fmla="*/ 25 h 298"/>
                  <a:gd name="T56" fmla="*/ 490 w 558"/>
                  <a:gd name="T57" fmla="*/ 19 h 298"/>
                  <a:gd name="T58" fmla="*/ 489 w 558"/>
                  <a:gd name="T59" fmla="*/ 7 h 298"/>
                  <a:gd name="T60" fmla="*/ 480 w 558"/>
                  <a:gd name="T61" fmla="*/ 1 h 298"/>
                  <a:gd name="T62" fmla="*/ 471 w 558"/>
                  <a:gd name="T63" fmla="*/ 0 h 298"/>
                  <a:gd name="T64" fmla="*/ 392 w 558"/>
                  <a:gd name="T65" fmla="*/ 24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558" h="298">
                    <a:moveTo>
                      <a:pt x="0" y="220"/>
                    </a:moveTo>
                    <a:lnTo>
                      <a:pt x="19" y="270"/>
                    </a:lnTo>
                    <a:lnTo>
                      <a:pt x="28" y="290"/>
                    </a:lnTo>
                    <a:lnTo>
                      <a:pt x="37" y="297"/>
                    </a:lnTo>
                    <a:lnTo>
                      <a:pt x="45" y="295"/>
                    </a:lnTo>
                    <a:lnTo>
                      <a:pt x="55" y="290"/>
                    </a:lnTo>
                    <a:lnTo>
                      <a:pt x="331" y="131"/>
                    </a:lnTo>
                    <a:lnTo>
                      <a:pt x="344" y="130"/>
                    </a:lnTo>
                    <a:lnTo>
                      <a:pt x="361" y="139"/>
                    </a:lnTo>
                    <a:lnTo>
                      <a:pt x="379" y="139"/>
                    </a:lnTo>
                    <a:lnTo>
                      <a:pt x="400" y="135"/>
                    </a:lnTo>
                    <a:lnTo>
                      <a:pt x="431" y="128"/>
                    </a:lnTo>
                    <a:lnTo>
                      <a:pt x="447" y="119"/>
                    </a:lnTo>
                    <a:lnTo>
                      <a:pt x="537" y="110"/>
                    </a:lnTo>
                    <a:lnTo>
                      <a:pt x="553" y="105"/>
                    </a:lnTo>
                    <a:lnTo>
                      <a:pt x="549" y="96"/>
                    </a:lnTo>
                    <a:lnTo>
                      <a:pt x="542" y="91"/>
                    </a:lnTo>
                    <a:lnTo>
                      <a:pt x="506" y="85"/>
                    </a:lnTo>
                    <a:lnTo>
                      <a:pt x="464" y="88"/>
                    </a:lnTo>
                    <a:lnTo>
                      <a:pt x="465" y="83"/>
                    </a:lnTo>
                    <a:lnTo>
                      <a:pt x="506" y="79"/>
                    </a:lnTo>
                    <a:lnTo>
                      <a:pt x="543" y="70"/>
                    </a:lnTo>
                    <a:lnTo>
                      <a:pt x="556" y="64"/>
                    </a:lnTo>
                    <a:lnTo>
                      <a:pt x="557" y="50"/>
                    </a:lnTo>
                    <a:lnTo>
                      <a:pt x="537" y="44"/>
                    </a:lnTo>
                    <a:lnTo>
                      <a:pt x="456" y="58"/>
                    </a:lnTo>
                    <a:lnTo>
                      <a:pt x="456" y="51"/>
                    </a:lnTo>
                    <a:lnTo>
                      <a:pt x="531" y="29"/>
                    </a:lnTo>
                    <a:lnTo>
                      <a:pt x="549" y="21"/>
                    </a:lnTo>
                    <a:lnTo>
                      <a:pt x="548" y="8"/>
                    </a:lnTo>
                    <a:lnTo>
                      <a:pt x="538" y="1"/>
                    </a:lnTo>
                    <a:lnTo>
                      <a:pt x="528" y="0"/>
                    </a:lnTo>
                    <a:lnTo>
                      <a:pt x="439" y="2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377" name="Freeform 30"/>
              <p:cNvSpPr>
                <a:spLocks/>
              </p:cNvSpPr>
              <p:nvPr/>
            </p:nvSpPr>
            <p:spPr bwMode="auto">
              <a:xfrm>
                <a:off x="2919" y="3207"/>
                <a:ext cx="645" cy="496"/>
              </a:xfrm>
              <a:custGeom>
                <a:avLst/>
                <a:gdLst>
                  <a:gd name="T0" fmla="*/ 180 w 683"/>
                  <a:gd name="T1" fmla="*/ 9 h 530"/>
                  <a:gd name="T2" fmla="*/ 0 w 683"/>
                  <a:gd name="T3" fmla="*/ 420 h 530"/>
                  <a:gd name="T4" fmla="*/ 8 w 683"/>
                  <a:gd name="T5" fmla="*/ 430 h 530"/>
                  <a:gd name="T6" fmla="*/ 21 w 683"/>
                  <a:gd name="T7" fmla="*/ 421 h 530"/>
                  <a:gd name="T8" fmla="*/ 192 w 683"/>
                  <a:gd name="T9" fmla="*/ 24 h 530"/>
                  <a:gd name="T10" fmla="*/ 202 w 683"/>
                  <a:gd name="T11" fmla="*/ 21 h 530"/>
                  <a:gd name="T12" fmla="*/ 268 w 683"/>
                  <a:gd name="T13" fmla="*/ 20 h 530"/>
                  <a:gd name="T14" fmla="*/ 353 w 683"/>
                  <a:gd name="T15" fmla="*/ 22 h 530"/>
                  <a:gd name="T16" fmla="*/ 428 w 683"/>
                  <a:gd name="T17" fmla="*/ 26 h 530"/>
                  <a:gd name="T18" fmla="*/ 450 w 683"/>
                  <a:gd name="T19" fmla="*/ 33 h 530"/>
                  <a:gd name="T20" fmla="*/ 464 w 683"/>
                  <a:gd name="T21" fmla="*/ 42 h 530"/>
                  <a:gd name="T22" fmla="*/ 473 w 683"/>
                  <a:gd name="T23" fmla="*/ 56 h 530"/>
                  <a:gd name="T24" fmla="*/ 591 w 683"/>
                  <a:gd name="T25" fmla="*/ 460 h 530"/>
                  <a:gd name="T26" fmla="*/ 602 w 683"/>
                  <a:gd name="T27" fmla="*/ 463 h 530"/>
                  <a:gd name="T28" fmla="*/ 608 w 683"/>
                  <a:gd name="T29" fmla="*/ 456 h 530"/>
                  <a:gd name="T30" fmla="*/ 490 w 683"/>
                  <a:gd name="T31" fmla="*/ 52 h 530"/>
                  <a:gd name="T32" fmla="*/ 478 w 683"/>
                  <a:gd name="T33" fmla="*/ 32 h 530"/>
                  <a:gd name="T34" fmla="*/ 468 w 683"/>
                  <a:gd name="T35" fmla="*/ 22 h 530"/>
                  <a:gd name="T36" fmla="*/ 458 w 683"/>
                  <a:gd name="T37" fmla="*/ 17 h 530"/>
                  <a:gd name="T38" fmla="*/ 445 w 683"/>
                  <a:gd name="T39" fmla="*/ 10 h 530"/>
                  <a:gd name="T40" fmla="*/ 420 w 683"/>
                  <a:gd name="T41" fmla="*/ 9 h 530"/>
                  <a:gd name="T42" fmla="*/ 341 w 683"/>
                  <a:gd name="T43" fmla="*/ 3 h 530"/>
                  <a:gd name="T44" fmla="*/ 253 w 683"/>
                  <a:gd name="T45" fmla="*/ 0 h 530"/>
                  <a:gd name="T46" fmla="*/ 212 w 683"/>
                  <a:gd name="T47" fmla="*/ 2 h 530"/>
                  <a:gd name="T48" fmla="*/ 191 w 683"/>
                  <a:gd name="T49" fmla="*/ 3 h 530"/>
                  <a:gd name="T50" fmla="*/ 180 w 683"/>
                  <a:gd name="T51" fmla="*/ 9 h 5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683" h="530">
                    <a:moveTo>
                      <a:pt x="202" y="11"/>
                    </a:moveTo>
                    <a:lnTo>
                      <a:pt x="0" y="480"/>
                    </a:lnTo>
                    <a:lnTo>
                      <a:pt x="8" y="490"/>
                    </a:lnTo>
                    <a:lnTo>
                      <a:pt x="23" y="481"/>
                    </a:lnTo>
                    <a:lnTo>
                      <a:pt x="215" y="28"/>
                    </a:lnTo>
                    <a:lnTo>
                      <a:pt x="227" y="23"/>
                    </a:lnTo>
                    <a:lnTo>
                      <a:pt x="301" y="22"/>
                    </a:lnTo>
                    <a:lnTo>
                      <a:pt x="396" y="25"/>
                    </a:lnTo>
                    <a:lnTo>
                      <a:pt x="480" y="30"/>
                    </a:lnTo>
                    <a:lnTo>
                      <a:pt x="505" y="37"/>
                    </a:lnTo>
                    <a:lnTo>
                      <a:pt x="520" y="48"/>
                    </a:lnTo>
                    <a:lnTo>
                      <a:pt x="530" y="64"/>
                    </a:lnTo>
                    <a:lnTo>
                      <a:pt x="663" y="525"/>
                    </a:lnTo>
                    <a:lnTo>
                      <a:pt x="674" y="529"/>
                    </a:lnTo>
                    <a:lnTo>
                      <a:pt x="682" y="520"/>
                    </a:lnTo>
                    <a:lnTo>
                      <a:pt x="550" y="60"/>
                    </a:lnTo>
                    <a:lnTo>
                      <a:pt x="536" y="36"/>
                    </a:lnTo>
                    <a:lnTo>
                      <a:pt x="525" y="25"/>
                    </a:lnTo>
                    <a:lnTo>
                      <a:pt x="514" y="19"/>
                    </a:lnTo>
                    <a:lnTo>
                      <a:pt x="499" y="12"/>
                    </a:lnTo>
                    <a:lnTo>
                      <a:pt x="471" y="11"/>
                    </a:lnTo>
                    <a:lnTo>
                      <a:pt x="382" y="3"/>
                    </a:lnTo>
                    <a:lnTo>
                      <a:pt x="284" y="0"/>
                    </a:lnTo>
                    <a:lnTo>
                      <a:pt x="237" y="2"/>
                    </a:lnTo>
                    <a:lnTo>
                      <a:pt x="214" y="3"/>
                    </a:lnTo>
                    <a:lnTo>
                      <a:pt x="202" y="11"/>
                    </a:lnTo>
                  </a:path>
                </a:pathLst>
              </a:custGeom>
              <a:solidFill>
                <a:srgbClr val="919191"/>
              </a:solidFill>
              <a:ln w="12700" cap="rnd" cmpd="sng">
                <a:solidFill>
                  <a:srgbClr val="91919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378" name="Group 31"/>
              <p:cNvGrpSpPr>
                <a:grpSpLocks/>
              </p:cNvGrpSpPr>
              <p:nvPr/>
            </p:nvGrpSpPr>
            <p:grpSpPr bwMode="auto">
              <a:xfrm>
                <a:off x="3716" y="3045"/>
                <a:ext cx="518" cy="299"/>
                <a:chOff x="3674" y="3076"/>
                <a:chExt cx="548" cy="319"/>
              </a:xfrm>
            </p:grpSpPr>
            <p:sp>
              <p:nvSpPr>
                <p:cNvPr id="15446" name="Freeform 32"/>
                <p:cNvSpPr>
                  <a:spLocks/>
                </p:cNvSpPr>
                <p:nvPr/>
              </p:nvSpPr>
              <p:spPr bwMode="auto">
                <a:xfrm>
                  <a:off x="4009" y="3164"/>
                  <a:ext cx="213" cy="231"/>
                </a:xfrm>
                <a:custGeom>
                  <a:avLst/>
                  <a:gdLst>
                    <a:gd name="T0" fmla="*/ 114 w 213"/>
                    <a:gd name="T1" fmla="*/ 0 h 231"/>
                    <a:gd name="T2" fmla="*/ 71 w 213"/>
                    <a:gd name="T3" fmla="*/ 57 h 231"/>
                    <a:gd name="T4" fmla="*/ 0 w 213"/>
                    <a:gd name="T5" fmla="*/ 51 h 231"/>
                    <a:gd name="T6" fmla="*/ 57 w 213"/>
                    <a:gd name="T7" fmla="*/ 117 h 231"/>
                    <a:gd name="T8" fmla="*/ 4 w 213"/>
                    <a:gd name="T9" fmla="*/ 202 h 231"/>
                    <a:gd name="T10" fmla="*/ 99 w 213"/>
                    <a:gd name="T11" fmla="*/ 149 h 231"/>
                    <a:gd name="T12" fmla="*/ 166 w 213"/>
                    <a:gd name="T13" fmla="*/ 230 h 231"/>
                    <a:gd name="T14" fmla="*/ 149 w 213"/>
                    <a:gd name="T15" fmla="*/ 127 h 231"/>
                    <a:gd name="T16" fmla="*/ 212 w 213"/>
                    <a:gd name="T17" fmla="*/ 66 h 231"/>
                    <a:gd name="T18" fmla="*/ 136 w 213"/>
                    <a:gd name="T19" fmla="*/ 68 h 231"/>
                    <a:gd name="T20" fmla="*/ 114 w 213"/>
                    <a:gd name="T21" fmla="*/ 0 h 2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213" h="231">
                      <a:moveTo>
                        <a:pt x="114" y="0"/>
                      </a:moveTo>
                      <a:lnTo>
                        <a:pt x="71" y="57"/>
                      </a:lnTo>
                      <a:lnTo>
                        <a:pt x="0" y="51"/>
                      </a:lnTo>
                      <a:lnTo>
                        <a:pt x="57" y="117"/>
                      </a:lnTo>
                      <a:lnTo>
                        <a:pt x="4" y="202"/>
                      </a:lnTo>
                      <a:lnTo>
                        <a:pt x="99" y="149"/>
                      </a:lnTo>
                      <a:lnTo>
                        <a:pt x="166" y="230"/>
                      </a:lnTo>
                      <a:lnTo>
                        <a:pt x="149" y="127"/>
                      </a:lnTo>
                      <a:lnTo>
                        <a:pt x="212" y="66"/>
                      </a:lnTo>
                      <a:lnTo>
                        <a:pt x="136" y="68"/>
                      </a:lnTo>
                      <a:lnTo>
                        <a:pt x="114" y="0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47" name="Freeform 33"/>
                <p:cNvSpPr>
                  <a:spLocks/>
                </p:cNvSpPr>
                <p:nvPr/>
              </p:nvSpPr>
              <p:spPr bwMode="auto">
                <a:xfrm>
                  <a:off x="3674" y="3076"/>
                  <a:ext cx="207" cy="229"/>
                </a:xfrm>
                <a:custGeom>
                  <a:avLst/>
                  <a:gdLst>
                    <a:gd name="T0" fmla="*/ 57 w 207"/>
                    <a:gd name="T1" fmla="*/ 2 h 229"/>
                    <a:gd name="T2" fmla="*/ 41 w 207"/>
                    <a:gd name="T3" fmla="*/ 11 h 229"/>
                    <a:gd name="T4" fmla="*/ 34 w 207"/>
                    <a:gd name="T5" fmla="*/ 18 h 229"/>
                    <a:gd name="T6" fmla="*/ 27 w 207"/>
                    <a:gd name="T7" fmla="*/ 25 h 229"/>
                    <a:gd name="T8" fmla="*/ 18 w 207"/>
                    <a:gd name="T9" fmla="*/ 39 h 229"/>
                    <a:gd name="T10" fmla="*/ 13 w 207"/>
                    <a:gd name="T11" fmla="*/ 51 h 229"/>
                    <a:gd name="T12" fmla="*/ 7 w 207"/>
                    <a:gd name="T13" fmla="*/ 61 h 229"/>
                    <a:gd name="T14" fmla="*/ 3 w 207"/>
                    <a:gd name="T15" fmla="*/ 80 h 229"/>
                    <a:gd name="T16" fmla="*/ 1 w 207"/>
                    <a:gd name="T17" fmla="*/ 89 h 229"/>
                    <a:gd name="T18" fmla="*/ 0 w 207"/>
                    <a:gd name="T19" fmla="*/ 97 h 229"/>
                    <a:gd name="T20" fmla="*/ 0 w 207"/>
                    <a:gd name="T21" fmla="*/ 112 h 229"/>
                    <a:gd name="T22" fmla="*/ 1 w 207"/>
                    <a:gd name="T23" fmla="*/ 127 h 229"/>
                    <a:gd name="T24" fmla="*/ 4 w 207"/>
                    <a:gd name="T25" fmla="*/ 141 h 229"/>
                    <a:gd name="T26" fmla="*/ 7 w 207"/>
                    <a:gd name="T27" fmla="*/ 151 h 229"/>
                    <a:gd name="T28" fmla="*/ 11 w 207"/>
                    <a:gd name="T29" fmla="*/ 162 h 229"/>
                    <a:gd name="T30" fmla="*/ 17 w 207"/>
                    <a:gd name="T31" fmla="*/ 172 h 229"/>
                    <a:gd name="T32" fmla="*/ 24 w 207"/>
                    <a:gd name="T33" fmla="*/ 183 h 229"/>
                    <a:gd name="T34" fmla="*/ 30 w 207"/>
                    <a:gd name="T35" fmla="*/ 190 h 229"/>
                    <a:gd name="T36" fmla="*/ 41 w 207"/>
                    <a:gd name="T37" fmla="*/ 199 h 229"/>
                    <a:gd name="T38" fmla="*/ 49 w 207"/>
                    <a:gd name="T39" fmla="*/ 205 h 229"/>
                    <a:gd name="T40" fmla="*/ 57 w 207"/>
                    <a:gd name="T41" fmla="*/ 212 h 229"/>
                    <a:gd name="T42" fmla="*/ 67 w 207"/>
                    <a:gd name="T43" fmla="*/ 217 h 229"/>
                    <a:gd name="T44" fmla="*/ 75 w 207"/>
                    <a:gd name="T45" fmla="*/ 222 h 229"/>
                    <a:gd name="T46" fmla="*/ 85 w 207"/>
                    <a:gd name="T47" fmla="*/ 225 h 229"/>
                    <a:gd name="T48" fmla="*/ 97 w 207"/>
                    <a:gd name="T49" fmla="*/ 227 h 229"/>
                    <a:gd name="T50" fmla="*/ 105 w 207"/>
                    <a:gd name="T51" fmla="*/ 228 h 229"/>
                    <a:gd name="T52" fmla="*/ 121 w 207"/>
                    <a:gd name="T53" fmla="*/ 228 h 229"/>
                    <a:gd name="T54" fmla="*/ 133 w 207"/>
                    <a:gd name="T55" fmla="*/ 227 h 229"/>
                    <a:gd name="T56" fmla="*/ 142 w 207"/>
                    <a:gd name="T57" fmla="*/ 226 h 229"/>
                    <a:gd name="T58" fmla="*/ 151 w 207"/>
                    <a:gd name="T59" fmla="*/ 224 h 229"/>
                    <a:gd name="T60" fmla="*/ 160 w 207"/>
                    <a:gd name="T61" fmla="*/ 221 h 229"/>
                    <a:gd name="T62" fmla="*/ 171 w 207"/>
                    <a:gd name="T63" fmla="*/ 217 h 229"/>
                    <a:gd name="T64" fmla="*/ 180 w 207"/>
                    <a:gd name="T65" fmla="*/ 211 h 229"/>
                    <a:gd name="T66" fmla="*/ 188 w 207"/>
                    <a:gd name="T67" fmla="*/ 203 h 229"/>
                    <a:gd name="T68" fmla="*/ 192 w 207"/>
                    <a:gd name="T69" fmla="*/ 196 h 229"/>
                    <a:gd name="T70" fmla="*/ 196 w 207"/>
                    <a:gd name="T71" fmla="*/ 187 h 229"/>
                    <a:gd name="T72" fmla="*/ 202 w 207"/>
                    <a:gd name="T73" fmla="*/ 175 h 229"/>
                    <a:gd name="T74" fmla="*/ 205 w 207"/>
                    <a:gd name="T75" fmla="*/ 159 h 229"/>
                    <a:gd name="T76" fmla="*/ 206 w 207"/>
                    <a:gd name="T77" fmla="*/ 145 h 229"/>
                    <a:gd name="T78" fmla="*/ 191 w 207"/>
                    <a:gd name="T79" fmla="*/ 149 h 229"/>
                    <a:gd name="T80" fmla="*/ 180 w 207"/>
                    <a:gd name="T81" fmla="*/ 157 h 229"/>
                    <a:gd name="T82" fmla="*/ 163 w 207"/>
                    <a:gd name="T83" fmla="*/ 161 h 229"/>
                    <a:gd name="T84" fmla="*/ 142 w 207"/>
                    <a:gd name="T85" fmla="*/ 164 h 229"/>
                    <a:gd name="T86" fmla="*/ 122 w 207"/>
                    <a:gd name="T87" fmla="*/ 165 h 229"/>
                    <a:gd name="T88" fmla="*/ 105 w 207"/>
                    <a:gd name="T89" fmla="*/ 162 h 229"/>
                    <a:gd name="T90" fmla="*/ 84 w 207"/>
                    <a:gd name="T91" fmla="*/ 152 h 229"/>
                    <a:gd name="T92" fmla="*/ 68 w 207"/>
                    <a:gd name="T93" fmla="*/ 140 h 229"/>
                    <a:gd name="T94" fmla="*/ 57 w 207"/>
                    <a:gd name="T95" fmla="*/ 121 h 229"/>
                    <a:gd name="T96" fmla="*/ 52 w 207"/>
                    <a:gd name="T97" fmla="*/ 105 h 229"/>
                    <a:gd name="T98" fmla="*/ 51 w 207"/>
                    <a:gd name="T99" fmla="*/ 84 h 229"/>
                    <a:gd name="T100" fmla="*/ 51 w 207"/>
                    <a:gd name="T101" fmla="*/ 66 h 229"/>
                    <a:gd name="T102" fmla="*/ 54 w 207"/>
                    <a:gd name="T103" fmla="*/ 43 h 229"/>
                    <a:gd name="T104" fmla="*/ 58 w 207"/>
                    <a:gd name="T105" fmla="*/ 19 h 229"/>
                    <a:gd name="T106" fmla="*/ 71 w 207"/>
                    <a:gd name="T107" fmla="*/ 0 h 229"/>
                    <a:gd name="T108" fmla="*/ 57 w 207"/>
                    <a:gd name="T109" fmla="*/ 2 h 229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207" h="229">
                      <a:moveTo>
                        <a:pt x="57" y="2"/>
                      </a:moveTo>
                      <a:lnTo>
                        <a:pt x="41" y="11"/>
                      </a:lnTo>
                      <a:lnTo>
                        <a:pt x="34" y="18"/>
                      </a:lnTo>
                      <a:lnTo>
                        <a:pt x="27" y="25"/>
                      </a:lnTo>
                      <a:lnTo>
                        <a:pt x="18" y="39"/>
                      </a:lnTo>
                      <a:lnTo>
                        <a:pt x="13" y="51"/>
                      </a:lnTo>
                      <a:lnTo>
                        <a:pt x="7" y="61"/>
                      </a:lnTo>
                      <a:lnTo>
                        <a:pt x="3" y="80"/>
                      </a:lnTo>
                      <a:lnTo>
                        <a:pt x="1" y="89"/>
                      </a:lnTo>
                      <a:lnTo>
                        <a:pt x="0" y="97"/>
                      </a:lnTo>
                      <a:lnTo>
                        <a:pt x="0" y="112"/>
                      </a:lnTo>
                      <a:lnTo>
                        <a:pt x="1" y="127"/>
                      </a:lnTo>
                      <a:lnTo>
                        <a:pt x="4" y="141"/>
                      </a:lnTo>
                      <a:lnTo>
                        <a:pt x="7" y="151"/>
                      </a:lnTo>
                      <a:lnTo>
                        <a:pt x="11" y="162"/>
                      </a:lnTo>
                      <a:lnTo>
                        <a:pt x="17" y="172"/>
                      </a:lnTo>
                      <a:lnTo>
                        <a:pt x="24" y="183"/>
                      </a:lnTo>
                      <a:lnTo>
                        <a:pt x="30" y="190"/>
                      </a:lnTo>
                      <a:lnTo>
                        <a:pt x="41" y="199"/>
                      </a:lnTo>
                      <a:lnTo>
                        <a:pt x="49" y="205"/>
                      </a:lnTo>
                      <a:lnTo>
                        <a:pt x="57" y="212"/>
                      </a:lnTo>
                      <a:lnTo>
                        <a:pt x="67" y="217"/>
                      </a:lnTo>
                      <a:lnTo>
                        <a:pt x="75" y="222"/>
                      </a:lnTo>
                      <a:lnTo>
                        <a:pt x="85" y="225"/>
                      </a:lnTo>
                      <a:lnTo>
                        <a:pt x="97" y="227"/>
                      </a:lnTo>
                      <a:lnTo>
                        <a:pt x="105" y="228"/>
                      </a:lnTo>
                      <a:lnTo>
                        <a:pt x="121" y="228"/>
                      </a:lnTo>
                      <a:lnTo>
                        <a:pt x="133" y="227"/>
                      </a:lnTo>
                      <a:lnTo>
                        <a:pt x="142" y="226"/>
                      </a:lnTo>
                      <a:lnTo>
                        <a:pt x="151" y="224"/>
                      </a:lnTo>
                      <a:lnTo>
                        <a:pt x="160" y="221"/>
                      </a:lnTo>
                      <a:lnTo>
                        <a:pt x="171" y="217"/>
                      </a:lnTo>
                      <a:lnTo>
                        <a:pt x="180" y="211"/>
                      </a:lnTo>
                      <a:lnTo>
                        <a:pt x="188" y="203"/>
                      </a:lnTo>
                      <a:lnTo>
                        <a:pt x="192" y="196"/>
                      </a:lnTo>
                      <a:lnTo>
                        <a:pt x="196" y="187"/>
                      </a:lnTo>
                      <a:lnTo>
                        <a:pt x="202" y="175"/>
                      </a:lnTo>
                      <a:lnTo>
                        <a:pt x="205" y="159"/>
                      </a:lnTo>
                      <a:lnTo>
                        <a:pt x="206" y="145"/>
                      </a:lnTo>
                      <a:lnTo>
                        <a:pt x="191" y="149"/>
                      </a:lnTo>
                      <a:lnTo>
                        <a:pt x="180" y="157"/>
                      </a:lnTo>
                      <a:lnTo>
                        <a:pt x="163" y="161"/>
                      </a:lnTo>
                      <a:lnTo>
                        <a:pt x="142" y="164"/>
                      </a:lnTo>
                      <a:lnTo>
                        <a:pt x="122" y="165"/>
                      </a:lnTo>
                      <a:lnTo>
                        <a:pt x="105" y="162"/>
                      </a:lnTo>
                      <a:lnTo>
                        <a:pt x="84" y="152"/>
                      </a:lnTo>
                      <a:lnTo>
                        <a:pt x="68" y="140"/>
                      </a:lnTo>
                      <a:lnTo>
                        <a:pt x="57" y="121"/>
                      </a:lnTo>
                      <a:lnTo>
                        <a:pt x="52" y="105"/>
                      </a:lnTo>
                      <a:lnTo>
                        <a:pt x="51" y="84"/>
                      </a:lnTo>
                      <a:lnTo>
                        <a:pt x="51" y="66"/>
                      </a:lnTo>
                      <a:lnTo>
                        <a:pt x="54" y="43"/>
                      </a:lnTo>
                      <a:lnTo>
                        <a:pt x="58" y="19"/>
                      </a:lnTo>
                      <a:lnTo>
                        <a:pt x="71" y="0"/>
                      </a:lnTo>
                      <a:lnTo>
                        <a:pt x="57" y="2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379" name="Group 34"/>
              <p:cNvGrpSpPr>
                <a:grpSpLocks/>
              </p:cNvGrpSpPr>
              <p:nvPr/>
            </p:nvGrpSpPr>
            <p:grpSpPr bwMode="auto">
              <a:xfrm>
                <a:off x="3692" y="3020"/>
                <a:ext cx="517" cy="299"/>
                <a:chOff x="3648" y="3049"/>
                <a:chExt cx="548" cy="320"/>
              </a:xfrm>
            </p:grpSpPr>
            <p:sp>
              <p:nvSpPr>
                <p:cNvPr id="15444" name="Freeform 35"/>
                <p:cNvSpPr>
                  <a:spLocks/>
                </p:cNvSpPr>
                <p:nvPr/>
              </p:nvSpPr>
              <p:spPr bwMode="auto">
                <a:xfrm>
                  <a:off x="3983" y="3138"/>
                  <a:ext cx="213" cy="231"/>
                </a:xfrm>
                <a:custGeom>
                  <a:avLst/>
                  <a:gdLst>
                    <a:gd name="T0" fmla="*/ 114 w 213"/>
                    <a:gd name="T1" fmla="*/ 0 h 231"/>
                    <a:gd name="T2" fmla="*/ 71 w 213"/>
                    <a:gd name="T3" fmla="*/ 57 h 231"/>
                    <a:gd name="T4" fmla="*/ 0 w 213"/>
                    <a:gd name="T5" fmla="*/ 51 h 231"/>
                    <a:gd name="T6" fmla="*/ 57 w 213"/>
                    <a:gd name="T7" fmla="*/ 116 h 231"/>
                    <a:gd name="T8" fmla="*/ 4 w 213"/>
                    <a:gd name="T9" fmla="*/ 202 h 231"/>
                    <a:gd name="T10" fmla="*/ 99 w 213"/>
                    <a:gd name="T11" fmla="*/ 149 h 231"/>
                    <a:gd name="T12" fmla="*/ 166 w 213"/>
                    <a:gd name="T13" fmla="*/ 230 h 231"/>
                    <a:gd name="T14" fmla="*/ 149 w 213"/>
                    <a:gd name="T15" fmla="*/ 127 h 231"/>
                    <a:gd name="T16" fmla="*/ 212 w 213"/>
                    <a:gd name="T17" fmla="*/ 66 h 231"/>
                    <a:gd name="T18" fmla="*/ 136 w 213"/>
                    <a:gd name="T19" fmla="*/ 68 h 231"/>
                    <a:gd name="T20" fmla="*/ 114 w 213"/>
                    <a:gd name="T21" fmla="*/ 0 h 2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213" h="231">
                      <a:moveTo>
                        <a:pt x="114" y="0"/>
                      </a:moveTo>
                      <a:lnTo>
                        <a:pt x="71" y="57"/>
                      </a:lnTo>
                      <a:lnTo>
                        <a:pt x="0" y="51"/>
                      </a:lnTo>
                      <a:lnTo>
                        <a:pt x="57" y="116"/>
                      </a:lnTo>
                      <a:lnTo>
                        <a:pt x="4" y="202"/>
                      </a:lnTo>
                      <a:lnTo>
                        <a:pt x="99" y="149"/>
                      </a:lnTo>
                      <a:lnTo>
                        <a:pt x="166" y="230"/>
                      </a:lnTo>
                      <a:lnTo>
                        <a:pt x="149" y="127"/>
                      </a:lnTo>
                      <a:lnTo>
                        <a:pt x="212" y="66"/>
                      </a:lnTo>
                      <a:lnTo>
                        <a:pt x="136" y="68"/>
                      </a:lnTo>
                      <a:lnTo>
                        <a:pt x="114" y="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45" name="Freeform 36"/>
                <p:cNvSpPr>
                  <a:spLocks/>
                </p:cNvSpPr>
                <p:nvPr/>
              </p:nvSpPr>
              <p:spPr bwMode="auto">
                <a:xfrm>
                  <a:off x="3648" y="3049"/>
                  <a:ext cx="207" cy="230"/>
                </a:xfrm>
                <a:custGeom>
                  <a:avLst/>
                  <a:gdLst>
                    <a:gd name="T0" fmla="*/ 57 w 207"/>
                    <a:gd name="T1" fmla="*/ 2 h 230"/>
                    <a:gd name="T2" fmla="*/ 41 w 207"/>
                    <a:gd name="T3" fmla="*/ 12 h 230"/>
                    <a:gd name="T4" fmla="*/ 34 w 207"/>
                    <a:gd name="T5" fmla="*/ 18 h 230"/>
                    <a:gd name="T6" fmla="*/ 27 w 207"/>
                    <a:gd name="T7" fmla="*/ 25 h 230"/>
                    <a:gd name="T8" fmla="*/ 18 w 207"/>
                    <a:gd name="T9" fmla="*/ 40 h 230"/>
                    <a:gd name="T10" fmla="*/ 13 w 207"/>
                    <a:gd name="T11" fmla="*/ 51 h 230"/>
                    <a:gd name="T12" fmla="*/ 7 w 207"/>
                    <a:gd name="T13" fmla="*/ 62 h 230"/>
                    <a:gd name="T14" fmla="*/ 3 w 207"/>
                    <a:gd name="T15" fmla="*/ 82 h 230"/>
                    <a:gd name="T16" fmla="*/ 1 w 207"/>
                    <a:gd name="T17" fmla="*/ 90 h 230"/>
                    <a:gd name="T18" fmla="*/ 0 w 207"/>
                    <a:gd name="T19" fmla="*/ 98 h 230"/>
                    <a:gd name="T20" fmla="*/ 0 w 207"/>
                    <a:gd name="T21" fmla="*/ 112 h 230"/>
                    <a:gd name="T22" fmla="*/ 1 w 207"/>
                    <a:gd name="T23" fmla="*/ 126 h 230"/>
                    <a:gd name="T24" fmla="*/ 4 w 207"/>
                    <a:gd name="T25" fmla="*/ 141 h 230"/>
                    <a:gd name="T26" fmla="*/ 7 w 207"/>
                    <a:gd name="T27" fmla="*/ 152 h 230"/>
                    <a:gd name="T28" fmla="*/ 11 w 207"/>
                    <a:gd name="T29" fmla="*/ 163 h 230"/>
                    <a:gd name="T30" fmla="*/ 17 w 207"/>
                    <a:gd name="T31" fmla="*/ 172 h 230"/>
                    <a:gd name="T32" fmla="*/ 24 w 207"/>
                    <a:gd name="T33" fmla="*/ 183 h 230"/>
                    <a:gd name="T34" fmla="*/ 30 w 207"/>
                    <a:gd name="T35" fmla="*/ 191 h 230"/>
                    <a:gd name="T36" fmla="*/ 41 w 207"/>
                    <a:gd name="T37" fmla="*/ 200 h 230"/>
                    <a:gd name="T38" fmla="*/ 49 w 207"/>
                    <a:gd name="T39" fmla="*/ 207 h 230"/>
                    <a:gd name="T40" fmla="*/ 57 w 207"/>
                    <a:gd name="T41" fmla="*/ 213 h 230"/>
                    <a:gd name="T42" fmla="*/ 67 w 207"/>
                    <a:gd name="T43" fmla="*/ 218 h 230"/>
                    <a:gd name="T44" fmla="*/ 75 w 207"/>
                    <a:gd name="T45" fmla="*/ 222 h 230"/>
                    <a:gd name="T46" fmla="*/ 85 w 207"/>
                    <a:gd name="T47" fmla="*/ 225 h 230"/>
                    <a:gd name="T48" fmla="*/ 97 w 207"/>
                    <a:gd name="T49" fmla="*/ 228 h 230"/>
                    <a:gd name="T50" fmla="*/ 105 w 207"/>
                    <a:gd name="T51" fmla="*/ 229 h 230"/>
                    <a:gd name="T52" fmla="*/ 121 w 207"/>
                    <a:gd name="T53" fmla="*/ 229 h 230"/>
                    <a:gd name="T54" fmla="*/ 133 w 207"/>
                    <a:gd name="T55" fmla="*/ 228 h 230"/>
                    <a:gd name="T56" fmla="*/ 142 w 207"/>
                    <a:gd name="T57" fmla="*/ 226 h 230"/>
                    <a:gd name="T58" fmla="*/ 151 w 207"/>
                    <a:gd name="T59" fmla="*/ 224 h 230"/>
                    <a:gd name="T60" fmla="*/ 160 w 207"/>
                    <a:gd name="T61" fmla="*/ 222 h 230"/>
                    <a:gd name="T62" fmla="*/ 171 w 207"/>
                    <a:gd name="T63" fmla="*/ 217 h 230"/>
                    <a:gd name="T64" fmla="*/ 180 w 207"/>
                    <a:gd name="T65" fmla="*/ 212 h 230"/>
                    <a:gd name="T66" fmla="*/ 188 w 207"/>
                    <a:gd name="T67" fmla="*/ 203 h 230"/>
                    <a:gd name="T68" fmla="*/ 192 w 207"/>
                    <a:gd name="T69" fmla="*/ 196 h 230"/>
                    <a:gd name="T70" fmla="*/ 196 w 207"/>
                    <a:gd name="T71" fmla="*/ 188 h 230"/>
                    <a:gd name="T72" fmla="*/ 202 w 207"/>
                    <a:gd name="T73" fmla="*/ 176 h 230"/>
                    <a:gd name="T74" fmla="*/ 205 w 207"/>
                    <a:gd name="T75" fmla="*/ 160 h 230"/>
                    <a:gd name="T76" fmla="*/ 206 w 207"/>
                    <a:gd name="T77" fmla="*/ 146 h 230"/>
                    <a:gd name="T78" fmla="*/ 191 w 207"/>
                    <a:gd name="T79" fmla="*/ 150 h 230"/>
                    <a:gd name="T80" fmla="*/ 180 w 207"/>
                    <a:gd name="T81" fmla="*/ 157 h 230"/>
                    <a:gd name="T82" fmla="*/ 163 w 207"/>
                    <a:gd name="T83" fmla="*/ 162 h 230"/>
                    <a:gd name="T84" fmla="*/ 143 w 207"/>
                    <a:gd name="T85" fmla="*/ 165 h 230"/>
                    <a:gd name="T86" fmla="*/ 122 w 207"/>
                    <a:gd name="T87" fmla="*/ 165 h 230"/>
                    <a:gd name="T88" fmla="*/ 105 w 207"/>
                    <a:gd name="T89" fmla="*/ 163 h 230"/>
                    <a:gd name="T90" fmla="*/ 84 w 207"/>
                    <a:gd name="T91" fmla="*/ 152 h 230"/>
                    <a:gd name="T92" fmla="*/ 68 w 207"/>
                    <a:gd name="T93" fmla="*/ 140 h 230"/>
                    <a:gd name="T94" fmla="*/ 57 w 207"/>
                    <a:gd name="T95" fmla="*/ 122 h 230"/>
                    <a:gd name="T96" fmla="*/ 52 w 207"/>
                    <a:gd name="T97" fmla="*/ 106 h 230"/>
                    <a:gd name="T98" fmla="*/ 51 w 207"/>
                    <a:gd name="T99" fmla="*/ 86 h 230"/>
                    <a:gd name="T100" fmla="*/ 51 w 207"/>
                    <a:gd name="T101" fmla="*/ 67 h 230"/>
                    <a:gd name="T102" fmla="*/ 54 w 207"/>
                    <a:gd name="T103" fmla="*/ 43 h 230"/>
                    <a:gd name="T104" fmla="*/ 58 w 207"/>
                    <a:gd name="T105" fmla="*/ 20 h 230"/>
                    <a:gd name="T106" fmla="*/ 71 w 207"/>
                    <a:gd name="T107" fmla="*/ 0 h 230"/>
                    <a:gd name="T108" fmla="*/ 57 w 207"/>
                    <a:gd name="T109" fmla="*/ 2 h 230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207" h="230">
                      <a:moveTo>
                        <a:pt x="57" y="2"/>
                      </a:moveTo>
                      <a:lnTo>
                        <a:pt x="41" y="12"/>
                      </a:lnTo>
                      <a:lnTo>
                        <a:pt x="34" y="18"/>
                      </a:lnTo>
                      <a:lnTo>
                        <a:pt x="27" y="25"/>
                      </a:lnTo>
                      <a:lnTo>
                        <a:pt x="18" y="40"/>
                      </a:lnTo>
                      <a:lnTo>
                        <a:pt x="13" y="51"/>
                      </a:lnTo>
                      <a:lnTo>
                        <a:pt x="7" y="62"/>
                      </a:lnTo>
                      <a:lnTo>
                        <a:pt x="3" y="82"/>
                      </a:lnTo>
                      <a:lnTo>
                        <a:pt x="1" y="90"/>
                      </a:lnTo>
                      <a:lnTo>
                        <a:pt x="0" y="98"/>
                      </a:lnTo>
                      <a:lnTo>
                        <a:pt x="0" y="112"/>
                      </a:lnTo>
                      <a:lnTo>
                        <a:pt x="1" y="126"/>
                      </a:lnTo>
                      <a:lnTo>
                        <a:pt x="4" y="141"/>
                      </a:lnTo>
                      <a:lnTo>
                        <a:pt x="7" y="152"/>
                      </a:lnTo>
                      <a:lnTo>
                        <a:pt x="11" y="163"/>
                      </a:lnTo>
                      <a:lnTo>
                        <a:pt x="17" y="172"/>
                      </a:lnTo>
                      <a:lnTo>
                        <a:pt x="24" y="183"/>
                      </a:lnTo>
                      <a:lnTo>
                        <a:pt x="30" y="191"/>
                      </a:lnTo>
                      <a:lnTo>
                        <a:pt x="41" y="200"/>
                      </a:lnTo>
                      <a:lnTo>
                        <a:pt x="49" y="207"/>
                      </a:lnTo>
                      <a:lnTo>
                        <a:pt x="57" y="213"/>
                      </a:lnTo>
                      <a:lnTo>
                        <a:pt x="67" y="218"/>
                      </a:lnTo>
                      <a:lnTo>
                        <a:pt x="75" y="222"/>
                      </a:lnTo>
                      <a:lnTo>
                        <a:pt x="85" y="225"/>
                      </a:lnTo>
                      <a:lnTo>
                        <a:pt x="97" y="228"/>
                      </a:lnTo>
                      <a:lnTo>
                        <a:pt x="105" y="229"/>
                      </a:lnTo>
                      <a:lnTo>
                        <a:pt x="121" y="229"/>
                      </a:lnTo>
                      <a:lnTo>
                        <a:pt x="133" y="228"/>
                      </a:lnTo>
                      <a:lnTo>
                        <a:pt x="142" y="226"/>
                      </a:lnTo>
                      <a:lnTo>
                        <a:pt x="151" y="224"/>
                      </a:lnTo>
                      <a:lnTo>
                        <a:pt x="160" y="222"/>
                      </a:lnTo>
                      <a:lnTo>
                        <a:pt x="171" y="217"/>
                      </a:lnTo>
                      <a:lnTo>
                        <a:pt x="180" y="212"/>
                      </a:lnTo>
                      <a:lnTo>
                        <a:pt x="188" y="203"/>
                      </a:lnTo>
                      <a:lnTo>
                        <a:pt x="192" y="196"/>
                      </a:lnTo>
                      <a:lnTo>
                        <a:pt x="196" y="188"/>
                      </a:lnTo>
                      <a:lnTo>
                        <a:pt x="202" y="176"/>
                      </a:lnTo>
                      <a:lnTo>
                        <a:pt x="205" y="160"/>
                      </a:lnTo>
                      <a:lnTo>
                        <a:pt x="206" y="146"/>
                      </a:lnTo>
                      <a:lnTo>
                        <a:pt x="191" y="150"/>
                      </a:lnTo>
                      <a:lnTo>
                        <a:pt x="180" y="157"/>
                      </a:lnTo>
                      <a:lnTo>
                        <a:pt x="163" y="162"/>
                      </a:lnTo>
                      <a:lnTo>
                        <a:pt x="143" y="165"/>
                      </a:lnTo>
                      <a:lnTo>
                        <a:pt x="122" y="165"/>
                      </a:lnTo>
                      <a:lnTo>
                        <a:pt x="105" y="163"/>
                      </a:lnTo>
                      <a:lnTo>
                        <a:pt x="84" y="152"/>
                      </a:lnTo>
                      <a:lnTo>
                        <a:pt x="68" y="140"/>
                      </a:lnTo>
                      <a:lnTo>
                        <a:pt x="57" y="122"/>
                      </a:lnTo>
                      <a:lnTo>
                        <a:pt x="52" y="106"/>
                      </a:lnTo>
                      <a:lnTo>
                        <a:pt x="51" y="86"/>
                      </a:lnTo>
                      <a:lnTo>
                        <a:pt x="51" y="67"/>
                      </a:lnTo>
                      <a:lnTo>
                        <a:pt x="54" y="43"/>
                      </a:lnTo>
                      <a:lnTo>
                        <a:pt x="58" y="20"/>
                      </a:lnTo>
                      <a:lnTo>
                        <a:pt x="71" y="0"/>
                      </a:lnTo>
                      <a:lnTo>
                        <a:pt x="57" y="2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380" name="Group 37"/>
              <p:cNvGrpSpPr>
                <a:grpSpLocks/>
              </p:cNvGrpSpPr>
              <p:nvPr/>
            </p:nvGrpSpPr>
            <p:grpSpPr bwMode="auto">
              <a:xfrm>
                <a:off x="4400" y="2901"/>
                <a:ext cx="449" cy="704"/>
                <a:chOff x="4398" y="2922"/>
                <a:chExt cx="476" cy="752"/>
              </a:xfrm>
            </p:grpSpPr>
            <p:sp>
              <p:nvSpPr>
                <p:cNvPr id="15442" name="Freeform 38"/>
                <p:cNvSpPr>
                  <a:spLocks/>
                </p:cNvSpPr>
                <p:nvPr/>
              </p:nvSpPr>
              <p:spPr bwMode="auto">
                <a:xfrm>
                  <a:off x="4483" y="2922"/>
                  <a:ext cx="391" cy="656"/>
                </a:xfrm>
                <a:custGeom>
                  <a:avLst/>
                  <a:gdLst>
                    <a:gd name="T0" fmla="*/ 360 w 391"/>
                    <a:gd name="T1" fmla="*/ 633 h 656"/>
                    <a:gd name="T2" fmla="*/ 314 w 391"/>
                    <a:gd name="T3" fmla="*/ 647 h 656"/>
                    <a:gd name="T4" fmla="*/ 252 w 391"/>
                    <a:gd name="T5" fmla="*/ 655 h 656"/>
                    <a:gd name="T6" fmla="*/ 188 w 391"/>
                    <a:gd name="T7" fmla="*/ 655 h 656"/>
                    <a:gd name="T8" fmla="*/ 146 w 391"/>
                    <a:gd name="T9" fmla="*/ 642 h 656"/>
                    <a:gd name="T10" fmla="*/ 123 w 391"/>
                    <a:gd name="T11" fmla="*/ 639 h 656"/>
                    <a:gd name="T12" fmla="*/ 96 w 391"/>
                    <a:gd name="T13" fmla="*/ 542 h 656"/>
                    <a:gd name="T14" fmla="*/ 79 w 391"/>
                    <a:gd name="T15" fmla="*/ 433 h 656"/>
                    <a:gd name="T16" fmla="*/ 57 w 391"/>
                    <a:gd name="T17" fmla="*/ 311 h 656"/>
                    <a:gd name="T18" fmla="*/ 30 w 391"/>
                    <a:gd name="T19" fmla="*/ 176 h 656"/>
                    <a:gd name="T20" fmla="*/ 4 w 391"/>
                    <a:gd name="T21" fmla="*/ 119 h 656"/>
                    <a:gd name="T22" fmla="*/ 0 w 391"/>
                    <a:gd name="T23" fmla="*/ 86 h 656"/>
                    <a:gd name="T24" fmla="*/ 7 w 391"/>
                    <a:gd name="T25" fmla="*/ 73 h 656"/>
                    <a:gd name="T26" fmla="*/ 26 w 391"/>
                    <a:gd name="T27" fmla="*/ 57 h 656"/>
                    <a:gd name="T28" fmla="*/ 40 w 391"/>
                    <a:gd name="T29" fmla="*/ 47 h 656"/>
                    <a:gd name="T30" fmla="*/ 79 w 391"/>
                    <a:gd name="T31" fmla="*/ 36 h 656"/>
                    <a:gd name="T32" fmla="*/ 152 w 391"/>
                    <a:gd name="T33" fmla="*/ 36 h 656"/>
                    <a:gd name="T34" fmla="*/ 219 w 391"/>
                    <a:gd name="T35" fmla="*/ 24 h 656"/>
                    <a:gd name="T36" fmla="*/ 284 w 391"/>
                    <a:gd name="T37" fmla="*/ 10 h 656"/>
                    <a:gd name="T38" fmla="*/ 340 w 391"/>
                    <a:gd name="T39" fmla="*/ 0 h 656"/>
                    <a:gd name="T40" fmla="*/ 390 w 391"/>
                    <a:gd name="T41" fmla="*/ 159 h 656"/>
                    <a:gd name="T42" fmla="*/ 182 w 391"/>
                    <a:gd name="T43" fmla="*/ 156 h 656"/>
                    <a:gd name="T44" fmla="*/ 152 w 391"/>
                    <a:gd name="T45" fmla="*/ 150 h 656"/>
                    <a:gd name="T46" fmla="*/ 152 w 391"/>
                    <a:gd name="T47" fmla="*/ 169 h 656"/>
                    <a:gd name="T48" fmla="*/ 176 w 391"/>
                    <a:gd name="T49" fmla="*/ 285 h 656"/>
                    <a:gd name="T50" fmla="*/ 196 w 391"/>
                    <a:gd name="T51" fmla="*/ 357 h 656"/>
                    <a:gd name="T52" fmla="*/ 235 w 391"/>
                    <a:gd name="T53" fmla="*/ 424 h 656"/>
                    <a:gd name="T54" fmla="*/ 290 w 391"/>
                    <a:gd name="T55" fmla="*/ 510 h 656"/>
                    <a:gd name="T56" fmla="*/ 360 w 391"/>
                    <a:gd name="T57" fmla="*/ 633 h 65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391" h="656">
                      <a:moveTo>
                        <a:pt x="360" y="633"/>
                      </a:moveTo>
                      <a:lnTo>
                        <a:pt x="314" y="647"/>
                      </a:lnTo>
                      <a:lnTo>
                        <a:pt x="252" y="655"/>
                      </a:lnTo>
                      <a:lnTo>
                        <a:pt x="188" y="655"/>
                      </a:lnTo>
                      <a:lnTo>
                        <a:pt x="146" y="642"/>
                      </a:lnTo>
                      <a:lnTo>
                        <a:pt x="123" y="639"/>
                      </a:lnTo>
                      <a:lnTo>
                        <a:pt x="96" y="542"/>
                      </a:lnTo>
                      <a:lnTo>
                        <a:pt x="79" y="433"/>
                      </a:lnTo>
                      <a:lnTo>
                        <a:pt x="57" y="311"/>
                      </a:lnTo>
                      <a:lnTo>
                        <a:pt x="30" y="176"/>
                      </a:lnTo>
                      <a:lnTo>
                        <a:pt x="4" y="119"/>
                      </a:lnTo>
                      <a:lnTo>
                        <a:pt x="0" y="86"/>
                      </a:lnTo>
                      <a:lnTo>
                        <a:pt x="7" y="73"/>
                      </a:lnTo>
                      <a:lnTo>
                        <a:pt x="26" y="57"/>
                      </a:lnTo>
                      <a:lnTo>
                        <a:pt x="40" y="47"/>
                      </a:lnTo>
                      <a:lnTo>
                        <a:pt x="79" y="36"/>
                      </a:lnTo>
                      <a:lnTo>
                        <a:pt x="152" y="36"/>
                      </a:lnTo>
                      <a:lnTo>
                        <a:pt x="219" y="24"/>
                      </a:lnTo>
                      <a:lnTo>
                        <a:pt x="284" y="10"/>
                      </a:lnTo>
                      <a:lnTo>
                        <a:pt x="340" y="0"/>
                      </a:lnTo>
                      <a:lnTo>
                        <a:pt x="390" y="159"/>
                      </a:lnTo>
                      <a:lnTo>
                        <a:pt x="182" y="156"/>
                      </a:lnTo>
                      <a:lnTo>
                        <a:pt x="152" y="150"/>
                      </a:lnTo>
                      <a:lnTo>
                        <a:pt x="152" y="169"/>
                      </a:lnTo>
                      <a:lnTo>
                        <a:pt x="176" y="285"/>
                      </a:lnTo>
                      <a:lnTo>
                        <a:pt x="196" y="357"/>
                      </a:lnTo>
                      <a:lnTo>
                        <a:pt x="235" y="424"/>
                      </a:lnTo>
                      <a:lnTo>
                        <a:pt x="290" y="510"/>
                      </a:lnTo>
                      <a:lnTo>
                        <a:pt x="360" y="633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43" name="Freeform 39"/>
                <p:cNvSpPr>
                  <a:spLocks/>
                </p:cNvSpPr>
                <p:nvPr/>
              </p:nvSpPr>
              <p:spPr bwMode="auto">
                <a:xfrm>
                  <a:off x="4398" y="3558"/>
                  <a:ext cx="464" cy="116"/>
                </a:xfrm>
                <a:custGeom>
                  <a:avLst/>
                  <a:gdLst>
                    <a:gd name="T0" fmla="*/ 211 w 464"/>
                    <a:gd name="T1" fmla="*/ 3 h 116"/>
                    <a:gd name="T2" fmla="*/ 136 w 464"/>
                    <a:gd name="T3" fmla="*/ 14 h 116"/>
                    <a:gd name="T4" fmla="*/ 77 w 464"/>
                    <a:gd name="T5" fmla="*/ 29 h 116"/>
                    <a:gd name="T6" fmla="*/ 46 w 464"/>
                    <a:gd name="T7" fmla="*/ 37 h 116"/>
                    <a:gd name="T8" fmla="*/ 20 w 464"/>
                    <a:gd name="T9" fmla="*/ 54 h 116"/>
                    <a:gd name="T10" fmla="*/ 8 w 464"/>
                    <a:gd name="T11" fmla="*/ 67 h 116"/>
                    <a:gd name="T12" fmla="*/ 0 w 464"/>
                    <a:gd name="T13" fmla="*/ 88 h 116"/>
                    <a:gd name="T14" fmla="*/ 2 w 464"/>
                    <a:gd name="T15" fmla="*/ 104 h 116"/>
                    <a:gd name="T16" fmla="*/ 10 w 464"/>
                    <a:gd name="T17" fmla="*/ 110 h 116"/>
                    <a:gd name="T18" fmla="*/ 26 w 464"/>
                    <a:gd name="T19" fmla="*/ 114 h 116"/>
                    <a:gd name="T20" fmla="*/ 78 w 464"/>
                    <a:gd name="T21" fmla="*/ 110 h 116"/>
                    <a:gd name="T22" fmla="*/ 160 w 464"/>
                    <a:gd name="T23" fmla="*/ 103 h 116"/>
                    <a:gd name="T24" fmla="*/ 249 w 464"/>
                    <a:gd name="T25" fmla="*/ 92 h 116"/>
                    <a:gd name="T26" fmla="*/ 303 w 464"/>
                    <a:gd name="T27" fmla="*/ 89 h 116"/>
                    <a:gd name="T28" fmla="*/ 309 w 464"/>
                    <a:gd name="T29" fmla="*/ 106 h 116"/>
                    <a:gd name="T30" fmla="*/ 367 w 464"/>
                    <a:gd name="T31" fmla="*/ 114 h 116"/>
                    <a:gd name="T32" fmla="*/ 422 w 464"/>
                    <a:gd name="T33" fmla="*/ 115 h 116"/>
                    <a:gd name="T34" fmla="*/ 455 w 464"/>
                    <a:gd name="T35" fmla="*/ 112 h 116"/>
                    <a:gd name="T36" fmla="*/ 463 w 464"/>
                    <a:gd name="T37" fmla="*/ 89 h 116"/>
                    <a:gd name="T38" fmla="*/ 457 w 464"/>
                    <a:gd name="T39" fmla="*/ 51 h 116"/>
                    <a:gd name="T40" fmla="*/ 441 w 464"/>
                    <a:gd name="T41" fmla="*/ 0 h 116"/>
                    <a:gd name="T42" fmla="*/ 231 w 464"/>
                    <a:gd name="T43" fmla="*/ 0 h 116"/>
                    <a:gd name="T44" fmla="*/ 211 w 464"/>
                    <a:gd name="T45" fmla="*/ 3 h 11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464" h="116">
                      <a:moveTo>
                        <a:pt x="211" y="3"/>
                      </a:moveTo>
                      <a:lnTo>
                        <a:pt x="136" y="14"/>
                      </a:lnTo>
                      <a:lnTo>
                        <a:pt x="77" y="29"/>
                      </a:lnTo>
                      <a:lnTo>
                        <a:pt x="46" y="37"/>
                      </a:lnTo>
                      <a:lnTo>
                        <a:pt x="20" y="54"/>
                      </a:lnTo>
                      <a:lnTo>
                        <a:pt x="8" y="67"/>
                      </a:lnTo>
                      <a:lnTo>
                        <a:pt x="0" y="88"/>
                      </a:lnTo>
                      <a:lnTo>
                        <a:pt x="2" y="104"/>
                      </a:lnTo>
                      <a:lnTo>
                        <a:pt x="10" y="110"/>
                      </a:lnTo>
                      <a:lnTo>
                        <a:pt x="26" y="114"/>
                      </a:lnTo>
                      <a:lnTo>
                        <a:pt x="78" y="110"/>
                      </a:lnTo>
                      <a:lnTo>
                        <a:pt x="160" y="103"/>
                      </a:lnTo>
                      <a:lnTo>
                        <a:pt x="249" y="92"/>
                      </a:lnTo>
                      <a:lnTo>
                        <a:pt x="303" y="89"/>
                      </a:lnTo>
                      <a:lnTo>
                        <a:pt x="309" y="106"/>
                      </a:lnTo>
                      <a:lnTo>
                        <a:pt x="367" y="114"/>
                      </a:lnTo>
                      <a:lnTo>
                        <a:pt x="422" y="115"/>
                      </a:lnTo>
                      <a:lnTo>
                        <a:pt x="455" y="112"/>
                      </a:lnTo>
                      <a:lnTo>
                        <a:pt x="463" y="89"/>
                      </a:lnTo>
                      <a:lnTo>
                        <a:pt x="457" y="51"/>
                      </a:lnTo>
                      <a:lnTo>
                        <a:pt x="441" y="0"/>
                      </a:lnTo>
                      <a:lnTo>
                        <a:pt x="231" y="0"/>
                      </a:lnTo>
                      <a:lnTo>
                        <a:pt x="211" y="3"/>
                      </a:lnTo>
                    </a:path>
                  </a:pathLst>
                </a:custGeom>
                <a:solidFill>
                  <a:srgbClr val="7F5F3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381" name="Group 40"/>
              <p:cNvGrpSpPr>
                <a:grpSpLocks/>
              </p:cNvGrpSpPr>
              <p:nvPr/>
            </p:nvGrpSpPr>
            <p:grpSpPr bwMode="auto">
              <a:xfrm>
                <a:off x="4316" y="2898"/>
                <a:ext cx="761" cy="760"/>
                <a:chOff x="4309" y="2919"/>
                <a:chExt cx="807" cy="812"/>
              </a:xfrm>
            </p:grpSpPr>
            <p:sp>
              <p:nvSpPr>
                <p:cNvPr id="15440" name="Freeform 41"/>
                <p:cNvSpPr>
                  <a:spLocks/>
                </p:cNvSpPr>
                <p:nvPr/>
              </p:nvSpPr>
              <p:spPr bwMode="auto">
                <a:xfrm>
                  <a:off x="4309" y="3596"/>
                  <a:ext cx="512" cy="135"/>
                </a:xfrm>
                <a:custGeom>
                  <a:avLst/>
                  <a:gdLst>
                    <a:gd name="T0" fmla="*/ 233 w 512"/>
                    <a:gd name="T1" fmla="*/ 6 h 135"/>
                    <a:gd name="T2" fmla="*/ 149 w 512"/>
                    <a:gd name="T3" fmla="*/ 19 h 135"/>
                    <a:gd name="T4" fmla="*/ 83 w 512"/>
                    <a:gd name="T5" fmla="*/ 36 h 135"/>
                    <a:gd name="T6" fmla="*/ 49 w 512"/>
                    <a:gd name="T7" fmla="*/ 45 h 135"/>
                    <a:gd name="T8" fmla="*/ 21 w 512"/>
                    <a:gd name="T9" fmla="*/ 64 h 135"/>
                    <a:gd name="T10" fmla="*/ 8 w 512"/>
                    <a:gd name="T11" fmla="*/ 78 h 135"/>
                    <a:gd name="T12" fmla="*/ 0 w 512"/>
                    <a:gd name="T13" fmla="*/ 101 h 135"/>
                    <a:gd name="T14" fmla="*/ 1 w 512"/>
                    <a:gd name="T15" fmla="*/ 120 h 135"/>
                    <a:gd name="T16" fmla="*/ 9 w 512"/>
                    <a:gd name="T17" fmla="*/ 126 h 135"/>
                    <a:gd name="T18" fmla="*/ 25 w 512"/>
                    <a:gd name="T19" fmla="*/ 131 h 135"/>
                    <a:gd name="T20" fmla="*/ 78 w 512"/>
                    <a:gd name="T21" fmla="*/ 134 h 135"/>
                    <a:gd name="T22" fmla="*/ 180 w 512"/>
                    <a:gd name="T23" fmla="*/ 128 h 135"/>
                    <a:gd name="T24" fmla="*/ 275 w 512"/>
                    <a:gd name="T25" fmla="*/ 117 h 135"/>
                    <a:gd name="T26" fmla="*/ 333 w 512"/>
                    <a:gd name="T27" fmla="*/ 103 h 135"/>
                    <a:gd name="T28" fmla="*/ 340 w 512"/>
                    <a:gd name="T29" fmla="*/ 121 h 135"/>
                    <a:gd name="T30" fmla="*/ 373 w 512"/>
                    <a:gd name="T31" fmla="*/ 126 h 135"/>
                    <a:gd name="T32" fmla="*/ 404 w 512"/>
                    <a:gd name="T33" fmla="*/ 129 h 135"/>
                    <a:gd name="T34" fmla="*/ 466 w 512"/>
                    <a:gd name="T35" fmla="*/ 131 h 135"/>
                    <a:gd name="T36" fmla="*/ 503 w 512"/>
                    <a:gd name="T37" fmla="*/ 128 h 135"/>
                    <a:gd name="T38" fmla="*/ 511 w 512"/>
                    <a:gd name="T39" fmla="*/ 103 h 135"/>
                    <a:gd name="T40" fmla="*/ 504 w 512"/>
                    <a:gd name="T41" fmla="*/ 60 h 135"/>
                    <a:gd name="T42" fmla="*/ 486 w 512"/>
                    <a:gd name="T43" fmla="*/ 0 h 135"/>
                    <a:gd name="T44" fmla="*/ 253 w 512"/>
                    <a:gd name="T45" fmla="*/ 0 h 135"/>
                    <a:gd name="T46" fmla="*/ 233 w 512"/>
                    <a:gd name="T47" fmla="*/ 6 h 13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512" h="135">
                      <a:moveTo>
                        <a:pt x="233" y="6"/>
                      </a:moveTo>
                      <a:lnTo>
                        <a:pt x="149" y="19"/>
                      </a:lnTo>
                      <a:lnTo>
                        <a:pt x="83" y="36"/>
                      </a:lnTo>
                      <a:lnTo>
                        <a:pt x="49" y="45"/>
                      </a:lnTo>
                      <a:lnTo>
                        <a:pt x="21" y="64"/>
                      </a:lnTo>
                      <a:lnTo>
                        <a:pt x="8" y="78"/>
                      </a:lnTo>
                      <a:lnTo>
                        <a:pt x="0" y="101"/>
                      </a:lnTo>
                      <a:lnTo>
                        <a:pt x="1" y="120"/>
                      </a:lnTo>
                      <a:lnTo>
                        <a:pt x="9" y="126"/>
                      </a:lnTo>
                      <a:lnTo>
                        <a:pt x="25" y="131"/>
                      </a:lnTo>
                      <a:lnTo>
                        <a:pt x="78" y="134"/>
                      </a:lnTo>
                      <a:lnTo>
                        <a:pt x="180" y="128"/>
                      </a:lnTo>
                      <a:lnTo>
                        <a:pt x="275" y="117"/>
                      </a:lnTo>
                      <a:lnTo>
                        <a:pt x="333" y="103"/>
                      </a:lnTo>
                      <a:lnTo>
                        <a:pt x="340" y="121"/>
                      </a:lnTo>
                      <a:lnTo>
                        <a:pt x="373" y="126"/>
                      </a:lnTo>
                      <a:lnTo>
                        <a:pt x="404" y="129"/>
                      </a:lnTo>
                      <a:lnTo>
                        <a:pt x="466" y="131"/>
                      </a:lnTo>
                      <a:lnTo>
                        <a:pt x="503" y="128"/>
                      </a:lnTo>
                      <a:lnTo>
                        <a:pt x="511" y="103"/>
                      </a:lnTo>
                      <a:lnTo>
                        <a:pt x="504" y="60"/>
                      </a:lnTo>
                      <a:lnTo>
                        <a:pt x="486" y="0"/>
                      </a:lnTo>
                      <a:lnTo>
                        <a:pt x="253" y="0"/>
                      </a:lnTo>
                      <a:lnTo>
                        <a:pt x="233" y="6"/>
                      </a:lnTo>
                    </a:path>
                  </a:pathLst>
                </a:custGeom>
                <a:solidFill>
                  <a:srgbClr val="7F5F3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41" name="Freeform 42"/>
                <p:cNvSpPr>
                  <a:spLocks/>
                </p:cNvSpPr>
                <p:nvPr/>
              </p:nvSpPr>
              <p:spPr bwMode="auto">
                <a:xfrm>
                  <a:off x="4460" y="2919"/>
                  <a:ext cx="656" cy="718"/>
                </a:xfrm>
                <a:custGeom>
                  <a:avLst/>
                  <a:gdLst>
                    <a:gd name="T0" fmla="*/ 622 w 656"/>
                    <a:gd name="T1" fmla="*/ 43 h 718"/>
                    <a:gd name="T2" fmla="*/ 648 w 656"/>
                    <a:gd name="T3" fmla="*/ 100 h 718"/>
                    <a:gd name="T4" fmla="*/ 651 w 656"/>
                    <a:gd name="T5" fmla="*/ 119 h 718"/>
                    <a:gd name="T6" fmla="*/ 655 w 656"/>
                    <a:gd name="T7" fmla="*/ 149 h 718"/>
                    <a:gd name="T8" fmla="*/ 648 w 656"/>
                    <a:gd name="T9" fmla="*/ 186 h 718"/>
                    <a:gd name="T10" fmla="*/ 628 w 656"/>
                    <a:gd name="T11" fmla="*/ 206 h 718"/>
                    <a:gd name="T12" fmla="*/ 608 w 656"/>
                    <a:gd name="T13" fmla="*/ 219 h 718"/>
                    <a:gd name="T14" fmla="*/ 578 w 656"/>
                    <a:gd name="T15" fmla="*/ 221 h 718"/>
                    <a:gd name="T16" fmla="*/ 519 w 656"/>
                    <a:gd name="T17" fmla="*/ 221 h 718"/>
                    <a:gd name="T18" fmla="*/ 459 w 656"/>
                    <a:gd name="T19" fmla="*/ 224 h 718"/>
                    <a:gd name="T20" fmla="*/ 403 w 656"/>
                    <a:gd name="T21" fmla="*/ 215 h 718"/>
                    <a:gd name="T22" fmla="*/ 369 w 656"/>
                    <a:gd name="T23" fmla="*/ 209 h 718"/>
                    <a:gd name="T24" fmla="*/ 304 w 656"/>
                    <a:gd name="T25" fmla="*/ 195 h 718"/>
                    <a:gd name="T26" fmla="*/ 255 w 656"/>
                    <a:gd name="T27" fmla="*/ 179 h 718"/>
                    <a:gd name="T28" fmla="*/ 205 w 656"/>
                    <a:gd name="T29" fmla="*/ 162 h 718"/>
                    <a:gd name="T30" fmla="*/ 159 w 656"/>
                    <a:gd name="T31" fmla="*/ 136 h 718"/>
                    <a:gd name="T32" fmla="*/ 172 w 656"/>
                    <a:gd name="T33" fmla="*/ 172 h 718"/>
                    <a:gd name="T34" fmla="*/ 192 w 656"/>
                    <a:gd name="T35" fmla="*/ 224 h 718"/>
                    <a:gd name="T36" fmla="*/ 199 w 656"/>
                    <a:gd name="T37" fmla="*/ 297 h 718"/>
                    <a:gd name="T38" fmla="*/ 205 w 656"/>
                    <a:gd name="T39" fmla="*/ 353 h 718"/>
                    <a:gd name="T40" fmla="*/ 228 w 656"/>
                    <a:gd name="T41" fmla="*/ 430 h 718"/>
                    <a:gd name="T42" fmla="*/ 261 w 656"/>
                    <a:gd name="T43" fmla="*/ 526 h 718"/>
                    <a:gd name="T44" fmla="*/ 291 w 656"/>
                    <a:gd name="T45" fmla="*/ 603 h 718"/>
                    <a:gd name="T46" fmla="*/ 330 w 656"/>
                    <a:gd name="T47" fmla="*/ 680 h 718"/>
                    <a:gd name="T48" fmla="*/ 291 w 656"/>
                    <a:gd name="T49" fmla="*/ 711 h 718"/>
                    <a:gd name="T50" fmla="*/ 196 w 656"/>
                    <a:gd name="T51" fmla="*/ 717 h 718"/>
                    <a:gd name="T52" fmla="*/ 126 w 656"/>
                    <a:gd name="T53" fmla="*/ 711 h 718"/>
                    <a:gd name="T54" fmla="*/ 93 w 656"/>
                    <a:gd name="T55" fmla="*/ 700 h 718"/>
                    <a:gd name="T56" fmla="*/ 76 w 656"/>
                    <a:gd name="T57" fmla="*/ 691 h 718"/>
                    <a:gd name="T58" fmla="*/ 86 w 656"/>
                    <a:gd name="T59" fmla="*/ 615 h 718"/>
                    <a:gd name="T60" fmla="*/ 80 w 656"/>
                    <a:gd name="T61" fmla="*/ 513 h 718"/>
                    <a:gd name="T62" fmla="*/ 69 w 656"/>
                    <a:gd name="T63" fmla="*/ 367 h 718"/>
                    <a:gd name="T64" fmla="*/ 63 w 656"/>
                    <a:gd name="T65" fmla="*/ 274 h 718"/>
                    <a:gd name="T66" fmla="*/ 49 w 656"/>
                    <a:gd name="T67" fmla="*/ 209 h 718"/>
                    <a:gd name="T68" fmla="*/ 43 w 656"/>
                    <a:gd name="T69" fmla="*/ 195 h 718"/>
                    <a:gd name="T70" fmla="*/ 16 w 656"/>
                    <a:gd name="T71" fmla="*/ 179 h 718"/>
                    <a:gd name="T72" fmla="*/ 4 w 656"/>
                    <a:gd name="T73" fmla="*/ 145 h 718"/>
                    <a:gd name="T74" fmla="*/ 0 w 656"/>
                    <a:gd name="T75" fmla="*/ 100 h 718"/>
                    <a:gd name="T76" fmla="*/ 4 w 656"/>
                    <a:gd name="T77" fmla="*/ 63 h 718"/>
                    <a:gd name="T78" fmla="*/ 16 w 656"/>
                    <a:gd name="T79" fmla="*/ 39 h 718"/>
                    <a:gd name="T80" fmla="*/ 93 w 656"/>
                    <a:gd name="T81" fmla="*/ 30 h 718"/>
                    <a:gd name="T82" fmla="*/ 255 w 656"/>
                    <a:gd name="T83" fmla="*/ 16 h 718"/>
                    <a:gd name="T84" fmla="*/ 324 w 656"/>
                    <a:gd name="T85" fmla="*/ 0 h 718"/>
                    <a:gd name="T86" fmla="*/ 436 w 656"/>
                    <a:gd name="T87" fmla="*/ 10 h 718"/>
                    <a:gd name="T88" fmla="*/ 528 w 656"/>
                    <a:gd name="T89" fmla="*/ 16 h 718"/>
                    <a:gd name="T90" fmla="*/ 622 w 656"/>
                    <a:gd name="T91" fmla="*/ 43 h 71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656" h="718">
                      <a:moveTo>
                        <a:pt x="622" y="43"/>
                      </a:moveTo>
                      <a:lnTo>
                        <a:pt x="648" y="100"/>
                      </a:lnTo>
                      <a:lnTo>
                        <a:pt x="651" y="119"/>
                      </a:lnTo>
                      <a:lnTo>
                        <a:pt x="655" y="149"/>
                      </a:lnTo>
                      <a:lnTo>
                        <a:pt x="648" y="186"/>
                      </a:lnTo>
                      <a:lnTo>
                        <a:pt x="628" y="206"/>
                      </a:lnTo>
                      <a:lnTo>
                        <a:pt x="608" y="219"/>
                      </a:lnTo>
                      <a:lnTo>
                        <a:pt x="578" y="221"/>
                      </a:lnTo>
                      <a:lnTo>
                        <a:pt x="519" y="221"/>
                      </a:lnTo>
                      <a:lnTo>
                        <a:pt x="459" y="224"/>
                      </a:lnTo>
                      <a:lnTo>
                        <a:pt x="403" y="215"/>
                      </a:lnTo>
                      <a:lnTo>
                        <a:pt x="369" y="209"/>
                      </a:lnTo>
                      <a:lnTo>
                        <a:pt x="304" y="195"/>
                      </a:lnTo>
                      <a:lnTo>
                        <a:pt x="255" y="179"/>
                      </a:lnTo>
                      <a:lnTo>
                        <a:pt x="205" y="162"/>
                      </a:lnTo>
                      <a:lnTo>
                        <a:pt x="159" y="136"/>
                      </a:lnTo>
                      <a:lnTo>
                        <a:pt x="172" y="172"/>
                      </a:lnTo>
                      <a:lnTo>
                        <a:pt x="192" y="224"/>
                      </a:lnTo>
                      <a:lnTo>
                        <a:pt x="199" y="297"/>
                      </a:lnTo>
                      <a:lnTo>
                        <a:pt x="205" y="353"/>
                      </a:lnTo>
                      <a:lnTo>
                        <a:pt x="228" y="430"/>
                      </a:lnTo>
                      <a:lnTo>
                        <a:pt x="261" y="526"/>
                      </a:lnTo>
                      <a:lnTo>
                        <a:pt x="291" y="603"/>
                      </a:lnTo>
                      <a:lnTo>
                        <a:pt x="330" y="680"/>
                      </a:lnTo>
                      <a:lnTo>
                        <a:pt x="291" y="711"/>
                      </a:lnTo>
                      <a:lnTo>
                        <a:pt x="196" y="717"/>
                      </a:lnTo>
                      <a:lnTo>
                        <a:pt x="126" y="711"/>
                      </a:lnTo>
                      <a:lnTo>
                        <a:pt x="93" y="700"/>
                      </a:lnTo>
                      <a:lnTo>
                        <a:pt x="76" y="691"/>
                      </a:lnTo>
                      <a:lnTo>
                        <a:pt x="86" y="615"/>
                      </a:lnTo>
                      <a:lnTo>
                        <a:pt x="80" y="513"/>
                      </a:lnTo>
                      <a:lnTo>
                        <a:pt x="69" y="367"/>
                      </a:lnTo>
                      <a:lnTo>
                        <a:pt x="63" y="274"/>
                      </a:lnTo>
                      <a:lnTo>
                        <a:pt x="49" y="209"/>
                      </a:lnTo>
                      <a:lnTo>
                        <a:pt x="43" y="195"/>
                      </a:lnTo>
                      <a:lnTo>
                        <a:pt x="16" y="179"/>
                      </a:lnTo>
                      <a:lnTo>
                        <a:pt x="4" y="145"/>
                      </a:lnTo>
                      <a:lnTo>
                        <a:pt x="0" y="100"/>
                      </a:lnTo>
                      <a:lnTo>
                        <a:pt x="4" y="63"/>
                      </a:lnTo>
                      <a:lnTo>
                        <a:pt x="16" y="39"/>
                      </a:lnTo>
                      <a:lnTo>
                        <a:pt x="93" y="30"/>
                      </a:lnTo>
                      <a:lnTo>
                        <a:pt x="255" y="16"/>
                      </a:lnTo>
                      <a:lnTo>
                        <a:pt x="324" y="0"/>
                      </a:lnTo>
                      <a:lnTo>
                        <a:pt x="436" y="10"/>
                      </a:lnTo>
                      <a:lnTo>
                        <a:pt x="528" y="16"/>
                      </a:lnTo>
                      <a:lnTo>
                        <a:pt x="622" y="43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15382" name="Freeform 43"/>
              <p:cNvSpPr>
                <a:spLocks/>
              </p:cNvSpPr>
              <p:nvPr/>
            </p:nvSpPr>
            <p:spPr bwMode="auto">
              <a:xfrm>
                <a:off x="4689" y="3183"/>
                <a:ext cx="644" cy="496"/>
              </a:xfrm>
              <a:custGeom>
                <a:avLst/>
                <a:gdLst>
                  <a:gd name="T0" fmla="*/ 428 w 682"/>
                  <a:gd name="T1" fmla="*/ 8 h 530"/>
                  <a:gd name="T2" fmla="*/ 607 w 682"/>
                  <a:gd name="T3" fmla="*/ 419 h 530"/>
                  <a:gd name="T4" fmla="*/ 601 w 682"/>
                  <a:gd name="T5" fmla="*/ 430 h 530"/>
                  <a:gd name="T6" fmla="*/ 586 w 682"/>
                  <a:gd name="T7" fmla="*/ 421 h 530"/>
                  <a:gd name="T8" fmla="*/ 415 w 682"/>
                  <a:gd name="T9" fmla="*/ 24 h 530"/>
                  <a:gd name="T10" fmla="*/ 406 w 682"/>
                  <a:gd name="T11" fmla="*/ 21 h 530"/>
                  <a:gd name="T12" fmla="*/ 340 w 682"/>
                  <a:gd name="T13" fmla="*/ 19 h 530"/>
                  <a:gd name="T14" fmla="*/ 254 w 682"/>
                  <a:gd name="T15" fmla="*/ 21 h 530"/>
                  <a:gd name="T16" fmla="*/ 179 w 682"/>
                  <a:gd name="T17" fmla="*/ 25 h 530"/>
                  <a:gd name="T18" fmla="*/ 157 w 682"/>
                  <a:gd name="T19" fmla="*/ 33 h 530"/>
                  <a:gd name="T20" fmla="*/ 144 w 682"/>
                  <a:gd name="T21" fmla="*/ 42 h 530"/>
                  <a:gd name="T22" fmla="*/ 135 w 682"/>
                  <a:gd name="T23" fmla="*/ 55 h 530"/>
                  <a:gd name="T24" fmla="*/ 16 w 682"/>
                  <a:gd name="T25" fmla="*/ 459 h 530"/>
                  <a:gd name="T26" fmla="*/ 8 w 682"/>
                  <a:gd name="T27" fmla="*/ 463 h 530"/>
                  <a:gd name="T28" fmla="*/ 0 w 682"/>
                  <a:gd name="T29" fmla="*/ 455 h 530"/>
                  <a:gd name="T30" fmla="*/ 118 w 682"/>
                  <a:gd name="T31" fmla="*/ 52 h 530"/>
                  <a:gd name="T32" fmla="*/ 129 w 682"/>
                  <a:gd name="T33" fmla="*/ 31 h 530"/>
                  <a:gd name="T34" fmla="*/ 140 w 682"/>
                  <a:gd name="T35" fmla="*/ 21 h 530"/>
                  <a:gd name="T36" fmla="*/ 150 w 682"/>
                  <a:gd name="T37" fmla="*/ 16 h 530"/>
                  <a:gd name="T38" fmla="*/ 163 w 682"/>
                  <a:gd name="T39" fmla="*/ 10 h 530"/>
                  <a:gd name="T40" fmla="*/ 188 w 682"/>
                  <a:gd name="T41" fmla="*/ 8 h 530"/>
                  <a:gd name="T42" fmla="*/ 267 w 682"/>
                  <a:gd name="T43" fmla="*/ 3 h 530"/>
                  <a:gd name="T44" fmla="*/ 355 w 682"/>
                  <a:gd name="T45" fmla="*/ 0 h 530"/>
                  <a:gd name="T46" fmla="*/ 396 w 682"/>
                  <a:gd name="T47" fmla="*/ 1 h 530"/>
                  <a:gd name="T48" fmla="*/ 416 w 682"/>
                  <a:gd name="T49" fmla="*/ 3 h 530"/>
                  <a:gd name="T50" fmla="*/ 428 w 682"/>
                  <a:gd name="T51" fmla="*/ 8 h 5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682" h="530">
                    <a:moveTo>
                      <a:pt x="480" y="10"/>
                    </a:moveTo>
                    <a:lnTo>
                      <a:pt x="681" y="479"/>
                    </a:lnTo>
                    <a:lnTo>
                      <a:pt x="674" y="490"/>
                    </a:lnTo>
                    <a:lnTo>
                      <a:pt x="658" y="481"/>
                    </a:lnTo>
                    <a:lnTo>
                      <a:pt x="466" y="28"/>
                    </a:lnTo>
                    <a:lnTo>
                      <a:pt x="455" y="23"/>
                    </a:lnTo>
                    <a:lnTo>
                      <a:pt x="381" y="21"/>
                    </a:lnTo>
                    <a:lnTo>
                      <a:pt x="285" y="24"/>
                    </a:lnTo>
                    <a:lnTo>
                      <a:pt x="201" y="29"/>
                    </a:lnTo>
                    <a:lnTo>
                      <a:pt x="176" y="37"/>
                    </a:lnTo>
                    <a:lnTo>
                      <a:pt x="161" y="48"/>
                    </a:lnTo>
                    <a:lnTo>
                      <a:pt x="151" y="63"/>
                    </a:lnTo>
                    <a:lnTo>
                      <a:pt x="18" y="524"/>
                    </a:lnTo>
                    <a:lnTo>
                      <a:pt x="8" y="529"/>
                    </a:lnTo>
                    <a:lnTo>
                      <a:pt x="0" y="519"/>
                    </a:lnTo>
                    <a:lnTo>
                      <a:pt x="132" y="60"/>
                    </a:lnTo>
                    <a:lnTo>
                      <a:pt x="145" y="35"/>
                    </a:lnTo>
                    <a:lnTo>
                      <a:pt x="157" y="24"/>
                    </a:lnTo>
                    <a:lnTo>
                      <a:pt x="168" y="18"/>
                    </a:lnTo>
                    <a:lnTo>
                      <a:pt x="183" y="12"/>
                    </a:lnTo>
                    <a:lnTo>
                      <a:pt x="211" y="10"/>
                    </a:lnTo>
                    <a:lnTo>
                      <a:pt x="300" y="3"/>
                    </a:lnTo>
                    <a:lnTo>
                      <a:pt x="398" y="0"/>
                    </a:lnTo>
                    <a:lnTo>
                      <a:pt x="444" y="1"/>
                    </a:lnTo>
                    <a:lnTo>
                      <a:pt x="467" y="3"/>
                    </a:lnTo>
                    <a:lnTo>
                      <a:pt x="480" y="10"/>
                    </a:lnTo>
                  </a:path>
                </a:pathLst>
              </a:custGeom>
              <a:solidFill>
                <a:srgbClr val="919191"/>
              </a:solidFill>
              <a:ln w="12700" cap="rnd" cmpd="sng">
                <a:solidFill>
                  <a:srgbClr val="91919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383" name="Group 44"/>
              <p:cNvGrpSpPr>
                <a:grpSpLocks/>
              </p:cNvGrpSpPr>
              <p:nvPr/>
            </p:nvGrpSpPr>
            <p:grpSpPr bwMode="auto">
              <a:xfrm>
                <a:off x="3805" y="2396"/>
                <a:ext cx="512" cy="499"/>
                <a:chOff x="3768" y="2382"/>
                <a:chExt cx="542" cy="533"/>
              </a:xfrm>
            </p:grpSpPr>
            <p:grpSp>
              <p:nvGrpSpPr>
                <p:cNvPr id="15435" name="Group 45"/>
                <p:cNvGrpSpPr>
                  <a:grpSpLocks/>
                </p:cNvGrpSpPr>
                <p:nvPr/>
              </p:nvGrpSpPr>
              <p:grpSpPr bwMode="auto">
                <a:xfrm>
                  <a:off x="3768" y="2382"/>
                  <a:ext cx="542" cy="533"/>
                  <a:chOff x="3768" y="2382"/>
                  <a:chExt cx="542" cy="533"/>
                </a:xfrm>
              </p:grpSpPr>
              <p:sp>
                <p:nvSpPr>
                  <p:cNvPr id="15437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3768" y="2382"/>
                    <a:ext cx="542" cy="533"/>
                  </a:xfrm>
                  <a:prstGeom prst="ellipse">
                    <a:avLst/>
                  </a:prstGeom>
                  <a:solidFill>
                    <a:srgbClr val="9F9FB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>
                    <a:lvl1pPr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32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8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24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Aft>
                        <a:spcPct val="0"/>
                      </a:spcAft>
                      <a:buFontTx/>
                      <a:buNone/>
                    </a:pPr>
                    <a:endParaRPr lang="en-US" altLang="en-US" sz="2400" b="0" dirty="0"/>
                  </a:p>
                </p:txBody>
              </p:sp>
              <p:sp>
                <p:nvSpPr>
                  <p:cNvPr id="15438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3803" y="2387"/>
                    <a:ext cx="485" cy="473"/>
                  </a:xfrm>
                  <a:prstGeom prst="ellipse">
                    <a:avLst/>
                  </a:prstGeom>
                  <a:solidFill>
                    <a:srgbClr val="BFBFD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>
                    <a:lvl1pPr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32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8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24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Aft>
                        <a:spcPct val="0"/>
                      </a:spcAft>
                      <a:buFontTx/>
                      <a:buNone/>
                    </a:pPr>
                    <a:endParaRPr lang="en-US" altLang="en-US" sz="2400" b="0" dirty="0"/>
                  </a:p>
                </p:txBody>
              </p:sp>
              <p:sp>
                <p:nvSpPr>
                  <p:cNvPr id="15439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3891" y="2414"/>
                    <a:ext cx="375" cy="359"/>
                  </a:xfrm>
                  <a:prstGeom prst="ellipse">
                    <a:avLst/>
                  </a:prstGeom>
                  <a:solidFill>
                    <a:srgbClr val="DFD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>
                    <a:lvl1pPr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32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8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24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Aft>
                        <a:spcPct val="0"/>
                      </a:spcAft>
                      <a:buFontTx/>
                      <a:buNone/>
                    </a:pPr>
                    <a:endParaRPr lang="en-US" altLang="en-US" sz="2400" b="0" dirty="0"/>
                  </a:p>
                </p:txBody>
              </p:sp>
            </p:grpSp>
            <p:sp>
              <p:nvSpPr>
                <p:cNvPr id="15436" name="Oval 49"/>
                <p:cNvSpPr>
                  <a:spLocks noChangeArrowheads="1"/>
                </p:cNvSpPr>
                <p:nvPr/>
              </p:nvSpPr>
              <p:spPr bwMode="auto">
                <a:xfrm>
                  <a:off x="4082" y="2468"/>
                  <a:ext cx="91" cy="88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</p:grpSp>
          <p:grpSp>
            <p:nvGrpSpPr>
              <p:cNvPr id="15384" name="Group 50"/>
              <p:cNvGrpSpPr>
                <a:grpSpLocks/>
              </p:cNvGrpSpPr>
              <p:nvPr/>
            </p:nvGrpSpPr>
            <p:grpSpPr bwMode="auto">
              <a:xfrm>
                <a:off x="3447" y="2564"/>
                <a:ext cx="730" cy="363"/>
                <a:chOff x="3388" y="2561"/>
                <a:chExt cx="774" cy="388"/>
              </a:xfrm>
            </p:grpSpPr>
            <p:sp>
              <p:nvSpPr>
                <p:cNvPr id="15432" name="Freeform 51"/>
                <p:cNvSpPr>
                  <a:spLocks/>
                </p:cNvSpPr>
                <p:nvPr/>
              </p:nvSpPr>
              <p:spPr bwMode="auto">
                <a:xfrm>
                  <a:off x="3570" y="2561"/>
                  <a:ext cx="592" cy="365"/>
                </a:xfrm>
                <a:custGeom>
                  <a:avLst/>
                  <a:gdLst>
                    <a:gd name="T0" fmla="*/ 21 w 592"/>
                    <a:gd name="T1" fmla="*/ 349 h 365"/>
                    <a:gd name="T2" fmla="*/ 29 w 592"/>
                    <a:gd name="T3" fmla="*/ 361 h 365"/>
                    <a:gd name="T4" fmla="*/ 46 w 592"/>
                    <a:gd name="T5" fmla="*/ 364 h 365"/>
                    <a:gd name="T6" fmla="*/ 337 w 592"/>
                    <a:gd name="T7" fmla="*/ 200 h 365"/>
                    <a:gd name="T8" fmla="*/ 364 w 592"/>
                    <a:gd name="T9" fmla="*/ 203 h 365"/>
                    <a:gd name="T10" fmla="*/ 413 w 592"/>
                    <a:gd name="T11" fmla="*/ 205 h 365"/>
                    <a:gd name="T12" fmla="*/ 471 w 592"/>
                    <a:gd name="T13" fmla="*/ 186 h 365"/>
                    <a:gd name="T14" fmla="*/ 567 w 592"/>
                    <a:gd name="T15" fmla="*/ 176 h 365"/>
                    <a:gd name="T16" fmla="*/ 570 w 592"/>
                    <a:gd name="T17" fmla="*/ 158 h 365"/>
                    <a:gd name="T18" fmla="*/ 476 w 592"/>
                    <a:gd name="T19" fmla="*/ 160 h 365"/>
                    <a:gd name="T20" fmla="*/ 573 w 592"/>
                    <a:gd name="T21" fmla="*/ 145 h 365"/>
                    <a:gd name="T22" fmla="*/ 588 w 592"/>
                    <a:gd name="T23" fmla="*/ 131 h 365"/>
                    <a:gd name="T24" fmla="*/ 539 w 592"/>
                    <a:gd name="T25" fmla="*/ 124 h 365"/>
                    <a:gd name="T26" fmla="*/ 474 w 592"/>
                    <a:gd name="T27" fmla="*/ 124 h 365"/>
                    <a:gd name="T28" fmla="*/ 588 w 592"/>
                    <a:gd name="T29" fmla="*/ 102 h 365"/>
                    <a:gd name="T30" fmla="*/ 586 w 592"/>
                    <a:gd name="T31" fmla="*/ 87 h 365"/>
                    <a:gd name="T32" fmla="*/ 551 w 592"/>
                    <a:gd name="T33" fmla="*/ 81 h 365"/>
                    <a:gd name="T34" fmla="*/ 464 w 592"/>
                    <a:gd name="T35" fmla="*/ 103 h 365"/>
                    <a:gd name="T36" fmla="*/ 556 w 592"/>
                    <a:gd name="T37" fmla="*/ 62 h 365"/>
                    <a:gd name="T38" fmla="*/ 561 w 592"/>
                    <a:gd name="T39" fmla="*/ 39 h 365"/>
                    <a:gd name="T40" fmla="*/ 539 w 592"/>
                    <a:gd name="T41" fmla="*/ 29 h 365"/>
                    <a:gd name="T42" fmla="*/ 437 w 592"/>
                    <a:gd name="T43" fmla="*/ 73 h 365"/>
                    <a:gd name="T44" fmla="*/ 411 w 592"/>
                    <a:gd name="T45" fmla="*/ 85 h 365"/>
                    <a:gd name="T46" fmla="*/ 425 w 592"/>
                    <a:gd name="T47" fmla="*/ 57 h 365"/>
                    <a:gd name="T48" fmla="*/ 423 w 592"/>
                    <a:gd name="T49" fmla="*/ 12 h 365"/>
                    <a:gd name="T50" fmla="*/ 379 w 592"/>
                    <a:gd name="T51" fmla="*/ 3 h 365"/>
                    <a:gd name="T52" fmla="*/ 365 w 592"/>
                    <a:gd name="T53" fmla="*/ 63 h 365"/>
                    <a:gd name="T54" fmla="*/ 337 w 592"/>
                    <a:gd name="T55" fmla="*/ 102 h 365"/>
                    <a:gd name="T56" fmla="*/ 319 w 592"/>
                    <a:gd name="T57" fmla="*/ 141 h 365"/>
                    <a:gd name="T58" fmla="*/ 319 w 592"/>
                    <a:gd name="T59" fmla="*/ 171 h 365"/>
                    <a:gd name="T60" fmla="*/ 48 w 592"/>
                    <a:gd name="T61" fmla="*/ 317 h 365"/>
                    <a:gd name="T62" fmla="*/ 39 w 592"/>
                    <a:gd name="T63" fmla="*/ 278 h 36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592" h="365">
                      <a:moveTo>
                        <a:pt x="0" y="300"/>
                      </a:moveTo>
                      <a:lnTo>
                        <a:pt x="21" y="349"/>
                      </a:lnTo>
                      <a:lnTo>
                        <a:pt x="25" y="358"/>
                      </a:lnTo>
                      <a:lnTo>
                        <a:pt x="29" y="361"/>
                      </a:lnTo>
                      <a:lnTo>
                        <a:pt x="35" y="364"/>
                      </a:lnTo>
                      <a:lnTo>
                        <a:pt x="46" y="364"/>
                      </a:lnTo>
                      <a:lnTo>
                        <a:pt x="57" y="360"/>
                      </a:lnTo>
                      <a:lnTo>
                        <a:pt x="337" y="200"/>
                      </a:lnTo>
                      <a:lnTo>
                        <a:pt x="353" y="195"/>
                      </a:lnTo>
                      <a:lnTo>
                        <a:pt x="364" y="203"/>
                      </a:lnTo>
                      <a:lnTo>
                        <a:pt x="382" y="210"/>
                      </a:lnTo>
                      <a:lnTo>
                        <a:pt x="413" y="205"/>
                      </a:lnTo>
                      <a:lnTo>
                        <a:pt x="447" y="195"/>
                      </a:lnTo>
                      <a:lnTo>
                        <a:pt x="471" y="186"/>
                      </a:lnTo>
                      <a:lnTo>
                        <a:pt x="546" y="179"/>
                      </a:lnTo>
                      <a:lnTo>
                        <a:pt x="567" y="176"/>
                      </a:lnTo>
                      <a:lnTo>
                        <a:pt x="575" y="169"/>
                      </a:lnTo>
                      <a:lnTo>
                        <a:pt x="570" y="158"/>
                      </a:lnTo>
                      <a:lnTo>
                        <a:pt x="546" y="155"/>
                      </a:lnTo>
                      <a:lnTo>
                        <a:pt x="476" y="160"/>
                      </a:lnTo>
                      <a:lnTo>
                        <a:pt x="474" y="153"/>
                      </a:lnTo>
                      <a:lnTo>
                        <a:pt x="573" y="145"/>
                      </a:lnTo>
                      <a:lnTo>
                        <a:pt x="588" y="139"/>
                      </a:lnTo>
                      <a:lnTo>
                        <a:pt x="588" y="131"/>
                      </a:lnTo>
                      <a:lnTo>
                        <a:pt x="578" y="123"/>
                      </a:lnTo>
                      <a:lnTo>
                        <a:pt x="539" y="124"/>
                      </a:lnTo>
                      <a:lnTo>
                        <a:pt x="474" y="131"/>
                      </a:lnTo>
                      <a:lnTo>
                        <a:pt x="474" y="124"/>
                      </a:lnTo>
                      <a:lnTo>
                        <a:pt x="581" y="105"/>
                      </a:lnTo>
                      <a:lnTo>
                        <a:pt x="588" y="102"/>
                      </a:lnTo>
                      <a:lnTo>
                        <a:pt x="591" y="95"/>
                      </a:lnTo>
                      <a:lnTo>
                        <a:pt x="586" y="87"/>
                      </a:lnTo>
                      <a:lnTo>
                        <a:pt x="577" y="83"/>
                      </a:lnTo>
                      <a:lnTo>
                        <a:pt x="551" y="81"/>
                      </a:lnTo>
                      <a:lnTo>
                        <a:pt x="497" y="93"/>
                      </a:lnTo>
                      <a:lnTo>
                        <a:pt x="464" y="103"/>
                      </a:lnTo>
                      <a:lnTo>
                        <a:pt x="462" y="98"/>
                      </a:lnTo>
                      <a:lnTo>
                        <a:pt x="556" y="62"/>
                      </a:lnTo>
                      <a:lnTo>
                        <a:pt x="561" y="50"/>
                      </a:lnTo>
                      <a:lnTo>
                        <a:pt x="561" y="39"/>
                      </a:lnTo>
                      <a:lnTo>
                        <a:pt x="556" y="29"/>
                      </a:lnTo>
                      <a:lnTo>
                        <a:pt x="539" y="29"/>
                      </a:lnTo>
                      <a:lnTo>
                        <a:pt x="520" y="35"/>
                      </a:lnTo>
                      <a:lnTo>
                        <a:pt x="437" y="73"/>
                      </a:lnTo>
                      <a:lnTo>
                        <a:pt x="420" y="81"/>
                      </a:lnTo>
                      <a:lnTo>
                        <a:pt x="411" y="85"/>
                      </a:lnTo>
                      <a:lnTo>
                        <a:pt x="411" y="76"/>
                      </a:lnTo>
                      <a:lnTo>
                        <a:pt x="425" y="57"/>
                      </a:lnTo>
                      <a:lnTo>
                        <a:pt x="429" y="33"/>
                      </a:lnTo>
                      <a:lnTo>
                        <a:pt x="423" y="12"/>
                      </a:lnTo>
                      <a:lnTo>
                        <a:pt x="404" y="0"/>
                      </a:lnTo>
                      <a:lnTo>
                        <a:pt x="379" y="3"/>
                      </a:lnTo>
                      <a:lnTo>
                        <a:pt x="368" y="33"/>
                      </a:lnTo>
                      <a:lnTo>
                        <a:pt x="365" y="63"/>
                      </a:lnTo>
                      <a:lnTo>
                        <a:pt x="351" y="89"/>
                      </a:lnTo>
                      <a:lnTo>
                        <a:pt x="337" y="102"/>
                      </a:lnTo>
                      <a:lnTo>
                        <a:pt x="326" y="119"/>
                      </a:lnTo>
                      <a:lnTo>
                        <a:pt x="319" y="141"/>
                      </a:lnTo>
                      <a:lnTo>
                        <a:pt x="317" y="163"/>
                      </a:lnTo>
                      <a:lnTo>
                        <a:pt x="319" y="171"/>
                      </a:lnTo>
                      <a:lnTo>
                        <a:pt x="54" y="322"/>
                      </a:lnTo>
                      <a:lnTo>
                        <a:pt x="48" y="317"/>
                      </a:lnTo>
                      <a:lnTo>
                        <a:pt x="43" y="302"/>
                      </a:lnTo>
                      <a:lnTo>
                        <a:pt x="39" y="278"/>
                      </a:lnTo>
                      <a:lnTo>
                        <a:pt x="0" y="300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33" name="Freeform 52"/>
                <p:cNvSpPr>
                  <a:spLocks/>
                </p:cNvSpPr>
                <p:nvPr/>
              </p:nvSpPr>
              <p:spPr bwMode="auto">
                <a:xfrm>
                  <a:off x="3388" y="2568"/>
                  <a:ext cx="248" cy="381"/>
                </a:xfrm>
                <a:custGeom>
                  <a:avLst/>
                  <a:gdLst>
                    <a:gd name="T0" fmla="*/ 231 w 248"/>
                    <a:gd name="T1" fmla="*/ 305 h 381"/>
                    <a:gd name="T2" fmla="*/ 238 w 248"/>
                    <a:gd name="T3" fmla="*/ 277 h 381"/>
                    <a:gd name="T4" fmla="*/ 242 w 248"/>
                    <a:gd name="T5" fmla="*/ 264 h 381"/>
                    <a:gd name="T6" fmla="*/ 244 w 248"/>
                    <a:gd name="T7" fmla="*/ 257 h 381"/>
                    <a:gd name="T8" fmla="*/ 247 w 248"/>
                    <a:gd name="T9" fmla="*/ 247 h 381"/>
                    <a:gd name="T10" fmla="*/ 241 w 248"/>
                    <a:gd name="T11" fmla="*/ 235 h 381"/>
                    <a:gd name="T12" fmla="*/ 233 w 248"/>
                    <a:gd name="T13" fmla="*/ 225 h 381"/>
                    <a:gd name="T14" fmla="*/ 220 w 248"/>
                    <a:gd name="T15" fmla="*/ 217 h 381"/>
                    <a:gd name="T16" fmla="*/ 206 w 248"/>
                    <a:gd name="T17" fmla="*/ 207 h 381"/>
                    <a:gd name="T18" fmla="*/ 191 w 248"/>
                    <a:gd name="T19" fmla="*/ 189 h 381"/>
                    <a:gd name="T20" fmla="*/ 170 w 248"/>
                    <a:gd name="T21" fmla="*/ 151 h 381"/>
                    <a:gd name="T22" fmla="*/ 157 w 248"/>
                    <a:gd name="T23" fmla="*/ 125 h 381"/>
                    <a:gd name="T24" fmla="*/ 142 w 248"/>
                    <a:gd name="T25" fmla="*/ 94 h 381"/>
                    <a:gd name="T26" fmla="*/ 130 w 248"/>
                    <a:gd name="T27" fmla="*/ 64 h 381"/>
                    <a:gd name="T28" fmla="*/ 121 w 248"/>
                    <a:gd name="T29" fmla="*/ 44 h 381"/>
                    <a:gd name="T30" fmla="*/ 108 w 248"/>
                    <a:gd name="T31" fmla="*/ 31 h 381"/>
                    <a:gd name="T32" fmla="*/ 97 w 248"/>
                    <a:gd name="T33" fmla="*/ 17 h 381"/>
                    <a:gd name="T34" fmla="*/ 82 w 248"/>
                    <a:gd name="T35" fmla="*/ 6 h 381"/>
                    <a:gd name="T36" fmla="*/ 70 w 248"/>
                    <a:gd name="T37" fmla="*/ 1 h 381"/>
                    <a:gd name="T38" fmla="*/ 52 w 248"/>
                    <a:gd name="T39" fmla="*/ 0 h 381"/>
                    <a:gd name="T40" fmla="*/ 37 w 248"/>
                    <a:gd name="T41" fmla="*/ 0 h 381"/>
                    <a:gd name="T42" fmla="*/ 25 w 248"/>
                    <a:gd name="T43" fmla="*/ 6 h 381"/>
                    <a:gd name="T44" fmla="*/ 20 w 248"/>
                    <a:gd name="T45" fmla="*/ 14 h 381"/>
                    <a:gd name="T46" fmla="*/ 9 w 248"/>
                    <a:gd name="T47" fmla="*/ 28 h 381"/>
                    <a:gd name="T48" fmla="*/ 0 w 248"/>
                    <a:gd name="T49" fmla="*/ 50 h 381"/>
                    <a:gd name="T50" fmla="*/ 0 w 248"/>
                    <a:gd name="T51" fmla="*/ 70 h 381"/>
                    <a:gd name="T52" fmla="*/ 0 w 248"/>
                    <a:gd name="T53" fmla="*/ 95 h 381"/>
                    <a:gd name="T54" fmla="*/ 5 w 248"/>
                    <a:gd name="T55" fmla="*/ 120 h 381"/>
                    <a:gd name="T56" fmla="*/ 19 w 248"/>
                    <a:gd name="T57" fmla="*/ 154 h 381"/>
                    <a:gd name="T58" fmla="*/ 39 w 248"/>
                    <a:gd name="T59" fmla="*/ 202 h 381"/>
                    <a:gd name="T60" fmla="*/ 55 w 248"/>
                    <a:gd name="T61" fmla="*/ 246 h 381"/>
                    <a:gd name="T62" fmla="*/ 70 w 248"/>
                    <a:gd name="T63" fmla="*/ 266 h 381"/>
                    <a:gd name="T64" fmla="*/ 96 w 248"/>
                    <a:gd name="T65" fmla="*/ 307 h 381"/>
                    <a:gd name="T66" fmla="*/ 117 w 248"/>
                    <a:gd name="T67" fmla="*/ 341 h 381"/>
                    <a:gd name="T68" fmla="*/ 141 w 248"/>
                    <a:gd name="T69" fmla="*/ 368 h 381"/>
                    <a:gd name="T70" fmla="*/ 152 w 248"/>
                    <a:gd name="T71" fmla="*/ 380 h 381"/>
                    <a:gd name="T72" fmla="*/ 158 w 248"/>
                    <a:gd name="T73" fmla="*/ 361 h 381"/>
                    <a:gd name="T74" fmla="*/ 167 w 248"/>
                    <a:gd name="T75" fmla="*/ 328 h 381"/>
                    <a:gd name="T76" fmla="*/ 175 w 248"/>
                    <a:gd name="T77" fmla="*/ 308 h 381"/>
                    <a:gd name="T78" fmla="*/ 188 w 248"/>
                    <a:gd name="T79" fmla="*/ 292 h 381"/>
                    <a:gd name="T80" fmla="*/ 220 w 248"/>
                    <a:gd name="T81" fmla="*/ 274 h 381"/>
                    <a:gd name="T82" fmla="*/ 223 w 248"/>
                    <a:gd name="T83" fmla="*/ 272 h 381"/>
                    <a:gd name="T84" fmla="*/ 231 w 248"/>
                    <a:gd name="T85" fmla="*/ 305 h 381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48" h="381">
                      <a:moveTo>
                        <a:pt x="231" y="305"/>
                      </a:moveTo>
                      <a:lnTo>
                        <a:pt x="238" y="277"/>
                      </a:lnTo>
                      <a:lnTo>
                        <a:pt x="242" y="264"/>
                      </a:lnTo>
                      <a:lnTo>
                        <a:pt x="244" y="257"/>
                      </a:lnTo>
                      <a:lnTo>
                        <a:pt x="247" y="247"/>
                      </a:lnTo>
                      <a:lnTo>
                        <a:pt x="241" y="235"/>
                      </a:lnTo>
                      <a:lnTo>
                        <a:pt x="233" y="225"/>
                      </a:lnTo>
                      <a:lnTo>
                        <a:pt x="220" y="217"/>
                      </a:lnTo>
                      <a:lnTo>
                        <a:pt x="206" y="207"/>
                      </a:lnTo>
                      <a:lnTo>
                        <a:pt x="191" y="189"/>
                      </a:lnTo>
                      <a:lnTo>
                        <a:pt x="170" y="151"/>
                      </a:lnTo>
                      <a:lnTo>
                        <a:pt x="157" y="125"/>
                      </a:lnTo>
                      <a:lnTo>
                        <a:pt x="142" y="94"/>
                      </a:lnTo>
                      <a:lnTo>
                        <a:pt x="130" y="64"/>
                      </a:lnTo>
                      <a:lnTo>
                        <a:pt x="121" y="44"/>
                      </a:lnTo>
                      <a:lnTo>
                        <a:pt x="108" y="31"/>
                      </a:lnTo>
                      <a:lnTo>
                        <a:pt x="97" y="17"/>
                      </a:lnTo>
                      <a:lnTo>
                        <a:pt x="82" y="6"/>
                      </a:lnTo>
                      <a:lnTo>
                        <a:pt x="70" y="1"/>
                      </a:lnTo>
                      <a:lnTo>
                        <a:pt x="52" y="0"/>
                      </a:lnTo>
                      <a:lnTo>
                        <a:pt x="37" y="0"/>
                      </a:lnTo>
                      <a:lnTo>
                        <a:pt x="25" y="6"/>
                      </a:lnTo>
                      <a:lnTo>
                        <a:pt x="20" y="14"/>
                      </a:lnTo>
                      <a:lnTo>
                        <a:pt x="9" y="28"/>
                      </a:lnTo>
                      <a:lnTo>
                        <a:pt x="0" y="50"/>
                      </a:lnTo>
                      <a:lnTo>
                        <a:pt x="0" y="70"/>
                      </a:lnTo>
                      <a:lnTo>
                        <a:pt x="0" y="95"/>
                      </a:lnTo>
                      <a:lnTo>
                        <a:pt x="5" y="120"/>
                      </a:lnTo>
                      <a:lnTo>
                        <a:pt x="19" y="154"/>
                      </a:lnTo>
                      <a:lnTo>
                        <a:pt x="39" y="202"/>
                      </a:lnTo>
                      <a:lnTo>
                        <a:pt x="55" y="246"/>
                      </a:lnTo>
                      <a:lnTo>
                        <a:pt x="70" y="266"/>
                      </a:lnTo>
                      <a:lnTo>
                        <a:pt x="96" y="307"/>
                      </a:lnTo>
                      <a:lnTo>
                        <a:pt x="117" y="341"/>
                      </a:lnTo>
                      <a:lnTo>
                        <a:pt x="141" y="368"/>
                      </a:lnTo>
                      <a:lnTo>
                        <a:pt x="152" y="380"/>
                      </a:lnTo>
                      <a:lnTo>
                        <a:pt x="158" y="361"/>
                      </a:lnTo>
                      <a:lnTo>
                        <a:pt x="167" y="328"/>
                      </a:lnTo>
                      <a:lnTo>
                        <a:pt x="175" y="308"/>
                      </a:lnTo>
                      <a:lnTo>
                        <a:pt x="188" y="292"/>
                      </a:lnTo>
                      <a:lnTo>
                        <a:pt x="220" y="274"/>
                      </a:lnTo>
                      <a:lnTo>
                        <a:pt x="223" y="272"/>
                      </a:lnTo>
                      <a:lnTo>
                        <a:pt x="231" y="305"/>
                      </a:lnTo>
                    </a:path>
                  </a:pathLst>
                </a:custGeom>
                <a:solidFill>
                  <a:srgbClr val="9F3F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34" name="Freeform 53"/>
                <p:cNvSpPr>
                  <a:spLocks/>
                </p:cNvSpPr>
                <p:nvPr/>
              </p:nvSpPr>
              <p:spPr bwMode="auto">
                <a:xfrm>
                  <a:off x="3540" y="2866"/>
                  <a:ext cx="55" cy="82"/>
                </a:xfrm>
                <a:custGeom>
                  <a:avLst/>
                  <a:gdLst>
                    <a:gd name="T0" fmla="*/ 33 w 55"/>
                    <a:gd name="T1" fmla="*/ 0 h 82"/>
                    <a:gd name="T2" fmla="*/ 22 w 55"/>
                    <a:gd name="T3" fmla="*/ 14 h 82"/>
                    <a:gd name="T4" fmla="*/ 15 w 55"/>
                    <a:gd name="T5" fmla="*/ 33 h 82"/>
                    <a:gd name="T6" fmla="*/ 6 w 55"/>
                    <a:gd name="T7" fmla="*/ 64 h 82"/>
                    <a:gd name="T8" fmla="*/ 0 w 55"/>
                    <a:gd name="T9" fmla="*/ 80 h 82"/>
                    <a:gd name="T10" fmla="*/ 0 w 55"/>
                    <a:gd name="T11" fmla="*/ 81 h 82"/>
                    <a:gd name="T12" fmla="*/ 17 w 55"/>
                    <a:gd name="T13" fmla="*/ 78 h 82"/>
                    <a:gd name="T14" fmla="*/ 39 w 55"/>
                    <a:gd name="T15" fmla="*/ 63 h 82"/>
                    <a:gd name="T16" fmla="*/ 50 w 55"/>
                    <a:gd name="T17" fmla="*/ 53 h 82"/>
                    <a:gd name="T18" fmla="*/ 54 w 55"/>
                    <a:gd name="T19" fmla="*/ 47 h 82"/>
                    <a:gd name="T20" fmla="*/ 46 w 55"/>
                    <a:gd name="T21" fmla="*/ 27 h 82"/>
                    <a:gd name="T22" fmla="*/ 33 w 55"/>
                    <a:gd name="T23" fmla="*/ 0 h 8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55" h="82">
                      <a:moveTo>
                        <a:pt x="33" y="0"/>
                      </a:moveTo>
                      <a:lnTo>
                        <a:pt x="22" y="14"/>
                      </a:lnTo>
                      <a:lnTo>
                        <a:pt x="15" y="33"/>
                      </a:lnTo>
                      <a:lnTo>
                        <a:pt x="6" y="64"/>
                      </a:lnTo>
                      <a:lnTo>
                        <a:pt x="0" y="80"/>
                      </a:lnTo>
                      <a:lnTo>
                        <a:pt x="0" y="81"/>
                      </a:lnTo>
                      <a:lnTo>
                        <a:pt x="17" y="78"/>
                      </a:lnTo>
                      <a:lnTo>
                        <a:pt x="39" y="63"/>
                      </a:lnTo>
                      <a:lnTo>
                        <a:pt x="50" y="53"/>
                      </a:lnTo>
                      <a:lnTo>
                        <a:pt x="54" y="47"/>
                      </a:lnTo>
                      <a:lnTo>
                        <a:pt x="46" y="27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7F00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385" name="Group 54"/>
              <p:cNvGrpSpPr>
                <a:grpSpLocks/>
              </p:cNvGrpSpPr>
              <p:nvPr/>
            </p:nvGrpSpPr>
            <p:grpSpPr bwMode="auto">
              <a:xfrm>
                <a:off x="4418" y="2422"/>
                <a:ext cx="700" cy="614"/>
                <a:chOff x="4417" y="2410"/>
                <a:chExt cx="742" cy="656"/>
              </a:xfrm>
            </p:grpSpPr>
            <p:sp>
              <p:nvSpPr>
                <p:cNvPr id="15425" name="Freeform 55"/>
                <p:cNvSpPr>
                  <a:spLocks/>
                </p:cNvSpPr>
                <p:nvPr/>
              </p:nvSpPr>
              <p:spPr bwMode="auto">
                <a:xfrm>
                  <a:off x="4417" y="2521"/>
                  <a:ext cx="401" cy="396"/>
                </a:xfrm>
                <a:custGeom>
                  <a:avLst/>
                  <a:gdLst>
                    <a:gd name="T0" fmla="*/ 0 w 401"/>
                    <a:gd name="T1" fmla="*/ 60 h 396"/>
                    <a:gd name="T2" fmla="*/ 133 w 401"/>
                    <a:gd name="T3" fmla="*/ 0 h 396"/>
                    <a:gd name="T4" fmla="*/ 181 w 401"/>
                    <a:gd name="T5" fmla="*/ 161 h 396"/>
                    <a:gd name="T6" fmla="*/ 215 w 401"/>
                    <a:gd name="T7" fmla="*/ 246 h 396"/>
                    <a:gd name="T8" fmla="*/ 273 w 401"/>
                    <a:gd name="T9" fmla="*/ 179 h 396"/>
                    <a:gd name="T10" fmla="*/ 306 w 401"/>
                    <a:gd name="T11" fmla="*/ 136 h 396"/>
                    <a:gd name="T12" fmla="*/ 337 w 401"/>
                    <a:gd name="T13" fmla="*/ 116 h 396"/>
                    <a:gd name="T14" fmla="*/ 355 w 401"/>
                    <a:gd name="T15" fmla="*/ 110 h 396"/>
                    <a:gd name="T16" fmla="*/ 375 w 401"/>
                    <a:gd name="T17" fmla="*/ 113 h 396"/>
                    <a:gd name="T18" fmla="*/ 395 w 401"/>
                    <a:gd name="T19" fmla="*/ 130 h 396"/>
                    <a:gd name="T20" fmla="*/ 400 w 401"/>
                    <a:gd name="T21" fmla="*/ 147 h 396"/>
                    <a:gd name="T22" fmla="*/ 396 w 401"/>
                    <a:gd name="T23" fmla="*/ 213 h 396"/>
                    <a:gd name="T24" fmla="*/ 225 w 401"/>
                    <a:gd name="T25" fmla="*/ 394 h 396"/>
                    <a:gd name="T26" fmla="*/ 202 w 401"/>
                    <a:gd name="T27" fmla="*/ 395 h 396"/>
                    <a:gd name="T28" fmla="*/ 170 w 401"/>
                    <a:gd name="T29" fmla="*/ 377 h 396"/>
                    <a:gd name="T30" fmla="*/ 144 w 401"/>
                    <a:gd name="T31" fmla="*/ 350 h 396"/>
                    <a:gd name="T32" fmla="*/ 73 w 401"/>
                    <a:gd name="T33" fmla="*/ 238 h 396"/>
                    <a:gd name="T34" fmla="*/ 0 w 401"/>
                    <a:gd name="T35" fmla="*/ 60 h 39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01" h="396">
                      <a:moveTo>
                        <a:pt x="0" y="60"/>
                      </a:moveTo>
                      <a:lnTo>
                        <a:pt x="133" y="0"/>
                      </a:lnTo>
                      <a:lnTo>
                        <a:pt x="181" y="161"/>
                      </a:lnTo>
                      <a:lnTo>
                        <a:pt x="215" y="246"/>
                      </a:lnTo>
                      <a:lnTo>
                        <a:pt x="273" y="179"/>
                      </a:lnTo>
                      <a:lnTo>
                        <a:pt x="306" y="136"/>
                      </a:lnTo>
                      <a:lnTo>
                        <a:pt x="337" y="116"/>
                      </a:lnTo>
                      <a:lnTo>
                        <a:pt x="355" y="110"/>
                      </a:lnTo>
                      <a:lnTo>
                        <a:pt x="375" y="113"/>
                      </a:lnTo>
                      <a:lnTo>
                        <a:pt x="395" y="130"/>
                      </a:lnTo>
                      <a:lnTo>
                        <a:pt x="400" y="147"/>
                      </a:lnTo>
                      <a:lnTo>
                        <a:pt x="396" y="213"/>
                      </a:lnTo>
                      <a:lnTo>
                        <a:pt x="225" y="394"/>
                      </a:lnTo>
                      <a:lnTo>
                        <a:pt x="202" y="395"/>
                      </a:lnTo>
                      <a:lnTo>
                        <a:pt x="170" y="377"/>
                      </a:lnTo>
                      <a:lnTo>
                        <a:pt x="144" y="350"/>
                      </a:lnTo>
                      <a:lnTo>
                        <a:pt x="73" y="238"/>
                      </a:lnTo>
                      <a:lnTo>
                        <a:pt x="0" y="60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5426" name="Group 56"/>
                <p:cNvGrpSpPr>
                  <a:grpSpLocks/>
                </p:cNvGrpSpPr>
                <p:nvPr/>
              </p:nvGrpSpPr>
              <p:grpSpPr bwMode="auto">
                <a:xfrm>
                  <a:off x="4626" y="2410"/>
                  <a:ext cx="533" cy="656"/>
                  <a:chOff x="4626" y="2410"/>
                  <a:chExt cx="533" cy="656"/>
                </a:xfrm>
              </p:grpSpPr>
              <p:sp>
                <p:nvSpPr>
                  <p:cNvPr id="15427" name="Freeform 57"/>
                  <p:cNvSpPr>
                    <a:spLocks/>
                  </p:cNvSpPr>
                  <p:nvPr/>
                </p:nvSpPr>
                <p:spPr bwMode="auto">
                  <a:xfrm>
                    <a:off x="4626" y="2503"/>
                    <a:ext cx="77" cy="424"/>
                  </a:xfrm>
                  <a:custGeom>
                    <a:avLst/>
                    <a:gdLst>
                      <a:gd name="T0" fmla="*/ 36 w 77"/>
                      <a:gd name="T1" fmla="*/ 0 h 424"/>
                      <a:gd name="T2" fmla="*/ 13 w 77"/>
                      <a:gd name="T3" fmla="*/ 13 h 424"/>
                      <a:gd name="T4" fmla="*/ 13 w 77"/>
                      <a:gd name="T5" fmla="*/ 56 h 424"/>
                      <a:gd name="T6" fmla="*/ 33 w 77"/>
                      <a:gd name="T7" fmla="*/ 70 h 424"/>
                      <a:gd name="T8" fmla="*/ 13 w 77"/>
                      <a:gd name="T9" fmla="*/ 99 h 424"/>
                      <a:gd name="T10" fmla="*/ 0 w 77"/>
                      <a:gd name="T11" fmla="*/ 135 h 424"/>
                      <a:gd name="T12" fmla="*/ 0 w 77"/>
                      <a:gd name="T13" fmla="*/ 228 h 424"/>
                      <a:gd name="T14" fmla="*/ 13 w 77"/>
                      <a:gd name="T15" fmla="*/ 326 h 424"/>
                      <a:gd name="T16" fmla="*/ 36 w 77"/>
                      <a:gd name="T17" fmla="*/ 406 h 424"/>
                      <a:gd name="T18" fmla="*/ 62 w 77"/>
                      <a:gd name="T19" fmla="*/ 423 h 424"/>
                      <a:gd name="T20" fmla="*/ 76 w 77"/>
                      <a:gd name="T21" fmla="*/ 384 h 424"/>
                      <a:gd name="T22" fmla="*/ 59 w 77"/>
                      <a:gd name="T23" fmla="*/ 254 h 424"/>
                      <a:gd name="T24" fmla="*/ 56 w 77"/>
                      <a:gd name="T25" fmla="*/ 79 h 424"/>
                      <a:gd name="T26" fmla="*/ 36 w 77"/>
                      <a:gd name="T27" fmla="*/ 0 h 424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7" h="424">
                        <a:moveTo>
                          <a:pt x="36" y="0"/>
                        </a:moveTo>
                        <a:lnTo>
                          <a:pt x="13" y="13"/>
                        </a:lnTo>
                        <a:lnTo>
                          <a:pt x="13" y="56"/>
                        </a:lnTo>
                        <a:lnTo>
                          <a:pt x="33" y="70"/>
                        </a:lnTo>
                        <a:lnTo>
                          <a:pt x="13" y="99"/>
                        </a:lnTo>
                        <a:lnTo>
                          <a:pt x="0" y="135"/>
                        </a:lnTo>
                        <a:lnTo>
                          <a:pt x="0" y="228"/>
                        </a:lnTo>
                        <a:lnTo>
                          <a:pt x="13" y="326"/>
                        </a:lnTo>
                        <a:lnTo>
                          <a:pt x="36" y="406"/>
                        </a:lnTo>
                        <a:lnTo>
                          <a:pt x="62" y="423"/>
                        </a:lnTo>
                        <a:lnTo>
                          <a:pt x="76" y="384"/>
                        </a:lnTo>
                        <a:lnTo>
                          <a:pt x="59" y="254"/>
                        </a:lnTo>
                        <a:lnTo>
                          <a:pt x="56" y="79"/>
                        </a:lnTo>
                        <a:lnTo>
                          <a:pt x="36" y="0"/>
                        </a:lnTo>
                      </a:path>
                    </a:pathLst>
                  </a:custGeom>
                  <a:solidFill>
                    <a:srgbClr val="FF0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28" name="Freeform 58"/>
                  <p:cNvSpPr>
                    <a:spLocks/>
                  </p:cNvSpPr>
                  <p:nvPr/>
                </p:nvSpPr>
                <p:spPr bwMode="auto">
                  <a:xfrm>
                    <a:off x="4659" y="2410"/>
                    <a:ext cx="126" cy="167"/>
                  </a:xfrm>
                  <a:custGeom>
                    <a:avLst/>
                    <a:gdLst>
                      <a:gd name="T0" fmla="*/ 125 w 126"/>
                      <a:gd name="T1" fmla="*/ 36 h 167"/>
                      <a:gd name="T2" fmla="*/ 82 w 126"/>
                      <a:gd name="T3" fmla="*/ 0 h 167"/>
                      <a:gd name="T4" fmla="*/ 6 w 126"/>
                      <a:gd name="T5" fmla="*/ 66 h 167"/>
                      <a:gd name="T6" fmla="*/ 0 w 126"/>
                      <a:gd name="T7" fmla="*/ 96 h 167"/>
                      <a:gd name="T8" fmla="*/ 17 w 126"/>
                      <a:gd name="T9" fmla="*/ 166 h 167"/>
                      <a:gd name="T10" fmla="*/ 125 w 126"/>
                      <a:gd name="T11" fmla="*/ 36 h 16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26" h="167">
                        <a:moveTo>
                          <a:pt x="125" y="36"/>
                        </a:moveTo>
                        <a:lnTo>
                          <a:pt x="82" y="0"/>
                        </a:lnTo>
                        <a:lnTo>
                          <a:pt x="6" y="66"/>
                        </a:lnTo>
                        <a:lnTo>
                          <a:pt x="0" y="96"/>
                        </a:lnTo>
                        <a:lnTo>
                          <a:pt x="17" y="166"/>
                        </a:lnTo>
                        <a:lnTo>
                          <a:pt x="125" y="36"/>
                        </a:lnTo>
                      </a:path>
                    </a:pathLst>
                  </a:custGeom>
                  <a:solidFill>
                    <a:srgbClr val="FFFFB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grpSp>
                <p:nvGrpSpPr>
                  <p:cNvPr id="15429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4659" y="2443"/>
                    <a:ext cx="500" cy="623"/>
                    <a:chOff x="4659" y="2443"/>
                    <a:chExt cx="500" cy="623"/>
                  </a:xfrm>
                </p:grpSpPr>
                <p:sp>
                  <p:nvSpPr>
                    <p:cNvPr id="15430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4659" y="2443"/>
                      <a:ext cx="500" cy="623"/>
                    </a:xfrm>
                    <a:custGeom>
                      <a:avLst/>
                      <a:gdLst>
                        <a:gd name="T0" fmla="*/ 108 w 500"/>
                        <a:gd name="T1" fmla="*/ 7 h 623"/>
                        <a:gd name="T2" fmla="*/ 138 w 500"/>
                        <a:gd name="T3" fmla="*/ 0 h 623"/>
                        <a:gd name="T4" fmla="*/ 164 w 500"/>
                        <a:gd name="T5" fmla="*/ 7 h 623"/>
                        <a:gd name="T6" fmla="*/ 184 w 500"/>
                        <a:gd name="T7" fmla="*/ 24 h 623"/>
                        <a:gd name="T8" fmla="*/ 207 w 500"/>
                        <a:gd name="T9" fmla="*/ 63 h 623"/>
                        <a:gd name="T10" fmla="*/ 231 w 500"/>
                        <a:gd name="T11" fmla="*/ 142 h 623"/>
                        <a:gd name="T12" fmla="*/ 273 w 500"/>
                        <a:gd name="T13" fmla="*/ 242 h 623"/>
                        <a:gd name="T14" fmla="*/ 334 w 500"/>
                        <a:gd name="T15" fmla="*/ 367 h 623"/>
                        <a:gd name="T16" fmla="*/ 390 w 500"/>
                        <a:gd name="T17" fmla="*/ 436 h 623"/>
                        <a:gd name="T18" fmla="*/ 452 w 500"/>
                        <a:gd name="T19" fmla="*/ 506 h 623"/>
                        <a:gd name="T20" fmla="*/ 476 w 500"/>
                        <a:gd name="T21" fmla="*/ 539 h 623"/>
                        <a:gd name="T22" fmla="*/ 499 w 500"/>
                        <a:gd name="T23" fmla="*/ 569 h 623"/>
                        <a:gd name="T24" fmla="*/ 456 w 500"/>
                        <a:gd name="T25" fmla="*/ 603 h 623"/>
                        <a:gd name="T26" fmla="*/ 432 w 500"/>
                        <a:gd name="T27" fmla="*/ 619 h 623"/>
                        <a:gd name="T28" fmla="*/ 399 w 500"/>
                        <a:gd name="T29" fmla="*/ 583 h 623"/>
                        <a:gd name="T30" fmla="*/ 396 w 500"/>
                        <a:gd name="T31" fmla="*/ 622 h 623"/>
                        <a:gd name="T32" fmla="*/ 323 w 500"/>
                        <a:gd name="T33" fmla="*/ 619 h 623"/>
                        <a:gd name="T34" fmla="*/ 260 w 500"/>
                        <a:gd name="T35" fmla="*/ 622 h 623"/>
                        <a:gd name="T36" fmla="*/ 170 w 500"/>
                        <a:gd name="T37" fmla="*/ 616 h 623"/>
                        <a:gd name="T38" fmla="*/ 59 w 500"/>
                        <a:gd name="T39" fmla="*/ 595 h 623"/>
                        <a:gd name="T40" fmla="*/ 17 w 500"/>
                        <a:gd name="T41" fmla="*/ 563 h 623"/>
                        <a:gd name="T42" fmla="*/ 12 w 500"/>
                        <a:gd name="T43" fmla="*/ 539 h 623"/>
                        <a:gd name="T44" fmla="*/ 46 w 500"/>
                        <a:gd name="T45" fmla="*/ 483 h 623"/>
                        <a:gd name="T46" fmla="*/ 53 w 500"/>
                        <a:gd name="T47" fmla="*/ 433 h 623"/>
                        <a:gd name="T48" fmla="*/ 40 w 500"/>
                        <a:gd name="T49" fmla="*/ 367 h 623"/>
                        <a:gd name="T50" fmla="*/ 6 w 500"/>
                        <a:gd name="T51" fmla="*/ 277 h 623"/>
                        <a:gd name="T52" fmla="*/ 0 w 500"/>
                        <a:gd name="T53" fmla="*/ 222 h 623"/>
                        <a:gd name="T54" fmla="*/ 3 w 500"/>
                        <a:gd name="T55" fmla="*/ 183 h 623"/>
                        <a:gd name="T56" fmla="*/ 17 w 500"/>
                        <a:gd name="T57" fmla="*/ 146 h 623"/>
                        <a:gd name="T58" fmla="*/ 36 w 500"/>
                        <a:gd name="T59" fmla="*/ 103 h 623"/>
                        <a:gd name="T60" fmla="*/ 62 w 500"/>
                        <a:gd name="T61" fmla="*/ 57 h 623"/>
                        <a:gd name="T62" fmla="*/ 82 w 500"/>
                        <a:gd name="T63" fmla="*/ 30 h 623"/>
                        <a:gd name="T64" fmla="*/ 108 w 500"/>
                        <a:gd name="T65" fmla="*/ 7 h 623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0" t="0" r="r" b="b"/>
                      <a:pathLst>
                        <a:path w="500" h="623">
                          <a:moveTo>
                            <a:pt x="108" y="7"/>
                          </a:moveTo>
                          <a:lnTo>
                            <a:pt x="138" y="0"/>
                          </a:lnTo>
                          <a:lnTo>
                            <a:pt x="164" y="7"/>
                          </a:lnTo>
                          <a:lnTo>
                            <a:pt x="184" y="24"/>
                          </a:lnTo>
                          <a:lnTo>
                            <a:pt x="207" y="63"/>
                          </a:lnTo>
                          <a:lnTo>
                            <a:pt x="231" y="142"/>
                          </a:lnTo>
                          <a:lnTo>
                            <a:pt x="273" y="242"/>
                          </a:lnTo>
                          <a:lnTo>
                            <a:pt x="334" y="367"/>
                          </a:lnTo>
                          <a:lnTo>
                            <a:pt x="390" y="436"/>
                          </a:lnTo>
                          <a:lnTo>
                            <a:pt x="452" y="506"/>
                          </a:lnTo>
                          <a:lnTo>
                            <a:pt x="476" y="539"/>
                          </a:lnTo>
                          <a:lnTo>
                            <a:pt x="499" y="569"/>
                          </a:lnTo>
                          <a:lnTo>
                            <a:pt x="456" y="603"/>
                          </a:lnTo>
                          <a:lnTo>
                            <a:pt x="432" y="619"/>
                          </a:lnTo>
                          <a:lnTo>
                            <a:pt x="399" y="583"/>
                          </a:lnTo>
                          <a:lnTo>
                            <a:pt x="396" y="622"/>
                          </a:lnTo>
                          <a:lnTo>
                            <a:pt x="323" y="619"/>
                          </a:lnTo>
                          <a:lnTo>
                            <a:pt x="260" y="622"/>
                          </a:lnTo>
                          <a:lnTo>
                            <a:pt x="170" y="616"/>
                          </a:lnTo>
                          <a:lnTo>
                            <a:pt x="59" y="595"/>
                          </a:lnTo>
                          <a:lnTo>
                            <a:pt x="17" y="563"/>
                          </a:lnTo>
                          <a:lnTo>
                            <a:pt x="12" y="539"/>
                          </a:lnTo>
                          <a:lnTo>
                            <a:pt x="46" y="483"/>
                          </a:lnTo>
                          <a:lnTo>
                            <a:pt x="53" y="433"/>
                          </a:lnTo>
                          <a:lnTo>
                            <a:pt x="40" y="367"/>
                          </a:lnTo>
                          <a:lnTo>
                            <a:pt x="6" y="277"/>
                          </a:lnTo>
                          <a:lnTo>
                            <a:pt x="0" y="222"/>
                          </a:lnTo>
                          <a:lnTo>
                            <a:pt x="3" y="183"/>
                          </a:lnTo>
                          <a:lnTo>
                            <a:pt x="17" y="146"/>
                          </a:lnTo>
                          <a:lnTo>
                            <a:pt x="36" y="103"/>
                          </a:lnTo>
                          <a:lnTo>
                            <a:pt x="62" y="57"/>
                          </a:lnTo>
                          <a:lnTo>
                            <a:pt x="82" y="30"/>
                          </a:lnTo>
                          <a:lnTo>
                            <a:pt x="108" y="7"/>
                          </a:lnTo>
                        </a:path>
                      </a:pathLst>
                    </a:custGeom>
                    <a:solidFill>
                      <a:srgbClr val="3F5F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476" tIns="44444" rIns="90476" bIns="44444">
                      <a:spAutoFit/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15431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4702" y="2446"/>
                      <a:ext cx="100" cy="322"/>
                    </a:xfrm>
                    <a:custGeom>
                      <a:avLst/>
                      <a:gdLst>
                        <a:gd name="T0" fmla="*/ 99 w 100"/>
                        <a:gd name="T1" fmla="*/ 0 h 322"/>
                        <a:gd name="T2" fmla="*/ 91 w 100"/>
                        <a:gd name="T3" fmla="*/ 44 h 322"/>
                        <a:gd name="T4" fmla="*/ 68 w 100"/>
                        <a:gd name="T5" fmla="*/ 110 h 322"/>
                        <a:gd name="T6" fmla="*/ 33 w 100"/>
                        <a:gd name="T7" fmla="*/ 77 h 322"/>
                        <a:gd name="T8" fmla="*/ 49 w 100"/>
                        <a:gd name="T9" fmla="*/ 127 h 322"/>
                        <a:gd name="T10" fmla="*/ 0 w 100"/>
                        <a:gd name="T11" fmla="*/ 321 h 322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0" t="0" r="r" b="b"/>
                      <a:pathLst>
                        <a:path w="100" h="322">
                          <a:moveTo>
                            <a:pt x="99" y="0"/>
                          </a:moveTo>
                          <a:lnTo>
                            <a:pt x="91" y="44"/>
                          </a:lnTo>
                          <a:lnTo>
                            <a:pt x="68" y="110"/>
                          </a:lnTo>
                          <a:lnTo>
                            <a:pt x="33" y="77"/>
                          </a:lnTo>
                          <a:lnTo>
                            <a:pt x="49" y="127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476" tIns="44444" rIns="90476" bIns="44444">
                      <a:spAutoFit/>
                    </a:bodyPr>
                    <a:lstStyle/>
                    <a:p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15386" name="Group 62"/>
              <p:cNvGrpSpPr>
                <a:grpSpLocks/>
              </p:cNvGrpSpPr>
              <p:nvPr/>
            </p:nvGrpSpPr>
            <p:grpSpPr bwMode="auto">
              <a:xfrm>
                <a:off x="4170" y="2789"/>
                <a:ext cx="271" cy="166"/>
                <a:chOff x="4155" y="2802"/>
                <a:chExt cx="287" cy="177"/>
              </a:xfrm>
            </p:grpSpPr>
            <p:sp>
              <p:nvSpPr>
                <p:cNvPr id="15420" name="Freeform 63"/>
                <p:cNvSpPr>
                  <a:spLocks/>
                </p:cNvSpPr>
                <p:nvPr/>
              </p:nvSpPr>
              <p:spPr bwMode="auto">
                <a:xfrm>
                  <a:off x="4155" y="2802"/>
                  <a:ext cx="287" cy="177"/>
                </a:xfrm>
                <a:custGeom>
                  <a:avLst/>
                  <a:gdLst>
                    <a:gd name="T0" fmla="*/ 210 w 287"/>
                    <a:gd name="T1" fmla="*/ 1 h 177"/>
                    <a:gd name="T2" fmla="*/ 56 w 287"/>
                    <a:gd name="T3" fmla="*/ 21 h 177"/>
                    <a:gd name="T4" fmla="*/ 16 w 287"/>
                    <a:gd name="T5" fmla="*/ 26 h 177"/>
                    <a:gd name="T6" fmla="*/ 5 w 287"/>
                    <a:gd name="T7" fmla="*/ 30 h 177"/>
                    <a:gd name="T8" fmla="*/ 0 w 287"/>
                    <a:gd name="T9" fmla="*/ 35 h 177"/>
                    <a:gd name="T10" fmla="*/ 1 w 287"/>
                    <a:gd name="T11" fmla="*/ 48 h 177"/>
                    <a:gd name="T12" fmla="*/ 14 w 287"/>
                    <a:gd name="T13" fmla="*/ 67 h 177"/>
                    <a:gd name="T14" fmla="*/ 24 w 287"/>
                    <a:gd name="T15" fmla="*/ 85 h 177"/>
                    <a:gd name="T16" fmla="*/ 23 w 287"/>
                    <a:gd name="T17" fmla="*/ 111 h 177"/>
                    <a:gd name="T18" fmla="*/ 63 w 287"/>
                    <a:gd name="T19" fmla="*/ 139 h 177"/>
                    <a:gd name="T20" fmla="*/ 72 w 287"/>
                    <a:gd name="T21" fmla="*/ 144 h 177"/>
                    <a:gd name="T22" fmla="*/ 82 w 287"/>
                    <a:gd name="T23" fmla="*/ 143 h 177"/>
                    <a:gd name="T24" fmla="*/ 102 w 287"/>
                    <a:gd name="T25" fmla="*/ 151 h 177"/>
                    <a:gd name="T26" fmla="*/ 123 w 287"/>
                    <a:gd name="T27" fmla="*/ 163 h 177"/>
                    <a:gd name="T28" fmla="*/ 141 w 287"/>
                    <a:gd name="T29" fmla="*/ 176 h 177"/>
                    <a:gd name="T30" fmla="*/ 154 w 287"/>
                    <a:gd name="T31" fmla="*/ 175 h 177"/>
                    <a:gd name="T32" fmla="*/ 169 w 287"/>
                    <a:gd name="T33" fmla="*/ 166 h 177"/>
                    <a:gd name="T34" fmla="*/ 169 w 287"/>
                    <a:gd name="T35" fmla="*/ 152 h 177"/>
                    <a:gd name="T36" fmla="*/ 158 w 287"/>
                    <a:gd name="T37" fmla="*/ 141 h 177"/>
                    <a:gd name="T38" fmla="*/ 137 w 287"/>
                    <a:gd name="T39" fmla="*/ 130 h 177"/>
                    <a:gd name="T40" fmla="*/ 125 w 287"/>
                    <a:gd name="T41" fmla="*/ 126 h 177"/>
                    <a:gd name="T42" fmla="*/ 142 w 287"/>
                    <a:gd name="T43" fmla="*/ 105 h 177"/>
                    <a:gd name="T44" fmla="*/ 160 w 287"/>
                    <a:gd name="T45" fmla="*/ 96 h 177"/>
                    <a:gd name="T46" fmla="*/ 163 w 287"/>
                    <a:gd name="T47" fmla="*/ 101 h 177"/>
                    <a:gd name="T48" fmla="*/ 177 w 287"/>
                    <a:gd name="T49" fmla="*/ 104 h 177"/>
                    <a:gd name="T50" fmla="*/ 195 w 287"/>
                    <a:gd name="T51" fmla="*/ 104 h 177"/>
                    <a:gd name="T52" fmla="*/ 208 w 287"/>
                    <a:gd name="T53" fmla="*/ 99 h 177"/>
                    <a:gd name="T54" fmla="*/ 228 w 287"/>
                    <a:gd name="T55" fmla="*/ 90 h 177"/>
                    <a:gd name="T56" fmla="*/ 235 w 287"/>
                    <a:gd name="T57" fmla="*/ 83 h 177"/>
                    <a:gd name="T58" fmla="*/ 241 w 287"/>
                    <a:gd name="T59" fmla="*/ 70 h 177"/>
                    <a:gd name="T60" fmla="*/ 252 w 287"/>
                    <a:gd name="T61" fmla="*/ 60 h 177"/>
                    <a:gd name="T62" fmla="*/ 267 w 287"/>
                    <a:gd name="T63" fmla="*/ 57 h 177"/>
                    <a:gd name="T64" fmla="*/ 286 w 287"/>
                    <a:gd name="T65" fmla="*/ 57 h 177"/>
                    <a:gd name="T66" fmla="*/ 268 w 287"/>
                    <a:gd name="T67" fmla="*/ 0 h 177"/>
                    <a:gd name="T68" fmla="*/ 210 w 287"/>
                    <a:gd name="T69" fmla="*/ 1 h 17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87" h="177">
                      <a:moveTo>
                        <a:pt x="210" y="1"/>
                      </a:moveTo>
                      <a:lnTo>
                        <a:pt x="56" y="21"/>
                      </a:lnTo>
                      <a:lnTo>
                        <a:pt x="16" y="26"/>
                      </a:lnTo>
                      <a:lnTo>
                        <a:pt x="5" y="30"/>
                      </a:lnTo>
                      <a:lnTo>
                        <a:pt x="0" y="35"/>
                      </a:lnTo>
                      <a:lnTo>
                        <a:pt x="1" y="48"/>
                      </a:lnTo>
                      <a:lnTo>
                        <a:pt x="14" y="67"/>
                      </a:lnTo>
                      <a:lnTo>
                        <a:pt x="24" y="85"/>
                      </a:lnTo>
                      <a:lnTo>
                        <a:pt x="23" y="111"/>
                      </a:lnTo>
                      <a:lnTo>
                        <a:pt x="63" y="139"/>
                      </a:lnTo>
                      <a:lnTo>
                        <a:pt x="72" y="144"/>
                      </a:lnTo>
                      <a:lnTo>
                        <a:pt x="82" y="143"/>
                      </a:lnTo>
                      <a:lnTo>
                        <a:pt x="102" y="151"/>
                      </a:lnTo>
                      <a:lnTo>
                        <a:pt x="123" y="163"/>
                      </a:lnTo>
                      <a:lnTo>
                        <a:pt x="141" y="176"/>
                      </a:lnTo>
                      <a:lnTo>
                        <a:pt x="154" y="175"/>
                      </a:lnTo>
                      <a:lnTo>
                        <a:pt x="169" y="166"/>
                      </a:lnTo>
                      <a:lnTo>
                        <a:pt x="169" y="152"/>
                      </a:lnTo>
                      <a:lnTo>
                        <a:pt x="158" y="141"/>
                      </a:lnTo>
                      <a:lnTo>
                        <a:pt x="137" y="130"/>
                      </a:lnTo>
                      <a:lnTo>
                        <a:pt x="125" y="126"/>
                      </a:lnTo>
                      <a:lnTo>
                        <a:pt x="142" y="105"/>
                      </a:lnTo>
                      <a:lnTo>
                        <a:pt x="160" y="96"/>
                      </a:lnTo>
                      <a:lnTo>
                        <a:pt x="163" y="101"/>
                      </a:lnTo>
                      <a:lnTo>
                        <a:pt x="177" y="104"/>
                      </a:lnTo>
                      <a:lnTo>
                        <a:pt x="195" y="104"/>
                      </a:lnTo>
                      <a:lnTo>
                        <a:pt x="208" y="99"/>
                      </a:lnTo>
                      <a:lnTo>
                        <a:pt x="228" y="90"/>
                      </a:lnTo>
                      <a:lnTo>
                        <a:pt x="235" y="83"/>
                      </a:lnTo>
                      <a:lnTo>
                        <a:pt x="241" y="70"/>
                      </a:lnTo>
                      <a:lnTo>
                        <a:pt x="252" y="60"/>
                      </a:lnTo>
                      <a:lnTo>
                        <a:pt x="267" y="57"/>
                      </a:lnTo>
                      <a:lnTo>
                        <a:pt x="286" y="57"/>
                      </a:lnTo>
                      <a:lnTo>
                        <a:pt x="268" y="0"/>
                      </a:lnTo>
                      <a:lnTo>
                        <a:pt x="210" y="1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5421" name="Group 64"/>
                <p:cNvGrpSpPr>
                  <a:grpSpLocks/>
                </p:cNvGrpSpPr>
                <p:nvPr/>
              </p:nvGrpSpPr>
              <p:grpSpPr bwMode="auto">
                <a:xfrm>
                  <a:off x="4178" y="2841"/>
                  <a:ext cx="101" cy="107"/>
                  <a:chOff x="4178" y="2841"/>
                  <a:chExt cx="101" cy="107"/>
                </a:xfrm>
              </p:grpSpPr>
              <p:sp>
                <p:nvSpPr>
                  <p:cNvPr id="15422" name="Freeform 65"/>
                  <p:cNvSpPr>
                    <a:spLocks/>
                  </p:cNvSpPr>
                  <p:nvPr/>
                </p:nvSpPr>
                <p:spPr bwMode="auto">
                  <a:xfrm>
                    <a:off x="4178" y="2841"/>
                    <a:ext cx="83" cy="49"/>
                  </a:xfrm>
                  <a:custGeom>
                    <a:avLst/>
                    <a:gdLst>
                      <a:gd name="T0" fmla="*/ 82 w 83"/>
                      <a:gd name="T1" fmla="*/ 3 h 49"/>
                      <a:gd name="T2" fmla="*/ 42 w 83"/>
                      <a:gd name="T3" fmla="*/ 0 h 49"/>
                      <a:gd name="T4" fmla="*/ 4 w 83"/>
                      <a:gd name="T5" fmla="*/ 21 h 49"/>
                      <a:gd name="T6" fmla="*/ 0 w 83"/>
                      <a:gd name="T7" fmla="*/ 39 h 49"/>
                      <a:gd name="T8" fmla="*/ 2 w 83"/>
                      <a:gd name="T9" fmla="*/ 48 h 4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83" h="49">
                        <a:moveTo>
                          <a:pt x="82" y="3"/>
                        </a:moveTo>
                        <a:lnTo>
                          <a:pt x="42" y="0"/>
                        </a:lnTo>
                        <a:lnTo>
                          <a:pt x="4" y="21"/>
                        </a:lnTo>
                        <a:lnTo>
                          <a:pt x="0" y="39"/>
                        </a:lnTo>
                        <a:lnTo>
                          <a:pt x="2" y="4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23" name="Freeform 66"/>
                  <p:cNvSpPr>
                    <a:spLocks/>
                  </p:cNvSpPr>
                  <p:nvPr/>
                </p:nvSpPr>
                <p:spPr bwMode="auto">
                  <a:xfrm>
                    <a:off x="4227" y="2869"/>
                    <a:ext cx="52" cy="79"/>
                  </a:xfrm>
                  <a:custGeom>
                    <a:avLst/>
                    <a:gdLst>
                      <a:gd name="T0" fmla="*/ 51 w 52"/>
                      <a:gd name="T1" fmla="*/ 0 h 79"/>
                      <a:gd name="T2" fmla="*/ 5 w 52"/>
                      <a:gd name="T3" fmla="*/ 48 h 79"/>
                      <a:gd name="T4" fmla="*/ 0 w 52"/>
                      <a:gd name="T5" fmla="*/ 57 h 79"/>
                      <a:gd name="T6" fmla="*/ 5 w 52"/>
                      <a:gd name="T7" fmla="*/ 67 h 79"/>
                      <a:gd name="T8" fmla="*/ 9 w 52"/>
                      <a:gd name="T9" fmla="*/ 76 h 79"/>
                      <a:gd name="T10" fmla="*/ 12 w 52"/>
                      <a:gd name="T11" fmla="*/ 78 h 7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52" h="79">
                        <a:moveTo>
                          <a:pt x="51" y="0"/>
                        </a:moveTo>
                        <a:lnTo>
                          <a:pt x="5" y="48"/>
                        </a:lnTo>
                        <a:lnTo>
                          <a:pt x="0" y="57"/>
                        </a:lnTo>
                        <a:lnTo>
                          <a:pt x="5" y="67"/>
                        </a:lnTo>
                        <a:lnTo>
                          <a:pt x="9" y="76"/>
                        </a:lnTo>
                        <a:lnTo>
                          <a:pt x="12" y="7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24" name="Freeform 67"/>
                  <p:cNvSpPr>
                    <a:spLocks/>
                  </p:cNvSpPr>
                  <p:nvPr/>
                </p:nvSpPr>
                <p:spPr bwMode="auto">
                  <a:xfrm>
                    <a:off x="4202" y="2857"/>
                    <a:ext cx="67" cy="90"/>
                  </a:xfrm>
                  <a:custGeom>
                    <a:avLst/>
                    <a:gdLst>
                      <a:gd name="T0" fmla="*/ 66 w 67"/>
                      <a:gd name="T1" fmla="*/ 0 h 90"/>
                      <a:gd name="T2" fmla="*/ 35 w 67"/>
                      <a:gd name="T3" fmla="*/ 8 h 90"/>
                      <a:gd name="T4" fmla="*/ 5 w 67"/>
                      <a:gd name="T5" fmla="*/ 26 h 90"/>
                      <a:gd name="T6" fmla="*/ 0 w 67"/>
                      <a:gd name="T7" fmla="*/ 45 h 90"/>
                      <a:gd name="T8" fmla="*/ 25 w 67"/>
                      <a:gd name="T9" fmla="*/ 85 h 90"/>
                      <a:gd name="T10" fmla="*/ 34 w 67"/>
                      <a:gd name="T11" fmla="*/ 89 h 9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67" h="90">
                        <a:moveTo>
                          <a:pt x="66" y="0"/>
                        </a:moveTo>
                        <a:lnTo>
                          <a:pt x="35" y="8"/>
                        </a:lnTo>
                        <a:lnTo>
                          <a:pt x="5" y="26"/>
                        </a:lnTo>
                        <a:lnTo>
                          <a:pt x="0" y="45"/>
                        </a:lnTo>
                        <a:lnTo>
                          <a:pt x="25" y="85"/>
                        </a:lnTo>
                        <a:lnTo>
                          <a:pt x="34" y="8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</p:grpSp>
          <p:sp>
            <p:nvSpPr>
              <p:cNvPr id="15387" name="Freeform 68"/>
              <p:cNvSpPr>
                <a:spLocks/>
              </p:cNvSpPr>
              <p:nvPr/>
            </p:nvSpPr>
            <p:spPr bwMode="auto">
              <a:xfrm>
                <a:off x="4367" y="2777"/>
                <a:ext cx="80" cy="83"/>
              </a:xfrm>
              <a:custGeom>
                <a:avLst/>
                <a:gdLst>
                  <a:gd name="T0" fmla="*/ 0 w 85"/>
                  <a:gd name="T1" fmla="*/ 1 h 89"/>
                  <a:gd name="T2" fmla="*/ 33 w 85"/>
                  <a:gd name="T3" fmla="*/ 76 h 89"/>
                  <a:gd name="T4" fmla="*/ 74 w 85"/>
                  <a:gd name="T5" fmla="*/ 75 h 89"/>
                  <a:gd name="T6" fmla="*/ 52 w 85"/>
                  <a:gd name="T7" fmla="*/ 0 h 89"/>
                  <a:gd name="T8" fmla="*/ 0 w 85"/>
                  <a:gd name="T9" fmla="*/ 1 h 8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5" h="89">
                    <a:moveTo>
                      <a:pt x="0" y="1"/>
                    </a:moveTo>
                    <a:lnTo>
                      <a:pt x="37" y="88"/>
                    </a:lnTo>
                    <a:lnTo>
                      <a:pt x="84" y="86"/>
                    </a:lnTo>
                    <a:lnTo>
                      <a:pt x="5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FFF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5388" name="Freeform 69"/>
              <p:cNvSpPr>
                <a:spLocks/>
              </p:cNvSpPr>
              <p:nvPr/>
            </p:nvSpPr>
            <p:spPr bwMode="auto">
              <a:xfrm>
                <a:off x="4393" y="2573"/>
                <a:ext cx="429" cy="311"/>
              </a:xfrm>
              <a:custGeom>
                <a:avLst/>
                <a:gdLst>
                  <a:gd name="T0" fmla="*/ 3 w 454"/>
                  <a:gd name="T1" fmla="*/ 191 h 333"/>
                  <a:gd name="T2" fmla="*/ 9 w 454"/>
                  <a:gd name="T3" fmla="*/ 218 h 333"/>
                  <a:gd name="T4" fmla="*/ 19 w 454"/>
                  <a:gd name="T5" fmla="*/ 247 h 333"/>
                  <a:gd name="T6" fmla="*/ 25 w 454"/>
                  <a:gd name="T7" fmla="*/ 271 h 333"/>
                  <a:gd name="T8" fmla="*/ 93 w 454"/>
                  <a:gd name="T9" fmla="*/ 272 h 333"/>
                  <a:gd name="T10" fmla="*/ 147 w 454"/>
                  <a:gd name="T11" fmla="*/ 276 h 333"/>
                  <a:gd name="T12" fmla="*/ 205 w 454"/>
                  <a:gd name="T13" fmla="*/ 285 h 333"/>
                  <a:gd name="T14" fmla="*/ 236 w 454"/>
                  <a:gd name="T15" fmla="*/ 290 h 333"/>
                  <a:gd name="T16" fmla="*/ 283 w 454"/>
                  <a:gd name="T17" fmla="*/ 252 h 333"/>
                  <a:gd name="T18" fmla="*/ 343 w 454"/>
                  <a:gd name="T19" fmla="*/ 175 h 333"/>
                  <a:gd name="T20" fmla="*/ 381 w 454"/>
                  <a:gd name="T21" fmla="*/ 116 h 333"/>
                  <a:gd name="T22" fmla="*/ 400 w 454"/>
                  <a:gd name="T23" fmla="*/ 73 h 333"/>
                  <a:gd name="T24" fmla="*/ 404 w 454"/>
                  <a:gd name="T25" fmla="*/ 33 h 333"/>
                  <a:gd name="T26" fmla="*/ 391 w 454"/>
                  <a:gd name="T27" fmla="*/ 12 h 333"/>
                  <a:gd name="T28" fmla="*/ 364 w 454"/>
                  <a:gd name="T29" fmla="*/ 0 h 333"/>
                  <a:gd name="T30" fmla="*/ 333 w 454"/>
                  <a:gd name="T31" fmla="*/ 7 h 333"/>
                  <a:gd name="T32" fmla="*/ 302 w 454"/>
                  <a:gd name="T33" fmla="*/ 33 h 333"/>
                  <a:gd name="T34" fmla="*/ 272 w 454"/>
                  <a:gd name="T35" fmla="*/ 71 h 333"/>
                  <a:gd name="T36" fmla="*/ 245 w 454"/>
                  <a:gd name="T37" fmla="*/ 102 h 333"/>
                  <a:gd name="T38" fmla="*/ 218 w 454"/>
                  <a:gd name="T39" fmla="*/ 138 h 333"/>
                  <a:gd name="T40" fmla="*/ 207 w 454"/>
                  <a:gd name="T41" fmla="*/ 160 h 333"/>
                  <a:gd name="T42" fmla="*/ 210 w 454"/>
                  <a:gd name="T43" fmla="*/ 172 h 333"/>
                  <a:gd name="T44" fmla="*/ 203 w 454"/>
                  <a:gd name="T45" fmla="*/ 178 h 333"/>
                  <a:gd name="T46" fmla="*/ 196 w 454"/>
                  <a:gd name="T47" fmla="*/ 184 h 333"/>
                  <a:gd name="T48" fmla="*/ 170 w 454"/>
                  <a:gd name="T49" fmla="*/ 186 h 333"/>
                  <a:gd name="T50" fmla="*/ 86 w 454"/>
                  <a:gd name="T51" fmla="*/ 176 h 333"/>
                  <a:gd name="T52" fmla="*/ 0 w 454"/>
                  <a:gd name="T53" fmla="*/ 169 h 333"/>
                  <a:gd name="T54" fmla="*/ 3 w 454"/>
                  <a:gd name="T55" fmla="*/ 191 h 33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54" h="333">
                    <a:moveTo>
                      <a:pt x="3" y="219"/>
                    </a:moveTo>
                    <a:lnTo>
                      <a:pt x="9" y="249"/>
                    </a:lnTo>
                    <a:lnTo>
                      <a:pt x="21" y="283"/>
                    </a:lnTo>
                    <a:lnTo>
                      <a:pt x="28" y="310"/>
                    </a:lnTo>
                    <a:lnTo>
                      <a:pt x="104" y="312"/>
                    </a:lnTo>
                    <a:lnTo>
                      <a:pt x="165" y="317"/>
                    </a:lnTo>
                    <a:lnTo>
                      <a:pt x="230" y="327"/>
                    </a:lnTo>
                    <a:lnTo>
                      <a:pt x="265" y="332"/>
                    </a:lnTo>
                    <a:lnTo>
                      <a:pt x="318" y="289"/>
                    </a:lnTo>
                    <a:lnTo>
                      <a:pt x="384" y="200"/>
                    </a:lnTo>
                    <a:lnTo>
                      <a:pt x="426" y="133"/>
                    </a:lnTo>
                    <a:lnTo>
                      <a:pt x="448" y="84"/>
                    </a:lnTo>
                    <a:lnTo>
                      <a:pt x="453" y="38"/>
                    </a:lnTo>
                    <a:lnTo>
                      <a:pt x="438" y="14"/>
                    </a:lnTo>
                    <a:lnTo>
                      <a:pt x="407" y="0"/>
                    </a:lnTo>
                    <a:lnTo>
                      <a:pt x="372" y="8"/>
                    </a:lnTo>
                    <a:lnTo>
                      <a:pt x="339" y="37"/>
                    </a:lnTo>
                    <a:lnTo>
                      <a:pt x="305" y="81"/>
                    </a:lnTo>
                    <a:lnTo>
                      <a:pt x="274" y="117"/>
                    </a:lnTo>
                    <a:lnTo>
                      <a:pt x="244" y="158"/>
                    </a:lnTo>
                    <a:lnTo>
                      <a:pt x="232" y="183"/>
                    </a:lnTo>
                    <a:lnTo>
                      <a:pt x="235" y="197"/>
                    </a:lnTo>
                    <a:lnTo>
                      <a:pt x="228" y="205"/>
                    </a:lnTo>
                    <a:lnTo>
                      <a:pt x="219" y="211"/>
                    </a:lnTo>
                    <a:lnTo>
                      <a:pt x="190" y="213"/>
                    </a:lnTo>
                    <a:lnTo>
                      <a:pt x="96" y="201"/>
                    </a:lnTo>
                    <a:lnTo>
                      <a:pt x="0" y="194"/>
                    </a:lnTo>
                    <a:lnTo>
                      <a:pt x="3" y="219"/>
                    </a:lnTo>
                  </a:path>
                </a:pathLst>
              </a:custGeom>
              <a:solidFill>
                <a:srgbClr val="3F5F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389" name="Group 70"/>
              <p:cNvGrpSpPr>
                <a:grpSpLocks/>
              </p:cNvGrpSpPr>
              <p:nvPr/>
            </p:nvGrpSpPr>
            <p:grpSpPr bwMode="auto">
              <a:xfrm>
                <a:off x="4335" y="2338"/>
                <a:ext cx="198" cy="210"/>
                <a:chOff x="4329" y="2320"/>
                <a:chExt cx="210" cy="224"/>
              </a:xfrm>
            </p:grpSpPr>
            <p:sp>
              <p:nvSpPr>
                <p:cNvPr id="15417" name="Freeform 71"/>
                <p:cNvSpPr>
                  <a:spLocks/>
                </p:cNvSpPr>
                <p:nvPr/>
              </p:nvSpPr>
              <p:spPr bwMode="auto">
                <a:xfrm>
                  <a:off x="4329" y="2320"/>
                  <a:ext cx="210" cy="224"/>
                </a:xfrm>
                <a:custGeom>
                  <a:avLst/>
                  <a:gdLst>
                    <a:gd name="T0" fmla="*/ 95 w 210"/>
                    <a:gd name="T1" fmla="*/ 210 h 224"/>
                    <a:gd name="T2" fmla="*/ 90 w 210"/>
                    <a:gd name="T3" fmla="*/ 201 h 224"/>
                    <a:gd name="T4" fmla="*/ 72 w 210"/>
                    <a:gd name="T5" fmla="*/ 194 h 224"/>
                    <a:gd name="T6" fmla="*/ 52 w 210"/>
                    <a:gd name="T7" fmla="*/ 184 h 224"/>
                    <a:gd name="T8" fmla="*/ 24 w 210"/>
                    <a:gd name="T9" fmla="*/ 128 h 224"/>
                    <a:gd name="T10" fmla="*/ 0 w 210"/>
                    <a:gd name="T11" fmla="*/ 76 h 224"/>
                    <a:gd name="T12" fmla="*/ 0 w 210"/>
                    <a:gd name="T13" fmla="*/ 50 h 224"/>
                    <a:gd name="T14" fmla="*/ 41 w 210"/>
                    <a:gd name="T15" fmla="*/ 8 h 224"/>
                    <a:gd name="T16" fmla="*/ 72 w 210"/>
                    <a:gd name="T17" fmla="*/ 5 h 224"/>
                    <a:gd name="T18" fmla="*/ 81 w 210"/>
                    <a:gd name="T19" fmla="*/ 12 h 224"/>
                    <a:gd name="T20" fmla="*/ 109 w 210"/>
                    <a:gd name="T21" fmla="*/ 0 h 224"/>
                    <a:gd name="T22" fmla="*/ 120 w 210"/>
                    <a:gd name="T23" fmla="*/ 1 h 224"/>
                    <a:gd name="T24" fmla="*/ 128 w 210"/>
                    <a:gd name="T25" fmla="*/ 9 h 224"/>
                    <a:gd name="T26" fmla="*/ 132 w 210"/>
                    <a:gd name="T27" fmla="*/ 18 h 224"/>
                    <a:gd name="T28" fmla="*/ 125 w 210"/>
                    <a:gd name="T29" fmla="*/ 28 h 224"/>
                    <a:gd name="T30" fmla="*/ 75 w 210"/>
                    <a:gd name="T31" fmla="*/ 53 h 224"/>
                    <a:gd name="T32" fmla="*/ 64 w 210"/>
                    <a:gd name="T33" fmla="*/ 90 h 224"/>
                    <a:gd name="T34" fmla="*/ 83 w 210"/>
                    <a:gd name="T35" fmla="*/ 63 h 224"/>
                    <a:gd name="T36" fmla="*/ 131 w 210"/>
                    <a:gd name="T37" fmla="*/ 48 h 224"/>
                    <a:gd name="T38" fmla="*/ 137 w 210"/>
                    <a:gd name="T39" fmla="*/ 48 h 224"/>
                    <a:gd name="T40" fmla="*/ 144 w 210"/>
                    <a:gd name="T41" fmla="*/ 54 h 224"/>
                    <a:gd name="T42" fmla="*/ 148 w 210"/>
                    <a:gd name="T43" fmla="*/ 69 h 224"/>
                    <a:gd name="T44" fmla="*/ 142 w 210"/>
                    <a:gd name="T45" fmla="*/ 78 h 224"/>
                    <a:gd name="T46" fmla="*/ 104 w 210"/>
                    <a:gd name="T47" fmla="*/ 94 h 224"/>
                    <a:gd name="T48" fmla="*/ 102 w 210"/>
                    <a:gd name="T49" fmla="*/ 109 h 224"/>
                    <a:gd name="T50" fmla="*/ 127 w 210"/>
                    <a:gd name="T51" fmla="*/ 141 h 224"/>
                    <a:gd name="T52" fmla="*/ 139 w 210"/>
                    <a:gd name="T53" fmla="*/ 139 h 224"/>
                    <a:gd name="T54" fmla="*/ 150 w 210"/>
                    <a:gd name="T55" fmla="*/ 137 h 224"/>
                    <a:gd name="T56" fmla="*/ 165 w 210"/>
                    <a:gd name="T57" fmla="*/ 128 h 224"/>
                    <a:gd name="T58" fmla="*/ 172 w 210"/>
                    <a:gd name="T59" fmla="*/ 118 h 224"/>
                    <a:gd name="T60" fmla="*/ 185 w 210"/>
                    <a:gd name="T61" fmla="*/ 111 h 224"/>
                    <a:gd name="T62" fmla="*/ 196 w 210"/>
                    <a:gd name="T63" fmla="*/ 112 h 224"/>
                    <a:gd name="T64" fmla="*/ 204 w 210"/>
                    <a:gd name="T65" fmla="*/ 117 h 224"/>
                    <a:gd name="T66" fmla="*/ 208 w 210"/>
                    <a:gd name="T67" fmla="*/ 128 h 224"/>
                    <a:gd name="T68" fmla="*/ 209 w 210"/>
                    <a:gd name="T69" fmla="*/ 137 h 224"/>
                    <a:gd name="T70" fmla="*/ 204 w 210"/>
                    <a:gd name="T71" fmla="*/ 145 h 224"/>
                    <a:gd name="T72" fmla="*/ 187 w 210"/>
                    <a:gd name="T73" fmla="*/ 153 h 224"/>
                    <a:gd name="T74" fmla="*/ 165 w 210"/>
                    <a:gd name="T75" fmla="*/ 160 h 224"/>
                    <a:gd name="T76" fmla="*/ 155 w 210"/>
                    <a:gd name="T77" fmla="*/ 168 h 224"/>
                    <a:gd name="T78" fmla="*/ 171 w 210"/>
                    <a:gd name="T79" fmla="*/ 198 h 224"/>
                    <a:gd name="T80" fmla="*/ 102 w 210"/>
                    <a:gd name="T81" fmla="*/ 223 h 224"/>
                    <a:gd name="T82" fmla="*/ 95 w 210"/>
                    <a:gd name="T83" fmla="*/ 210 h 22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210" h="224">
                      <a:moveTo>
                        <a:pt x="95" y="210"/>
                      </a:moveTo>
                      <a:lnTo>
                        <a:pt x="90" y="201"/>
                      </a:lnTo>
                      <a:lnTo>
                        <a:pt x="72" y="194"/>
                      </a:lnTo>
                      <a:lnTo>
                        <a:pt x="52" y="184"/>
                      </a:lnTo>
                      <a:lnTo>
                        <a:pt x="24" y="128"/>
                      </a:lnTo>
                      <a:lnTo>
                        <a:pt x="0" y="76"/>
                      </a:lnTo>
                      <a:lnTo>
                        <a:pt x="0" y="50"/>
                      </a:lnTo>
                      <a:lnTo>
                        <a:pt x="41" y="8"/>
                      </a:lnTo>
                      <a:lnTo>
                        <a:pt x="72" y="5"/>
                      </a:lnTo>
                      <a:lnTo>
                        <a:pt x="81" y="12"/>
                      </a:lnTo>
                      <a:lnTo>
                        <a:pt x="109" y="0"/>
                      </a:lnTo>
                      <a:lnTo>
                        <a:pt x="120" y="1"/>
                      </a:lnTo>
                      <a:lnTo>
                        <a:pt x="128" y="9"/>
                      </a:lnTo>
                      <a:lnTo>
                        <a:pt x="132" y="18"/>
                      </a:lnTo>
                      <a:lnTo>
                        <a:pt x="125" y="28"/>
                      </a:lnTo>
                      <a:lnTo>
                        <a:pt x="75" y="53"/>
                      </a:lnTo>
                      <a:lnTo>
                        <a:pt x="64" y="90"/>
                      </a:lnTo>
                      <a:lnTo>
                        <a:pt x="83" y="63"/>
                      </a:lnTo>
                      <a:lnTo>
                        <a:pt x="131" y="48"/>
                      </a:lnTo>
                      <a:lnTo>
                        <a:pt x="137" y="48"/>
                      </a:lnTo>
                      <a:lnTo>
                        <a:pt x="144" y="54"/>
                      </a:lnTo>
                      <a:lnTo>
                        <a:pt x="148" y="69"/>
                      </a:lnTo>
                      <a:lnTo>
                        <a:pt x="142" y="78"/>
                      </a:lnTo>
                      <a:lnTo>
                        <a:pt x="104" y="94"/>
                      </a:lnTo>
                      <a:lnTo>
                        <a:pt x="102" y="109"/>
                      </a:lnTo>
                      <a:lnTo>
                        <a:pt x="127" y="141"/>
                      </a:lnTo>
                      <a:lnTo>
                        <a:pt x="139" y="139"/>
                      </a:lnTo>
                      <a:lnTo>
                        <a:pt x="150" y="137"/>
                      </a:lnTo>
                      <a:lnTo>
                        <a:pt x="165" y="128"/>
                      </a:lnTo>
                      <a:lnTo>
                        <a:pt x="172" y="118"/>
                      </a:lnTo>
                      <a:lnTo>
                        <a:pt x="185" y="111"/>
                      </a:lnTo>
                      <a:lnTo>
                        <a:pt x="196" y="112"/>
                      </a:lnTo>
                      <a:lnTo>
                        <a:pt x="204" y="117"/>
                      </a:lnTo>
                      <a:lnTo>
                        <a:pt x="208" y="128"/>
                      </a:lnTo>
                      <a:lnTo>
                        <a:pt x="209" y="137"/>
                      </a:lnTo>
                      <a:lnTo>
                        <a:pt x="204" y="145"/>
                      </a:lnTo>
                      <a:lnTo>
                        <a:pt x="187" y="153"/>
                      </a:lnTo>
                      <a:lnTo>
                        <a:pt x="165" y="160"/>
                      </a:lnTo>
                      <a:lnTo>
                        <a:pt x="155" y="168"/>
                      </a:lnTo>
                      <a:lnTo>
                        <a:pt x="171" y="198"/>
                      </a:lnTo>
                      <a:lnTo>
                        <a:pt x="102" y="223"/>
                      </a:lnTo>
                      <a:lnTo>
                        <a:pt x="95" y="210"/>
                      </a:lnTo>
                    </a:path>
                  </a:pathLst>
                </a:custGeom>
                <a:solidFill>
                  <a:srgbClr val="FFB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18" name="Freeform 72"/>
                <p:cNvSpPr>
                  <a:spLocks/>
                </p:cNvSpPr>
                <p:nvPr/>
              </p:nvSpPr>
              <p:spPr bwMode="auto">
                <a:xfrm>
                  <a:off x="4508" y="2445"/>
                  <a:ext cx="11" cy="20"/>
                </a:xfrm>
                <a:custGeom>
                  <a:avLst/>
                  <a:gdLst>
                    <a:gd name="T0" fmla="*/ 0 w 11"/>
                    <a:gd name="T1" fmla="*/ 0 h 20"/>
                    <a:gd name="T2" fmla="*/ 1 w 11"/>
                    <a:gd name="T3" fmla="*/ 9 h 20"/>
                    <a:gd name="T4" fmla="*/ 6 w 11"/>
                    <a:gd name="T5" fmla="*/ 14 h 20"/>
                    <a:gd name="T6" fmla="*/ 10 w 11"/>
                    <a:gd name="T7" fmla="*/ 19 h 2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0">
                      <a:moveTo>
                        <a:pt x="0" y="0"/>
                      </a:moveTo>
                      <a:lnTo>
                        <a:pt x="1" y="9"/>
                      </a:lnTo>
                      <a:lnTo>
                        <a:pt x="6" y="14"/>
                      </a:lnTo>
                      <a:lnTo>
                        <a:pt x="1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19" name="Freeform 73"/>
                <p:cNvSpPr>
                  <a:spLocks/>
                </p:cNvSpPr>
                <p:nvPr/>
              </p:nvSpPr>
              <p:spPr bwMode="auto">
                <a:xfrm>
                  <a:off x="4362" y="2334"/>
                  <a:ext cx="48" cy="57"/>
                </a:xfrm>
                <a:custGeom>
                  <a:avLst/>
                  <a:gdLst>
                    <a:gd name="T0" fmla="*/ 47 w 48"/>
                    <a:gd name="T1" fmla="*/ 0 h 57"/>
                    <a:gd name="T2" fmla="*/ 19 w 48"/>
                    <a:gd name="T3" fmla="*/ 11 h 57"/>
                    <a:gd name="T4" fmla="*/ 10 w 48"/>
                    <a:gd name="T5" fmla="*/ 22 h 57"/>
                    <a:gd name="T6" fmla="*/ 5 w 48"/>
                    <a:gd name="T7" fmla="*/ 36 h 57"/>
                    <a:gd name="T8" fmla="*/ 0 w 48"/>
                    <a:gd name="T9" fmla="*/ 53 h 57"/>
                    <a:gd name="T10" fmla="*/ 0 w 48"/>
                    <a:gd name="T11" fmla="*/ 56 h 5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8" h="57">
                      <a:moveTo>
                        <a:pt x="47" y="0"/>
                      </a:moveTo>
                      <a:lnTo>
                        <a:pt x="19" y="11"/>
                      </a:lnTo>
                      <a:lnTo>
                        <a:pt x="10" y="22"/>
                      </a:lnTo>
                      <a:lnTo>
                        <a:pt x="5" y="36"/>
                      </a:lnTo>
                      <a:lnTo>
                        <a:pt x="0" y="53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15390" name="Freeform 74"/>
              <p:cNvSpPr>
                <a:spLocks/>
              </p:cNvSpPr>
              <p:nvPr/>
            </p:nvSpPr>
            <p:spPr bwMode="auto">
              <a:xfrm>
                <a:off x="4415" y="2497"/>
                <a:ext cx="117" cy="80"/>
              </a:xfrm>
              <a:custGeom>
                <a:avLst/>
                <a:gdLst>
                  <a:gd name="T0" fmla="*/ 15 w 124"/>
                  <a:gd name="T1" fmla="*/ 74 h 85"/>
                  <a:gd name="T2" fmla="*/ 0 w 124"/>
                  <a:gd name="T3" fmla="*/ 37 h 85"/>
                  <a:gd name="T4" fmla="*/ 92 w 124"/>
                  <a:gd name="T5" fmla="*/ 0 h 85"/>
                  <a:gd name="T6" fmla="*/ 109 w 124"/>
                  <a:gd name="T7" fmla="*/ 32 h 85"/>
                  <a:gd name="T8" fmla="*/ 15 w 124"/>
                  <a:gd name="T9" fmla="*/ 74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" h="85">
                    <a:moveTo>
                      <a:pt x="17" y="84"/>
                    </a:moveTo>
                    <a:lnTo>
                      <a:pt x="0" y="41"/>
                    </a:lnTo>
                    <a:lnTo>
                      <a:pt x="104" y="0"/>
                    </a:lnTo>
                    <a:lnTo>
                      <a:pt x="123" y="36"/>
                    </a:lnTo>
                    <a:lnTo>
                      <a:pt x="17" y="84"/>
                    </a:lnTo>
                  </a:path>
                </a:pathLst>
              </a:custGeom>
              <a:solidFill>
                <a:srgbClr val="FFFFB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76" tIns="44444" rIns="90476" bIns="44444">
                <a:spAutoFit/>
              </a:bodyPr>
              <a:lstStyle/>
              <a:p>
                <a:endParaRPr lang="en-US" dirty="0"/>
              </a:p>
            </p:txBody>
          </p:sp>
          <p:grpSp>
            <p:nvGrpSpPr>
              <p:cNvPr id="15391" name="Group 75"/>
              <p:cNvGrpSpPr>
                <a:grpSpLocks/>
              </p:cNvGrpSpPr>
              <p:nvPr/>
            </p:nvGrpSpPr>
            <p:grpSpPr bwMode="auto">
              <a:xfrm>
                <a:off x="3058" y="1914"/>
                <a:ext cx="817" cy="1122"/>
                <a:chOff x="2976" y="1867"/>
                <a:chExt cx="866" cy="1199"/>
              </a:xfrm>
            </p:grpSpPr>
            <p:grpSp>
              <p:nvGrpSpPr>
                <p:cNvPr id="15397" name="Group 76"/>
                <p:cNvGrpSpPr>
                  <a:grpSpLocks/>
                </p:cNvGrpSpPr>
                <p:nvPr/>
              </p:nvGrpSpPr>
              <p:grpSpPr bwMode="auto">
                <a:xfrm>
                  <a:off x="3357" y="1943"/>
                  <a:ext cx="485" cy="598"/>
                  <a:chOff x="3357" y="1943"/>
                  <a:chExt cx="485" cy="598"/>
                </a:xfrm>
              </p:grpSpPr>
              <p:sp>
                <p:nvSpPr>
                  <p:cNvPr id="15403" name="Freeform 77"/>
                  <p:cNvSpPr>
                    <a:spLocks/>
                  </p:cNvSpPr>
                  <p:nvPr/>
                </p:nvSpPr>
                <p:spPr bwMode="auto">
                  <a:xfrm>
                    <a:off x="3402" y="2376"/>
                    <a:ext cx="106" cy="165"/>
                  </a:xfrm>
                  <a:custGeom>
                    <a:avLst/>
                    <a:gdLst>
                      <a:gd name="T0" fmla="*/ 40 w 106"/>
                      <a:gd name="T1" fmla="*/ 0 h 165"/>
                      <a:gd name="T2" fmla="*/ 35 w 106"/>
                      <a:gd name="T3" fmla="*/ 58 h 165"/>
                      <a:gd name="T4" fmla="*/ 17 w 106"/>
                      <a:gd name="T5" fmla="*/ 111 h 165"/>
                      <a:gd name="T6" fmla="*/ 0 w 106"/>
                      <a:gd name="T7" fmla="*/ 138 h 165"/>
                      <a:gd name="T8" fmla="*/ 53 w 106"/>
                      <a:gd name="T9" fmla="*/ 164 h 165"/>
                      <a:gd name="T10" fmla="*/ 83 w 106"/>
                      <a:gd name="T11" fmla="*/ 102 h 165"/>
                      <a:gd name="T12" fmla="*/ 92 w 106"/>
                      <a:gd name="T13" fmla="*/ 62 h 165"/>
                      <a:gd name="T14" fmla="*/ 105 w 106"/>
                      <a:gd name="T15" fmla="*/ 9 h 165"/>
                      <a:gd name="T16" fmla="*/ 40 w 106"/>
                      <a:gd name="T17" fmla="*/ 0 h 165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06" h="165">
                        <a:moveTo>
                          <a:pt x="40" y="0"/>
                        </a:moveTo>
                        <a:lnTo>
                          <a:pt x="35" y="58"/>
                        </a:lnTo>
                        <a:lnTo>
                          <a:pt x="17" y="111"/>
                        </a:lnTo>
                        <a:lnTo>
                          <a:pt x="0" y="138"/>
                        </a:lnTo>
                        <a:lnTo>
                          <a:pt x="53" y="164"/>
                        </a:lnTo>
                        <a:lnTo>
                          <a:pt x="83" y="102"/>
                        </a:lnTo>
                        <a:lnTo>
                          <a:pt x="92" y="62"/>
                        </a:lnTo>
                        <a:lnTo>
                          <a:pt x="105" y="9"/>
                        </a:lnTo>
                        <a:lnTo>
                          <a:pt x="40" y="0"/>
                        </a:lnTo>
                      </a:path>
                    </a:pathLst>
                  </a:custGeom>
                  <a:solidFill>
                    <a:srgbClr val="FF9F9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grpSp>
                <p:nvGrpSpPr>
                  <p:cNvPr id="15404" name="Group 78"/>
                  <p:cNvGrpSpPr>
                    <a:grpSpLocks/>
                  </p:cNvGrpSpPr>
                  <p:nvPr/>
                </p:nvGrpSpPr>
                <p:grpSpPr bwMode="auto">
                  <a:xfrm>
                    <a:off x="3357" y="1943"/>
                    <a:ext cx="485" cy="563"/>
                    <a:chOff x="3357" y="1943"/>
                    <a:chExt cx="485" cy="563"/>
                  </a:xfrm>
                </p:grpSpPr>
                <p:grpSp>
                  <p:nvGrpSpPr>
                    <p:cNvPr id="15405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74" y="2313"/>
                      <a:ext cx="65" cy="80"/>
                      <a:chOff x="3574" y="2313"/>
                      <a:chExt cx="65" cy="80"/>
                    </a:xfrm>
                  </p:grpSpPr>
                  <p:sp>
                    <p:nvSpPr>
                      <p:cNvPr id="15415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4" y="2313"/>
                        <a:ext cx="65" cy="36"/>
                      </a:xfrm>
                      <a:custGeom>
                        <a:avLst/>
                        <a:gdLst>
                          <a:gd name="T0" fmla="*/ 64 w 65"/>
                          <a:gd name="T1" fmla="*/ 4 h 36"/>
                          <a:gd name="T2" fmla="*/ 61 w 65"/>
                          <a:gd name="T3" fmla="*/ 35 h 36"/>
                          <a:gd name="T4" fmla="*/ 0 w 65"/>
                          <a:gd name="T5" fmla="*/ 27 h 36"/>
                          <a:gd name="T6" fmla="*/ 11 w 65"/>
                          <a:gd name="T7" fmla="*/ 0 h 36"/>
                          <a:gd name="T8" fmla="*/ 64 w 65"/>
                          <a:gd name="T9" fmla="*/ 4 h 3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65" h="36">
                            <a:moveTo>
                              <a:pt x="64" y="4"/>
                            </a:moveTo>
                            <a:lnTo>
                              <a:pt x="61" y="35"/>
                            </a:lnTo>
                            <a:lnTo>
                              <a:pt x="0" y="27"/>
                            </a:lnTo>
                            <a:lnTo>
                              <a:pt x="11" y="0"/>
                            </a:lnTo>
                            <a:lnTo>
                              <a:pt x="64" y="4"/>
                            </a:lnTo>
                          </a:path>
                        </a:pathLst>
                      </a:custGeom>
                      <a:solidFill>
                        <a:srgbClr val="FFFFF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416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4" y="2345"/>
                        <a:ext cx="46" cy="48"/>
                      </a:xfrm>
                      <a:custGeom>
                        <a:avLst/>
                        <a:gdLst>
                          <a:gd name="T0" fmla="*/ 45 w 46"/>
                          <a:gd name="T1" fmla="*/ 2 h 48"/>
                          <a:gd name="T2" fmla="*/ 42 w 46"/>
                          <a:gd name="T3" fmla="*/ 16 h 48"/>
                          <a:gd name="T4" fmla="*/ 42 w 46"/>
                          <a:gd name="T5" fmla="*/ 23 h 48"/>
                          <a:gd name="T6" fmla="*/ 42 w 46"/>
                          <a:gd name="T7" fmla="*/ 30 h 48"/>
                          <a:gd name="T8" fmla="*/ 45 w 46"/>
                          <a:gd name="T9" fmla="*/ 47 h 48"/>
                          <a:gd name="T10" fmla="*/ 2 w 46"/>
                          <a:gd name="T11" fmla="*/ 26 h 48"/>
                          <a:gd name="T12" fmla="*/ 0 w 46"/>
                          <a:gd name="T13" fmla="*/ 0 h 48"/>
                          <a:gd name="T14" fmla="*/ 45 w 46"/>
                          <a:gd name="T15" fmla="*/ 2 h 48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</a:gdLst>
                        <a:ahLst/>
                        <a:cxnLst>
                          <a:cxn ang="T16">
                            <a:pos x="T0" y="T1"/>
                          </a:cxn>
                          <a:cxn ang="T17">
                            <a:pos x="T2" y="T3"/>
                          </a:cxn>
                          <a:cxn ang="T18">
                            <a:pos x="T4" y="T5"/>
                          </a:cxn>
                          <a:cxn ang="T19">
                            <a:pos x="T6" y="T7"/>
                          </a:cxn>
                          <a:cxn ang="T20">
                            <a:pos x="T8" y="T9"/>
                          </a:cxn>
                          <a:cxn ang="T21">
                            <a:pos x="T10" y="T11"/>
                          </a:cxn>
                          <a:cxn ang="T22">
                            <a:pos x="T12" y="T13"/>
                          </a:cxn>
                          <a:cxn ang="T23">
                            <a:pos x="T14" y="T15"/>
                          </a:cxn>
                        </a:cxnLst>
                        <a:rect l="0" t="0" r="r" b="b"/>
                        <a:pathLst>
                          <a:path w="46" h="48">
                            <a:moveTo>
                              <a:pt x="45" y="2"/>
                            </a:moveTo>
                            <a:lnTo>
                              <a:pt x="42" y="16"/>
                            </a:lnTo>
                            <a:lnTo>
                              <a:pt x="42" y="23"/>
                            </a:lnTo>
                            <a:lnTo>
                              <a:pt x="42" y="30"/>
                            </a:lnTo>
                            <a:lnTo>
                              <a:pt x="45" y="47"/>
                            </a:lnTo>
                            <a:lnTo>
                              <a:pt x="2" y="26"/>
                            </a:lnTo>
                            <a:lnTo>
                              <a:pt x="0" y="0"/>
                            </a:lnTo>
                            <a:lnTo>
                              <a:pt x="45" y="2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</p:grpSp>
                <p:grpSp>
                  <p:nvGrpSpPr>
                    <p:cNvPr id="15406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57" y="1943"/>
                      <a:ext cx="485" cy="563"/>
                      <a:chOff x="3357" y="1943"/>
                      <a:chExt cx="485" cy="563"/>
                    </a:xfrm>
                  </p:grpSpPr>
                  <p:sp>
                    <p:nvSpPr>
                      <p:cNvPr id="15412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57" y="1943"/>
                        <a:ext cx="485" cy="563"/>
                      </a:xfrm>
                      <a:custGeom>
                        <a:avLst/>
                        <a:gdLst>
                          <a:gd name="T0" fmla="*/ 331 w 485"/>
                          <a:gd name="T1" fmla="*/ 46 h 563"/>
                          <a:gd name="T2" fmla="*/ 367 w 485"/>
                          <a:gd name="T3" fmla="*/ 76 h 563"/>
                          <a:gd name="T4" fmla="*/ 400 w 485"/>
                          <a:gd name="T5" fmla="*/ 123 h 563"/>
                          <a:gd name="T6" fmla="*/ 403 w 485"/>
                          <a:gd name="T7" fmla="*/ 174 h 563"/>
                          <a:gd name="T8" fmla="*/ 401 w 485"/>
                          <a:gd name="T9" fmla="*/ 204 h 563"/>
                          <a:gd name="T10" fmla="*/ 431 w 485"/>
                          <a:gd name="T11" fmla="*/ 245 h 563"/>
                          <a:gd name="T12" fmla="*/ 462 w 485"/>
                          <a:gd name="T13" fmla="*/ 293 h 563"/>
                          <a:gd name="T14" fmla="*/ 481 w 485"/>
                          <a:gd name="T15" fmla="*/ 333 h 563"/>
                          <a:gd name="T16" fmla="*/ 479 w 485"/>
                          <a:gd name="T17" fmla="*/ 373 h 563"/>
                          <a:gd name="T18" fmla="*/ 468 w 485"/>
                          <a:gd name="T19" fmla="*/ 393 h 563"/>
                          <a:gd name="T20" fmla="*/ 440 w 485"/>
                          <a:gd name="T21" fmla="*/ 400 h 563"/>
                          <a:gd name="T22" fmla="*/ 392 w 485"/>
                          <a:gd name="T23" fmla="*/ 375 h 563"/>
                          <a:gd name="T24" fmla="*/ 367 w 485"/>
                          <a:gd name="T25" fmla="*/ 336 h 563"/>
                          <a:gd name="T26" fmla="*/ 348 w 485"/>
                          <a:gd name="T27" fmla="*/ 401 h 563"/>
                          <a:gd name="T28" fmla="*/ 309 w 485"/>
                          <a:gd name="T29" fmla="*/ 375 h 563"/>
                          <a:gd name="T30" fmla="*/ 251 w 485"/>
                          <a:gd name="T31" fmla="*/ 376 h 563"/>
                          <a:gd name="T32" fmla="*/ 222 w 485"/>
                          <a:gd name="T33" fmla="*/ 400 h 563"/>
                          <a:gd name="T34" fmla="*/ 228 w 485"/>
                          <a:gd name="T35" fmla="*/ 421 h 563"/>
                          <a:gd name="T36" fmla="*/ 281 w 485"/>
                          <a:gd name="T37" fmla="*/ 441 h 563"/>
                          <a:gd name="T38" fmla="*/ 328 w 485"/>
                          <a:gd name="T39" fmla="*/ 448 h 563"/>
                          <a:gd name="T40" fmla="*/ 325 w 485"/>
                          <a:gd name="T41" fmla="*/ 499 h 563"/>
                          <a:gd name="T42" fmla="*/ 315 w 485"/>
                          <a:gd name="T43" fmla="*/ 546 h 563"/>
                          <a:gd name="T44" fmla="*/ 297 w 485"/>
                          <a:gd name="T45" fmla="*/ 562 h 563"/>
                          <a:gd name="T46" fmla="*/ 259 w 485"/>
                          <a:gd name="T47" fmla="*/ 549 h 563"/>
                          <a:gd name="T48" fmla="*/ 152 w 485"/>
                          <a:gd name="T49" fmla="*/ 481 h 563"/>
                          <a:gd name="T50" fmla="*/ 101 w 485"/>
                          <a:gd name="T51" fmla="*/ 441 h 563"/>
                          <a:gd name="T52" fmla="*/ 95 w 485"/>
                          <a:gd name="T53" fmla="*/ 421 h 563"/>
                          <a:gd name="T54" fmla="*/ 61 w 485"/>
                          <a:gd name="T55" fmla="*/ 423 h 563"/>
                          <a:gd name="T56" fmla="*/ 39 w 485"/>
                          <a:gd name="T57" fmla="*/ 404 h 563"/>
                          <a:gd name="T58" fmla="*/ 33 w 485"/>
                          <a:gd name="T59" fmla="*/ 354 h 563"/>
                          <a:gd name="T60" fmla="*/ 17 w 485"/>
                          <a:gd name="T61" fmla="*/ 302 h 563"/>
                          <a:gd name="T62" fmla="*/ 0 w 485"/>
                          <a:gd name="T63" fmla="*/ 209 h 563"/>
                          <a:gd name="T64" fmla="*/ 23 w 485"/>
                          <a:gd name="T65" fmla="*/ 99 h 563"/>
                          <a:gd name="T66" fmla="*/ 59 w 485"/>
                          <a:gd name="T67" fmla="*/ 48 h 563"/>
                          <a:gd name="T68" fmla="*/ 119 w 485"/>
                          <a:gd name="T69" fmla="*/ 11 h 563"/>
                          <a:gd name="T70" fmla="*/ 184 w 485"/>
                          <a:gd name="T71" fmla="*/ 0 h 563"/>
                          <a:gd name="T72" fmla="*/ 239 w 485"/>
                          <a:gd name="T73" fmla="*/ 6 h 563"/>
                          <a:gd name="T74" fmla="*/ 294 w 485"/>
                          <a:gd name="T75" fmla="*/ 26 h 563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</a:gdLst>
                        <a:ahLst/>
                        <a:cxnLst>
                          <a:cxn ang="T76">
                            <a:pos x="T0" y="T1"/>
                          </a:cxn>
                          <a:cxn ang="T77">
                            <a:pos x="T2" y="T3"/>
                          </a:cxn>
                          <a:cxn ang="T78">
                            <a:pos x="T4" y="T5"/>
                          </a:cxn>
                          <a:cxn ang="T79">
                            <a:pos x="T6" y="T7"/>
                          </a:cxn>
                          <a:cxn ang="T80">
                            <a:pos x="T8" y="T9"/>
                          </a:cxn>
                          <a:cxn ang="T81">
                            <a:pos x="T10" y="T11"/>
                          </a:cxn>
                          <a:cxn ang="T82">
                            <a:pos x="T12" y="T13"/>
                          </a:cxn>
                          <a:cxn ang="T83">
                            <a:pos x="T14" y="T15"/>
                          </a:cxn>
                          <a:cxn ang="T84">
                            <a:pos x="T16" y="T17"/>
                          </a:cxn>
                          <a:cxn ang="T85">
                            <a:pos x="T18" y="T19"/>
                          </a:cxn>
                          <a:cxn ang="T86">
                            <a:pos x="T20" y="T21"/>
                          </a:cxn>
                          <a:cxn ang="T87">
                            <a:pos x="T22" y="T23"/>
                          </a:cxn>
                          <a:cxn ang="T88">
                            <a:pos x="T24" y="T25"/>
                          </a:cxn>
                          <a:cxn ang="T89">
                            <a:pos x="T26" y="T27"/>
                          </a:cxn>
                          <a:cxn ang="T90">
                            <a:pos x="T28" y="T29"/>
                          </a:cxn>
                          <a:cxn ang="T91">
                            <a:pos x="T30" y="T31"/>
                          </a:cxn>
                          <a:cxn ang="T92">
                            <a:pos x="T32" y="T33"/>
                          </a:cxn>
                          <a:cxn ang="T93">
                            <a:pos x="T34" y="T35"/>
                          </a:cxn>
                          <a:cxn ang="T94">
                            <a:pos x="T36" y="T37"/>
                          </a:cxn>
                          <a:cxn ang="T95">
                            <a:pos x="T38" y="T39"/>
                          </a:cxn>
                          <a:cxn ang="T96">
                            <a:pos x="T40" y="T41"/>
                          </a:cxn>
                          <a:cxn ang="T97">
                            <a:pos x="T42" y="T43"/>
                          </a:cxn>
                          <a:cxn ang="T98">
                            <a:pos x="T44" y="T45"/>
                          </a:cxn>
                          <a:cxn ang="T99">
                            <a:pos x="T46" y="T47"/>
                          </a:cxn>
                          <a:cxn ang="T100">
                            <a:pos x="T48" y="T49"/>
                          </a:cxn>
                          <a:cxn ang="T101">
                            <a:pos x="T50" y="T51"/>
                          </a:cxn>
                          <a:cxn ang="T102">
                            <a:pos x="T52" y="T53"/>
                          </a:cxn>
                          <a:cxn ang="T103">
                            <a:pos x="T54" y="T55"/>
                          </a:cxn>
                          <a:cxn ang="T104">
                            <a:pos x="T56" y="T57"/>
                          </a:cxn>
                          <a:cxn ang="T105">
                            <a:pos x="T58" y="T59"/>
                          </a:cxn>
                          <a:cxn ang="T106">
                            <a:pos x="T60" y="T61"/>
                          </a:cxn>
                          <a:cxn ang="T107">
                            <a:pos x="T62" y="T63"/>
                          </a:cxn>
                          <a:cxn ang="T108">
                            <a:pos x="T64" y="T65"/>
                          </a:cxn>
                          <a:cxn ang="T109">
                            <a:pos x="T66" y="T67"/>
                          </a:cxn>
                          <a:cxn ang="T110">
                            <a:pos x="T68" y="T69"/>
                          </a:cxn>
                          <a:cxn ang="T111">
                            <a:pos x="T70" y="T71"/>
                          </a:cxn>
                          <a:cxn ang="T112">
                            <a:pos x="T72" y="T73"/>
                          </a:cxn>
                          <a:cxn ang="T113">
                            <a:pos x="T74" y="T75"/>
                          </a:cxn>
                        </a:cxnLst>
                        <a:rect l="0" t="0" r="r" b="b"/>
                        <a:pathLst>
                          <a:path w="485" h="563">
                            <a:moveTo>
                              <a:pt x="294" y="26"/>
                            </a:moveTo>
                            <a:lnTo>
                              <a:pt x="331" y="46"/>
                            </a:lnTo>
                            <a:lnTo>
                              <a:pt x="351" y="62"/>
                            </a:lnTo>
                            <a:lnTo>
                              <a:pt x="367" y="76"/>
                            </a:lnTo>
                            <a:lnTo>
                              <a:pt x="388" y="101"/>
                            </a:lnTo>
                            <a:lnTo>
                              <a:pt x="400" y="123"/>
                            </a:lnTo>
                            <a:lnTo>
                              <a:pt x="404" y="143"/>
                            </a:lnTo>
                            <a:lnTo>
                              <a:pt x="403" y="174"/>
                            </a:lnTo>
                            <a:lnTo>
                              <a:pt x="398" y="190"/>
                            </a:lnTo>
                            <a:lnTo>
                              <a:pt x="401" y="204"/>
                            </a:lnTo>
                            <a:lnTo>
                              <a:pt x="412" y="221"/>
                            </a:lnTo>
                            <a:lnTo>
                              <a:pt x="431" y="245"/>
                            </a:lnTo>
                            <a:lnTo>
                              <a:pt x="448" y="268"/>
                            </a:lnTo>
                            <a:lnTo>
                              <a:pt x="462" y="293"/>
                            </a:lnTo>
                            <a:lnTo>
                              <a:pt x="476" y="316"/>
                            </a:lnTo>
                            <a:lnTo>
                              <a:pt x="481" y="333"/>
                            </a:lnTo>
                            <a:lnTo>
                              <a:pt x="484" y="350"/>
                            </a:lnTo>
                            <a:lnTo>
                              <a:pt x="479" y="373"/>
                            </a:lnTo>
                            <a:lnTo>
                              <a:pt x="474" y="385"/>
                            </a:lnTo>
                            <a:lnTo>
                              <a:pt x="468" y="393"/>
                            </a:lnTo>
                            <a:lnTo>
                              <a:pt x="456" y="401"/>
                            </a:lnTo>
                            <a:lnTo>
                              <a:pt x="440" y="400"/>
                            </a:lnTo>
                            <a:lnTo>
                              <a:pt x="418" y="390"/>
                            </a:lnTo>
                            <a:lnTo>
                              <a:pt x="392" y="375"/>
                            </a:lnTo>
                            <a:lnTo>
                              <a:pt x="365" y="360"/>
                            </a:lnTo>
                            <a:lnTo>
                              <a:pt x="367" y="336"/>
                            </a:lnTo>
                            <a:lnTo>
                              <a:pt x="362" y="396"/>
                            </a:lnTo>
                            <a:lnTo>
                              <a:pt x="348" y="401"/>
                            </a:lnTo>
                            <a:lnTo>
                              <a:pt x="335" y="388"/>
                            </a:lnTo>
                            <a:lnTo>
                              <a:pt x="309" y="375"/>
                            </a:lnTo>
                            <a:lnTo>
                              <a:pt x="284" y="371"/>
                            </a:lnTo>
                            <a:lnTo>
                              <a:pt x="251" y="376"/>
                            </a:lnTo>
                            <a:lnTo>
                              <a:pt x="231" y="385"/>
                            </a:lnTo>
                            <a:lnTo>
                              <a:pt x="222" y="400"/>
                            </a:lnTo>
                            <a:lnTo>
                              <a:pt x="222" y="413"/>
                            </a:lnTo>
                            <a:lnTo>
                              <a:pt x="228" y="421"/>
                            </a:lnTo>
                            <a:lnTo>
                              <a:pt x="254" y="434"/>
                            </a:lnTo>
                            <a:lnTo>
                              <a:pt x="281" y="441"/>
                            </a:lnTo>
                            <a:lnTo>
                              <a:pt x="307" y="448"/>
                            </a:lnTo>
                            <a:lnTo>
                              <a:pt x="328" y="448"/>
                            </a:lnTo>
                            <a:lnTo>
                              <a:pt x="332" y="443"/>
                            </a:lnTo>
                            <a:lnTo>
                              <a:pt x="325" y="499"/>
                            </a:lnTo>
                            <a:lnTo>
                              <a:pt x="318" y="529"/>
                            </a:lnTo>
                            <a:lnTo>
                              <a:pt x="315" y="546"/>
                            </a:lnTo>
                            <a:lnTo>
                              <a:pt x="311" y="554"/>
                            </a:lnTo>
                            <a:lnTo>
                              <a:pt x="297" y="562"/>
                            </a:lnTo>
                            <a:lnTo>
                              <a:pt x="282" y="560"/>
                            </a:lnTo>
                            <a:lnTo>
                              <a:pt x="259" y="549"/>
                            </a:lnTo>
                            <a:lnTo>
                              <a:pt x="205" y="515"/>
                            </a:lnTo>
                            <a:lnTo>
                              <a:pt x="152" y="481"/>
                            </a:lnTo>
                            <a:lnTo>
                              <a:pt x="110" y="453"/>
                            </a:lnTo>
                            <a:lnTo>
                              <a:pt x="101" y="441"/>
                            </a:lnTo>
                            <a:lnTo>
                              <a:pt x="96" y="428"/>
                            </a:lnTo>
                            <a:lnTo>
                              <a:pt x="95" y="421"/>
                            </a:lnTo>
                            <a:lnTo>
                              <a:pt x="78" y="423"/>
                            </a:lnTo>
                            <a:lnTo>
                              <a:pt x="61" y="423"/>
                            </a:lnTo>
                            <a:lnTo>
                              <a:pt x="50" y="420"/>
                            </a:lnTo>
                            <a:lnTo>
                              <a:pt x="39" y="404"/>
                            </a:lnTo>
                            <a:lnTo>
                              <a:pt x="31" y="385"/>
                            </a:lnTo>
                            <a:lnTo>
                              <a:pt x="33" y="354"/>
                            </a:lnTo>
                            <a:lnTo>
                              <a:pt x="30" y="333"/>
                            </a:lnTo>
                            <a:lnTo>
                              <a:pt x="17" y="302"/>
                            </a:lnTo>
                            <a:lnTo>
                              <a:pt x="3" y="270"/>
                            </a:lnTo>
                            <a:lnTo>
                              <a:pt x="0" y="209"/>
                            </a:lnTo>
                            <a:lnTo>
                              <a:pt x="5" y="152"/>
                            </a:lnTo>
                            <a:lnTo>
                              <a:pt x="23" y="99"/>
                            </a:lnTo>
                            <a:lnTo>
                              <a:pt x="40" y="71"/>
                            </a:lnTo>
                            <a:lnTo>
                              <a:pt x="59" y="48"/>
                            </a:lnTo>
                            <a:lnTo>
                              <a:pt x="83" y="26"/>
                            </a:lnTo>
                            <a:lnTo>
                              <a:pt x="119" y="11"/>
                            </a:lnTo>
                            <a:lnTo>
                              <a:pt x="148" y="3"/>
                            </a:lnTo>
                            <a:lnTo>
                              <a:pt x="184" y="0"/>
                            </a:lnTo>
                            <a:lnTo>
                              <a:pt x="216" y="3"/>
                            </a:lnTo>
                            <a:lnTo>
                              <a:pt x="239" y="6"/>
                            </a:lnTo>
                            <a:lnTo>
                              <a:pt x="264" y="15"/>
                            </a:lnTo>
                            <a:lnTo>
                              <a:pt x="294" y="26"/>
                            </a:lnTo>
                          </a:path>
                        </a:pathLst>
                      </a:custGeom>
                      <a:solidFill>
                        <a:srgbClr val="FF9F9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413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76" y="2045"/>
                        <a:ext cx="116" cy="75"/>
                      </a:xfrm>
                      <a:custGeom>
                        <a:avLst/>
                        <a:gdLst>
                          <a:gd name="T0" fmla="*/ 3 w 116"/>
                          <a:gd name="T1" fmla="*/ 47 h 75"/>
                          <a:gd name="T2" fmla="*/ 28 w 116"/>
                          <a:gd name="T3" fmla="*/ 27 h 75"/>
                          <a:gd name="T4" fmla="*/ 56 w 116"/>
                          <a:gd name="T5" fmla="*/ 10 h 75"/>
                          <a:gd name="T6" fmla="*/ 83 w 116"/>
                          <a:gd name="T7" fmla="*/ 2 h 75"/>
                          <a:gd name="T8" fmla="*/ 96 w 116"/>
                          <a:gd name="T9" fmla="*/ 0 h 75"/>
                          <a:gd name="T10" fmla="*/ 106 w 116"/>
                          <a:gd name="T11" fmla="*/ 0 h 75"/>
                          <a:gd name="T12" fmla="*/ 113 w 116"/>
                          <a:gd name="T13" fmla="*/ 5 h 75"/>
                          <a:gd name="T14" fmla="*/ 115 w 116"/>
                          <a:gd name="T15" fmla="*/ 13 h 75"/>
                          <a:gd name="T16" fmla="*/ 113 w 116"/>
                          <a:gd name="T17" fmla="*/ 21 h 75"/>
                          <a:gd name="T18" fmla="*/ 103 w 116"/>
                          <a:gd name="T19" fmla="*/ 25 h 75"/>
                          <a:gd name="T20" fmla="*/ 87 w 116"/>
                          <a:gd name="T21" fmla="*/ 30 h 75"/>
                          <a:gd name="T22" fmla="*/ 63 w 116"/>
                          <a:gd name="T23" fmla="*/ 40 h 75"/>
                          <a:gd name="T24" fmla="*/ 43 w 116"/>
                          <a:gd name="T25" fmla="*/ 52 h 75"/>
                          <a:gd name="T26" fmla="*/ 28 w 116"/>
                          <a:gd name="T27" fmla="*/ 61 h 75"/>
                          <a:gd name="T28" fmla="*/ 17 w 116"/>
                          <a:gd name="T29" fmla="*/ 72 h 75"/>
                          <a:gd name="T30" fmla="*/ 6 w 116"/>
                          <a:gd name="T31" fmla="*/ 74 h 75"/>
                          <a:gd name="T32" fmla="*/ 0 w 116"/>
                          <a:gd name="T33" fmla="*/ 61 h 75"/>
                          <a:gd name="T34" fmla="*/ 3 w 116"/>
                          <a:gd name="T35" fmla="*/ 47 h 75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</a:gdLst>
                        <a:ahLst/>
                        <a:cxnLst>
                          <a:cxn ang="T36">
                            <a:pos x="T0" y="T1"/>
                          </a:cxn>
                          <a:cxn ang="T37">
                            <a:pos x="T2" y="T3"/>
                          </a:cxn>
                          <a:cxn ang="T38">
                            <a:pos x="T4" y="T5"/>
                          </a:cxn>
                          <a:cxn ang="T39">
                            <a:pos x="T6" y="T7"/>
                          </a:cxn>
                          <a:cxn ang="T40">
                            <a:pos x="T8" y="T9"/>
                          </a:cxn>
                          <a:cxn ang="T41">
                            <a:pos x="T10" y="T11"/>
                          </a:cxn>
                          <a:cxn ang="T42">
                            <a:pos x="T12" y="T13"/>
                          </a:cxn>
                          <a:cxn ang="T43">
                            <a:pos x="T14" y="T15"/>
                          </a:cxn>
                          <a:cxn ang="T44">
                            <a:pos x="T16" y="T17"/>
                          </a:cxn>
                          <a:cxn ang="T45">
                            <a:pos x="T18" y="T19"/>
                          </a:cxn>
                          <a:cxn ang="T46">
                            <a:pos x="T20" y="T21"/>
                          </a:cxn>
                          <a:cxn ang="T47">
                            <a:pos x="T22" y="T23"/>
                          </a:cxn>
                          <a:cxn ang="T48">
                            <a:pos x="T24" y="T25"/>
                          </a:cxn>
                          <a:cxn ang="T49">
                            <a:pos x="T26" y="T27"/>
                          </a:cxn>
                          <a:cxn ang="T50">
                            <a:pos x="T28" y="T29"/>
                          </a:cxn>
                          <a:cxn ang="T51">
                            <a:pos x="T30" y="T31"/>
                          </a:cxn>
                          <a:cxn ang="T52">
                            <a:pos x="T32" y="T33"/>
                          </a:cxn>
                          <a:cxn ang="T53">
                            <a:pos x="T34" y="T35"/>
                          </a:cxn>
                        </a:cxnLst>
                        <a:rect l="0" t="0" r="r" b="b"/>
                        <a:pathLst>
                          <a:path w="116" h="75">
                            <a:moveTo>
                              <a:pt x="3" y="47"/>
                            </a:moveTo>
                            <a:lnTo>
                              <a:pt x="28" y="27"/>
                            </a:lnTo>
                            <a:lnTo>
                              <a:pt x="56" y="10"/>
                            </a:lnTo>
                            <a:lnTo>
                              <a:pt x="83" y="2"/>
                            </a:lnTo>
                            <a:lnTo>
                              <a:pt x="96" y="0"/>
                            </a:lnTo>
                            <a:lnTo>
                              <a:pt x="106" y="0"/>
                            </a:lnTo>
                            <a:lnTo>
                              <a:pt x="113" y="5"/>
                            </a:lnTo>
                            <a:lnTo>
                              <a:pt x="115" y="13"/>
                            </a:lnTo>
                            <a:lnTo>
                              <a:pt x="113" y="21"/>
                            </a:lnTo>
                            <a:lnTo>
                              <a:pt x="103" y="25"/>
                            </a:lnTo>
                            <a:lnTo>
                              <a:pt x="87" y="30"/>
                            </a:lnTo>
                            <a:lnTo>
                              <a:pt x="63" y="40"/>
                            </a:lnTo>
                            <a:lnTo>
                              <a:pt x="43" y="52"/>
                            </a:lnTo>
                            <a:lnTo>
                              <a:pt x="28" y="61"/>
                            </a:lnTo>
                            <a:lnTo>
                              <a:pt x="17" y="72"/>
                            </a:lnTo>
                            <a:lnTo>
                              <a:pt x="6" y="74"/>
                            </a:lnTo>
                            <a:lnTo>
                              <a:pt x="0" y="61"/>
                            </a:lnTo>
                            <a:lnTo>
                              <a:pt x="3" y="47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414" name="Freeform 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28" y="2205"/>
                        <a:ext cx="135" cy="152"/>
                      </a:xfrm>
                      <a:custGeom>
                        <a:avLst/>
                        <a:gdLst>
                          <a:gd name="T0" fmla="*/ 120 w 135"/>
                          <a:gd name="T1" fmla="*/ 0 h 152"/>
                          <a:gd name="T2" fmla="*/ 127 w 135"/>
                          <a:gd name="T3" fmla="*/ 29 h 152"/>
                          <a:gd name="T4" fmla="*/ 132 w 135"/>
                          <a:gd name="T5" fmla="*/ 53 h 152"/>
                          <a:gd name="T6" fmla="*/ 134 w 135"/>
                          <a:gd name="T7" fmla="*/ 83 h 152"/>
                          <a:gd name="T8" fmla="*/ 127 w 135"/>
                          <a:gd name="T9" fmla="*/ 109 h 152"/>
                          <a:gd name="T10" fmla="*/ 102 w 135"/>
                          <a:gd name="T11" fmla="*/ 91 h 152"/>
                          <a:gd name="T12" fmla="*/ 101 w 135"/>
                          <a:gd name="T13" fmla="*/ 133 h 152"/>
                          <a:gd name="T14" fmla="*/ 74 w 135"/>
                          <a:gd name="T15" fmla="*/ 117 h 152"/>
                          <a:gd name="T16" fmla="*/ 65 w 135"/>
                          <a:gd name="T17" fmla="*/ 151 h 152"/>
                          <a:gd name="T18" fmla="*/ 43 w 135"/>
                          <a:gd name="T19" fmla="*/ 144 h 152"/>
                          <a:gd name="T20" fmla="*/ 29 w 135"/>
                          <a:gd name="T21" fmla="*/ 131 h 152"/>
                          <a:gd name="T22" fmla="*/ 15 w 135"/>
                          <a:gd name="T23" fmla="*/ 111 h 152"/>
                          <a:gd name="T24" fmla="*/ 0 w 135"/>
                          <a:gd name="T25" fmla="*/ 81 h 152"/>
                          <a:gd name="T26" fmla="*/ 120 w 135"/>
                          <a:gd name="T27" fmla="*/ 0 h 152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0" t="0" r="r" b="b"/>
                        <a:pathLst>
                          <a:path w="135" h="152">
                            <a:moveTo>
                              <a:pt x="120" y="0"/>
                            </a:moveTo>
                            <a:lnTo>
                              <a:pt x="127" y="29"/>
                            </a:lnTo>
                            <a:lnTo>
                              <a:pt x="132" y="53"/>
                            </a:lnTo>
                            <a:lnTo>
                              <a:pt x="134" y="83"/>
                            </a:lnTo>
                            <a:lnTo>
                              <a:pt x="127" y="109"/>
                            </a:lnTo>
                            <a:lnTo>
                              <a:pt x="102" y="91"/>
                            </a:lnTo>
                            <a:lnTo>
                              <a:pt x="101" y="133"/>
                            </a:lnTo>
                            <a:lnTo>
                              <a:pt x="74" y="117"/>
                            </a:lnTo>
                            <a:lnTo>
                              <a:pt x="65" y="151"/>
                            </a:lnTo>
                            <a:lnTo>
                              <a:pt x="43" y="144"/>
                            </a:lnTo>
                            <a:lnTo>
                              <a:pt x="29" y="131"/>
                            </a:lnTo>
                            <a:lnTo>
                              <a:pt x="15" y="111"/>
                            </a:lnTo>
                            <a:lnTo>
                              <a:pt x="0" y="81"/>
                            </a:lnTo>
                            <a:lnTo>
                              <a:pt x="120" y="0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</p:grpSp>
                <p:sp>
                  <p:nvSpPr>
                    <p:cNvPr id="15407" name="Arc 86"/>
                    <p:cNvSpPr>
                      <a:spLocks/>
                    </p:cNvSpPr>
                    <p:nvPr/>
                  </p:nvSpPr>
                  <p:spPr bwMode="auto">
                    <a:xfrm>
                      <a:off x="3383" y="2320"/>
                      <a:ext cx="53" cy="94"/>
                    </a:xfrm>
                    <a:custGeom>
                      <a:avLst/>
                      <a:gdLst>
                        <a:gd name="T0" fmla="*/ 0 w 43200"/>
                        <a:gd name="T1" fmla="*/ 0 h 43185"/>
                        <a:gd name="T2" fmla="*/ 0 w 43200"/>
                        <a:gd name="T3" fmla="*/ 0 h 43185"/>
                        <a:gd name="T4" fmla="*/ 0 w 43200"/>
                        <a:gd name="T5" fmla="*/ 0 h 43185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43200" h="43185" fill="none" extrusionOk="0">
                          <a:moveTo>
                            <a:pt x="43150" y="20127"/>
                          </a:moveTo>
                          <a:cubicBezTo>
                            <a:pt x="43183" y="20612"/>
                            <a:pt x="43200" y="21098"/>
                            <a:pt x="43200" y="21585"/>
                          </a:cubicBezTo>
                          <a:cubicBezTo>
                            <a:pt x="43200" y="33514"/>
                            <a:pt x="33529" y="43185"/>
                            <a:pt x="21600" y="43185"/>
                          </a:cubicBezTo>
                          <a:cubicBezTo>
                            <a:pt x="9670" y="43185"/>
                            <a:pt x="0" y="33514"/>
                            <a:pt x="0" y="21585"/>
                          </a:cubicBezTo>
                          <a:cubicBezTo>
                            <a:pt x="-1" y="9972"/>
                            <a:pt x="9181" y="438"/>
                            <a:pt x="20785" y="0"/>
                          </a:cubicBezTo>
                        </a:path>
                        <a:path w="43200" h="43185" stroke="0" extrusionOk="0">
                          <a:moveTo>
                            <a:pt x="43150" y="20127"/>
                          </a:moveTo>
                          <a:cubicBezTo>
                            <a:pt x="43183" y="20612"/>
                            <a:pt x="43200" y="21098"/>
                            <a:pt x="43200" y="21585"/>
                          </a:cubicBezTo>
                          <a:cubicBezTo>
                            <a:pt x="43200" y="33514"/>
                            <a:pt x="33529" y="43185"/>
                            <a:pt x="21600" y="43185"/>
                          </a:cubicBezTo>
                          <a:cubicBezTo>
                            <a:pt x="9670" y="43185"/>
                            <a:pt x="0" y="33514"/>
                            <a:pt x="0" y="21585"/>
                          </a:cubicBezTo>
                          <a:cubicBezTo>
                            <a:pt x="-1" y="9972"/>
                            <a:pt x="9181" y="438"/>
                            <a:pt x="20785" y="0"/>
                          </a:cubicBezTo>
                          <a:lnTo>
                            <a:pt x="21600" y="21585"/>
                          </a:lnTo>
                          <a:lnTo>
                            <a:pt x="43150" y="20127"/>
                          </a:lnTo>
                          <a:close/>
                        </a:path>
                      </a:pathLst>
                    </a:custGeom>
                    <a:noFill/>
                    <a:ln w="50800" cap="rnd">
                      <a:solidFill>
                        <a:srgbClr val="FF9F1F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90476" tIns="44444" rIns="90476" bIns="44444">
                      <a:spAutoFit/>
                    </a:bodyPr>
                    <a:lstStyle/>
                    <a:p>
                      <a:endParaRPr lang="en-US" dirty="0"/>
                    </a:p>
                  </p:txBody>
                </p:sp>
                <p:grpSp>
                  <p:nvGrpSpPr>
                    <p:cNvPr id="15408" name="Group 8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11" y="2093"/>
                      <a:ext cx="117" cy="135"/>
                      <a:chOff x="3611" y="2093"/>
                      <a:chExt cx="117" cy="135"/>
                    </a:xfrm>
                  </p:grpSpPr>
                  <p:sp>
                    <p:nvSpPr>
                      <p:cNvPr id="15409" name="Freeform 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24" y="2104"/>
                        <a:ext cx="104" cy="124"/>
                      </a:xfrm>
                      <a:custGeom>
                        <a:avLst/>
                        <a:gdLst>
                          <a:gd name="T0" fmla="*/ 92 w 104"/>
                          <a:gd name="T1" fmla="*/ 18 h 124"/>
                          <a:gd name="T2" fmla="*/ 101 w 104"/>
                          <a:gd name="T3" fmla="*/ 34 h 124"/>
                          <a:gd name="T4" fmla="*/ 103 w 104"/>
                          <a:gd name="T5" fmla="*/ 48 h 124"/>
                          <a:gd name="T6" fmla="*/ 103 w 104"/>
                          <a:gd name="T7" fmla="*/ 61 h 124"/>
                          <a:gd name="T8" fmla="*/ 101 w 104"/>
                          <a:gd name="T9" fmla="*/ 74 h 124"/>
                          <a:gd name="T10" fmla="*/ 98 w 104"/>
                          <a:gd name="T11" fmla="*/ 84 h 124"/>
                          <a:gd name="T12" fmla="*/ 92 w 104"/>
                          <a:gd name="T13" fmla="*/ 98 h 124"/>
                          <a:gd name="T14" fmla="*/ 83 w 104"/>
                          <a:gd name="T15" fmla="*/ 109 h 124"/>
                          <a:gd name="T16" fmla="*/ 73 w 104"/>
                          <a:gd name="T17" fmla="*/ 118 h 124"/>
                          <a:gd name="T18" fmla="*/ 61 w 104"/>
                          <a:gd name="T19" fmla="*/ 123 h 124"/>
                          <a:gd name="T20" fmla="*/ 47 w 104"/>
                          <a:gd name="T21" fmla="*/ 123 h 124"/>
                          <a:gd name="T22" fmla="*/ 35 w 104"/>
                          <a:gd name="T23" fmla="*/ 120 h 124"/>
                          <a:gd name="T24" fmla="*/ 26 w 104"/>
                          <a:gd name="T25" fmla="*/ 114 h 124"/>
                          <a:gd name="T26" fmla="*/ 19 w 104"/>
                          <a:gd name="T27" fmla="*/ 107 h 124"/>
                          <a:gd name="T28" fmla="*/ 11 w 104"/>
                          <a:gd name="T29" fmla="*/ 97 h 124"/>
                          <a:gd name="T30" fmla="*/ 3 w 104"/>
                          <a:gd name="T31" fmla="*/ 84 h 124"/>
                          <a:gd name="T32" fmla="*/ 0 w 104"/>
                          <a:gd name="T33" fmla="*/ 69 h 124"/>
                          <a:gd name="T34" fmla="*/ 0 w 104"/>
                          <a:gd name="T35" fmla="*/ 53 h 124"/>
                          <a:gd name="T36" fmla="*/ 4 w 104"/>
                          <a:gd name="T37" fmla="*/ 40 h 124"/>
                          <a:gd name="T38" fmla="*/ 6 w 104"/>
                          <a:gd name="T39" fmla="*/ 29 h 124"/>
                          <a:gd name="T40" fmla="*/ 14 w 104"/>
                          <a:gd name="T41" fmla="*/ 20 h 124"/>
                          <a:gd name="T42" fmla="*/ 23 w 104"/>
                          <a:gd name="T43" fmla="*/ 9 h 124"/>
                          <a:gd name="T44" fmla="*/ 39 w 104"/>
                          <a:gd name="T45" fmla="*/ 1 h 124"/>
                          <a:gd name="T46" fmla="*/ 55 w 104"/>
                          <a:gd name="T47" fmla="*/ 0 h 124"/>
                          <a:gd name="T48" fmla="*/ 71 w 104"/>
                          <a:gd name="T49" fmla="*/ 2 h 124"/>
                          <a:gd name="T50" fmla="*/ 81 w 104"/>
                          <a:gd name="T51" fmla="*/ 8 h 124"/>
                          <a:gd name="T52" fmla="*/ 92 w 104"/>
                          <a:gd name="T53" fmla="*/ 18 h 124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</a:gdLst>
                        <a:ahLst/>
                        <a:cxnLst>
                          <a:cxn ang="T54">
                            <a:pos x="T0" y="T1"/>
                          </a:cxn>
                          <a:cxn ang="T55">
                            <a:pos x="T2" y="T3"/>
                          </a:cxn>
                          <a:cxn ang="T56">
                            <a:pos x="T4" y="T5"/>
                          </a:cxn>
                          <a:cxn ang="T57">
                            <a:pos x="T6" y="T7"/>
                          </a:cxn>
                          <a:cxn ang="T58">
                            <a:pos x="T8" y="T9"/>
                          </a:cxn>
                          <a:cxn ang="T59">
                            <a:pos x="T10" y="T11"/>
                          </a:cxn>
                          <a:cxn ang="T60">
                            <a:pos x="T12" y="T13"/>
                          </a:cxn>
                          <a:cxn ang="T61">
                            <a:pos x="T14" y="T15"/>
                          </a:cxn>
                          <a:cxn ang="T62">
                            <a:pos x="T16" y="T17"/>
                          </a:cxn>
                          <a:cxn ang="T63">
                            <a:pos x="T18" y="T19"/>
                          </a:cxn>
                          <a:cxn ang="T64">
                            <a:pos x="T20" y="T21"/>
                          </a:cxn>
                          <a:cxn ang="T65">
                            <a:pos x="T22" y="T23"/>
                          </a:cxn>
                          <a:cxn ang="T66">
                            <a:pos x="T24" y="T25"/>
                          </a:cxn>
                          <a:cxn ang="T67">
                            <a:pos x="T26" y="T27"/>
                          </a:cxn>
                          <a:cxn ang="T68">
                            <a:pos x="T28" y="T29"/>
                          </a:cxn>
                          <a:cxn ang="T69">
                            <a:pos x="T30" y="T31"/>
                          </a:cxn>
                          <a:cxn ang="T70">
                            <a:pos x="T32" y="T33"/>
                          </a:cxn>
                          <a:cxn ang="T71">
                            <a:pos x="T34" y="T35"/>
                          </a:cxn>
                          <a:cxn ang="T72">
                            <a:pos x="T36" y="T37"/>
                          </a:cxn>
                          <a:cxn ang="T73">
                            <a:pos x="T38" y="T39"/>
                          </a:cxn>
                          <a:cxn ang="T74">
                            <a:pos x="T40" y="T41"/>
                          </a:cxn>
                          <a:cxn ang="T75">
                            <a:pos x="T42" y="T43"/>
                          </a:cxn>
                          <a:cxn ang="T76">
                            <a:pos x="T44" y="T45"/>
                          </a:cxn>
                          <a:cxn ang="T77">
                            <a:pos x="T46" y="T47"/>
                          </a:cxn>
                          <a:cxn ang="T78">
                            <a:pos x="T48" y="T49"/>
                          </a:cxn>
                          <a:cxn ang="T79">
                            <a:pos x="T50" y="T51"/>
                          </a:cxn>
                          <a:cxn ang="T80">
                            <a:pos x="T52" y="T53"/>
                          </a:cxn>
                        </a:cxnLst>
                        <a:rect l="0" t="0" r="r" b="b"/>
                        <a:pathLst>
                          <a:path w="104" h="124">
                            <a:moveTo>
                              <a:pt x="92" y="18"/>
                            </a:moveTo>
                            <a:lnTo>
                              <a:pt x="101" y="34"/>
                            </a:lnTo>
                            <a:lnTo>
                              <a:pt x="103" y="48"/>
                            </a:lnTo>
                            <a:lnTo>
                              <a:pt x="103" y="61"/>
                            </a:lnTo>
                            <a:lnTo>
                              <a:pt x="101" y="74"/>
                            </a:lnTo>
                            <a:lnTo>
                              <a:pt x="98" y="84"/>
                            </a:lnTo>
                            <a:lnTo>
                              <a:pt x="92" y="98"/>
                            </a:lnTo>
                            <a:lnTo>
                              <a:pt x="83" y="109"/>
                            </a:lnTo>
                            <a:lnTo>
                              <a:pt x="73" y="118"/>
                            </a:lnTo>
                            <a:lnTo>
                              <a:pt x="61" y="123"/>
                            </a:lnTo>
                            <a:lnTo>
                              <a:pt x="47" y="123"/>
                            </a:lnTo>
                            <a:lnTo>
                              <a:pt x="35" y="120"/>
                            </a:lnTo>
                            <a:lnTo>
                              <a:pt x="26" y="114"/>
                            </a:lnTo>
                            <a:lnTo>
                              <a:pt x="19" y="107"/>
                            </a:lnTo>
                            <a:lnTo>
                              <a:pt x="11" y="97"/>
                            </a:lnTo>
                            <a:lnTo>
                              <a:pt x="3" y="84"/>
                            </a:lnTo>
                            <a:lnTo>
                              <a:pt x="0" y="69"/>
                            </a:lnTo>
                            <a:lnTo>
                              <a:pt x="0" y="53"/>
                            </a:lnTo>
                            <a:lnTo>
                              <a:pt x="4" y="40"/>
                            </a:lnTo>
                            <a:lnTo>
                              <a:pt x="6" y="29"/>
                            </a:lnTo>
                            <a:lnTo>
                              <a:pt x="14" y="20"/>
                            </a:lnTo>
                            <a:lnTo>
                              <a:pt x="23" y="9"/>
                            </a:lnTo>
                            <a:lnTo>
                              <a:pt x="39" y="1"/>
                            </a:lnTo>
                            <a:lnTo>
                              <a:pt x="55" y="0"/>
                            </a:lnTo>
                            <a:lnTo>
                              <a:pt x="71" y="2"/>
                            </a:lnTo>
                            <a:lnTo>
                              <a:pt x="81" y="8"/>
                            </a:lnTo>
                            <a:lnTo>
                              <a:pt x="92" y="18"/>
                            </a:lnTo>
                          </a:path>
                        </a:pathLst>
                      </a:custGeom>
                      <a:solidFill>
                        <a:srgbClr val="FFFFF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410" name="Freeform 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65" y="2172"/>
                        <a:ext cx="34" cy="43"/>
                      </a:xfrm>
                      <a:custGeom>
                        <a:avLst/>
                        <a:gdLst>
                          <a:gd name="T0" fmla="*/ 30 w 34"/>
                          <a:gd name="T1" fmla="*/ 6 h 43"/>
                          <a:gd name="T2" fmla="*/ 33 w 34"/>
                          <a:gd name="T3" fmla="*/ 11 h 43"/>
                          <a:gd name="T4" fmla="*/ 33 w 34"/>
                          <a:gd name="T5" fmla="*/ 15 h 43"/>
                          <a:gd name="T6" fmla="*/ 33 w 34"/>
                          <a:gd name="T7" fmla="*/ 21 h 43"/>
                          <a:gd name="T8" fmla="*/ 33 w 34"/>
                          <a:gd name="T9" fmla="*/ 25 h 43"/>
                          <a:gd name="T10" fmla="*/ 31 w 34"/>
                          <a:gd name="T11" fmla="*/ 29 h 43"/>
                          <a:gd name="T12" fmla="*/ 30 w 34"/>
                          <a:gd name="T13" fmla="*/ 33 h 43"/>
                          <a:gd name="T14" fmla="*/ 27 w 34"/>
                          <a:gd name="T15" fmla="*/ 37 h 43"/>
                          <a:gd name="T16" fmla="*/ 24 w 34"/>
                          <a:gd name="T17" fmla="*/ 40 h 43"/>
                          <a:gd name="T18" fmla="*/ 20 w 34"/>
                          <a:gd name="T19" fmla="*/ 42 h 43"/>
                          <a:gd name="T20" fmla="*/ 14 w 34"/>
                          <a:gd name="T21" fmla="*/ 42 h 43"/>
                          <a:gd name="T22" fmla="*/ 10 w 34"/>
                          <a:gd name="T23" fmla="*/ 40 h 43"/>
                          <a:gd name="T24" fmla="*/ 8 w 34"/>
                          <a:gd name="T25" fmla="*/ 39 h 43"/>
                          <a:gd name="T26" fmla="*/ 6 w 34"/>
                          <a:gd name="T27" fmla="*/ 36 h 43"/>
                          <a:gd name="T28" fmla="*/ 3 w 34"/>
                          <a:gd name="T29" fmla="*/ 33 h 43"/>
                          <a:gd name="T30" fmla="*/ 1 w 34"/>
                          <a:gd name="T31" fmla="*/ 29 h 43"/>
                          <a:gd name="T32" fmla="*/ 0 w 34"/>
                          <a:gd name="T33" fmla="*/ 24 h 43"/>
                          <a:gd name="T34" fmla="*/ 0 w 34"/>
                          <a:gd name="T35" fmla="*/ 17 h 43"/>
                          <a:gd name="T36" fmla="*/ 1 w 34"/>
                          <a:gd name="T37" fmla="*/ 13 h 43"/>
                          <a:gd name="T38" fmla="*/ 2 w 34"/>
                          <a:gd name="T39" fmla="*/ 10 h 43"/>
                          <a:gd name="T40" fmla="*/ 4 w 34"/>
                          <a:gd name="T41" fmla="*/ 7 h 43"/>
                          <a:gd name="T42" fmla="*/ 7 w 34"/>
                          <a:gd name="T43" fmla="*/ 3 h 43"/>
                          <a:gd name="T44" fmla="*/ 12 w 34"/>
                          <a:gd name="T45" fmla="*/ 0 h 43"/>
                          <a:gd name="T46" fmla="*/ 19 w 34"/>
                          <a:gd name="T47" fmla="*/ 0 h 43"/>
                          <a:gd name="T48" fmla="*/ 23 w 34"/>
                          <a:gd name="T49" fmla="*/ 1 h 43"/>
                          <a:gd name="T50" fmla="*/ 26 w 34"/>
                          <a:gd name="T51" fmla="*/ 3 h 43"/>
                          <a:gd name="T52" fmla="*/ 30 w 34"/>
                          <a:gd name="T53" fmla="*/ 6 h 43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</a:gdLst>
                        <a:ahLst/>
                        <a:cxnLst>
                          <a:cxn ang="T54">
                            <a:pos x="T0" y="T1"/>
                          </a:cxn>
                          <a:cxn ang="T55">
                            <a:pos x="T2" y="T3"/>
                          </a:cxn>
                          <a:cxn ang="T56">
                            <a:pos x="T4" y="T5"/>
                          </a:cxn>
                          <a:cxn ang="T57">
                            <a:pos x="T6" y="T7"/>
                          </a:cxn>
                          <a:cxn ang="T58">
                            <a:pos x="T8" y="T9"/>
                          </a:cxn>
                          <a:cxn ang="T59">
                            <a:pos x="T10" y="T11"/>
                          </a:cxn>
                          <a:cxn ang="T60">
                            <a:pos x="T12" y="T13"/>
                          </a:cxn>
                          <a:cxn ang="T61">
                            <a:pos x="T14" y="T15"/>
                          </a:cxn>
                          <a:cxn ang="T62">
                            <a:pos x="T16" y="T17"/>
                          </a:cxn>
                          <a:cxn ang="T63">
                            <a:pos x="T18" y="T19"/>
                          </a:cxn>
                          <a:cxn ang="T64">
                            <a:pos x="T20" y="T21"/>
                          </a:cxn>
                          <a:cxn ang="T65">
                            <a:pos x="T22" y="T23"/>
                          </a:cxn>
                          <a:cxn ang="T66">
                            <a:pos x="T24" y="T25"/>
                          </a:cxn>
                          <a:cxn ang="T67">
                            <a:pos x="T26" y="T27"/>
                          </a:cxn>
                          <a:cxn ang="T68">
                            <a:pos x="T28" y="T29"/>
                          </a:cxn>
                          <a:cxn ang="T69">
                            <a:pos x="T30" y="T31"/>
                          </a:cxn>
                          <a:cxn ang="T70">
                            <a:pos x="T32" y="T33"/>
                          </a:cxn>
                          <a:cxn ang="T71">
                            <a:pos x="T34" y="T35"/>
                          </a:cxn>
                          <a:cxn ang="T72">
                            <a:pos x="T36" y="T37"/>
                          </a:cxn>
                          <a:cxn ang="T73">
                            <a:pos x="T38" y="T39"/>
                          </a:cxn>
                          <a:cxn ang="T74">
                            <a:pos x="T40" y="T41"/>
                          </a:cxn>
                          <a:cxn ang="T75">
                            <a:pos x="T42" y="T43"/>
                          </a:cxn>
                          <a:cxn ang="T76">
                            <a:pos x="T44" y="T45"/>
                          </a:cxn>
                          <a:cxn ang="T77">
                            <a:pos x="T46" y="T47"/>
                          </a:cxn>
                          <a:cxn ang="T78">
                            <a:pos x="T48" y="T49"/>
                          </a:cxn>
                          <a:cxn ang="T79">
                            <a:pos x="T50" y="T51"/>
                          </a:cxn>
                          <a:cxn ang="T80">
                            <a:pos x="T52" y="T53"/>
                          </a:cxn>
                        </a:cxnLst>
                        <a:rect l="0" t="0" r="r" b="b"/>
                        <a:pathLst>
                          <a:path w="34" h="43">
                            <a:moveTo>
                              <a:pt x="30" y="6"/>
                            </a:moveTo>
                            <a:lnTo>
                              <a:pt x="33" y="11"/>
                            </a:lnTo>
                            <a:lnTo>
                              <a:pt x="33" y="15"/>
                            </a:lnTo>
                            <a:lnTo>
                              <a:pt x="33" y="21"/>
                            </a:lnTo>
                            <a:lnTo>
                              <a:pt x="33" y="25"/>
                            </a:lnTo>
                            <a:lnTo>
                              <a:pt x="31" y="29"/>
                            </a:lnTo>
                            <a:lnTo>
                              <a:pt x="30" y="33"/>
                            </a:lnTo>
                            <a:lnTo>
                              <a:pt x="27" y="37"/>
                            </a:lnTo>
                            <a:lnTo>
                              <a:pt x="24" y="40"/>
                            </a:lnTo>
                            <a:lnTo>
                              <a:pt x="20" y="42"/>
                            </a:lnTo>
                            <a:lnTo>
                              <a:pt x="14" y="42"/>
                            </a:lnTo>
                            <a:lnTo>
                              <a:pt x="10" y="40"/>
                            </a:lnTo>
                            <a:lnTo>
                              <a:pt x="8" y="39"/>
                            </a:lnTo>
                            <a:lnTo>
                              <a:pt x="6" y="36"/>
                            </a:lnTo>
                            <a:lnTo>
                              <a:pt x="3" y="33"/>
                            </a:lnTo>
                            <a:lnTo>
                              <a:pt x="1" y="29"/>
                            </a:lnTo>
                            <a:lnTo>
                              <a:pt x="0" y="24"/>
                            </a:lnTo>
                            <a:lnTo>
                              <a:pt x="0" y="17"/>
                            </a:lnTo>
                            <a:lnTo>
                              <a:pt x="1" y="13"/>
                            </a:lnTo>
                            <a:lnTo>
                              <a:pt x="2" y="10"/>
                            </a:lnTo>
                            <a:lnTo>
                              <a:pt x="4" y="7"/>
                            </a:lnTo>
                            <a:lnTo>
                              <a:pt x="7" y="3"/>
                            </a:lnTo>
                            <a:lnTo>
                              <a:pt x="12" y="0"/>
                            </a:lnTo>
                            <a:lnTo>
                              <a:pt x="19" y="0"/>
                            </a:lnTo>
                            <a:lnTo>
                              <a:pt x="23" y="1"/>
                            </a:lnTo>
                            <a:lnTo>
                              <a:pt x="26" y="3"/>
                            </a:lnTo>
                            <a:lnTo>
                              <a:pt x="30" y="6"/>
                            </a:lnTo>
                          </a:path>
                        </a:pathLst>
                      </a:custGeom>
                      <a:solidFill>
                        <a:srgbClr val="000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  <p:sp>
                    <p:nvSpPr>
                      <p:cNvPr id="15411" name="Freeform 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611" y="2093"/>
                        <a:ext cx="112" cy="101"/>
                      </a:xfrm>
                      <a:custGeom>
                        <a:avLst/>
                        <a:gdLst>
                          <a:gd name="T0" fmla="*/ 111 w 112"/>
                          <a:gd name="T1" fmla="*/ 25 h 101"/>
                          <a:gd name="T2" fmla="*/ 96 w 112"/>
                          <a:gd name="T3" fmla="*/ 12 h 101"/>
                          <a:gd name="T4" fmla="*/ 81 w 112"/>
                          <a:gd name="T5" fmla="*/ 4 h 101"/>
                          <a:gd name="T6" fmla="*/ 67 w 112"/>
                          <a:gd name="T7" fmla="*/ 0 h 101"/>
                          <a:gd name="T8" fmla="*/ 54 w 112"/>
                          <a:gd name="T9" fmla="*/ 0 h 101"/>
                          <a:gd name="T10" fmla="*/ 40 w 112"/>
                          <a:gd name="T11" fmla="*/ 3 h 101"/>
                          <a:gd name="T12" fmla="*/ 32 w 112"/>
                          <a:gd name="T13" fmla="*/ 7 h 101"/>
                          <a:gd name="T14" fmla="*/ 23 w 112"/>
                          <a:gd name="T15" fmla="*/ 13 h 101"/>
                          <a:gd name="T16" fmla="*/ 15 w 112"/>
                          <a:gd name="T17" fmla="*/ 23 h 101"/>
                          <a:gd name="T18" fmla="*/ 8 w 112"/>
                          <a:gd name="T19" fmla="*/ 39 h 101"/>
                          <a:gd name="T20" fmla="*/ 6 w 112"/>
                          <a:gd name="T21" fmla="*/ 53 h 101"/>
                          <a:gd name="T22" fmla="*/ 2 w 112"/>
                          <a:gd name="T23" fmla="*/ 65 h 101"/>
                          <a:gd name="T24" fmla="*/ 0 w 112"/>
                          <a:gd name="T25" fmla="*/ 77 h 101"/>
                          <a:gd name="T26" fmla="*/ 0 w 112"/>
                          <a:gd name="T27" fmla="*/ 92 h 101"/>
                          <a:gd name="T28" fmla="*/ 0 w 112"/>
                          <a:gd name="T29" fmla="*/ 100 h 101"/>
                          <a:gd name="T30" fmla="*/ 111 w 112"/>
                          <a:gd name="T31" fmla="*/ 25 h 101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</a:gdLst>
                        <a:ahLst/>
                        <a:cxnLst>
                          <a:cxn ang="T32">
                            <a:pos x="T0" y="T1"/>
                          </a:cxn>
                          <a:cxn ang="T33">
                            <a:pos x="T2" y="T3"/>
                          </a:cxn>
                          <a:cxn ang="T34">
                            <a:pos x="T4" y="T5"/>
                          </a:cxn>
                          <a:cxn ang="T35">
                            <a:pos x="T6" y="T7"/>
                          </a:cxn>
                          <a:cxn ang="T36">
                            <a:pos x="T8" y="T9"/>
                          </a:cxn>
                          <a:cxn ang="T37">
                            <a:pos x="T10" y="T11"/>
                          </a:cxn>
                          <a:cxn ang="T38">
                            <a:pos x="T12" y="T13"/>
                          </a:cxn>
                          <a:cxn ang="T39">
                            <a:pos x="T14" y="T15"/>
                          </a:cxn>
                          <a:cxn ang="T40">
                            <a:pos x="T16" y="T17"/>
                          </a:cxn>
                          <a:cxn ang="T41">
                            <a:pos x="T18" y="T19"/>
                          </a:cxn>
                          <a:cxn ang="T42">
                            <a:pos x="T20" y="T21"/>
                          </a:cxn>
                          <a:cxn ang="T43">
                            <a:pos x="T22" y="T23"/>
                          </a:cxn>
                          <a:cxn ang="T44">
                            <a:pos x="T24" y="T25"/>
                          </a:cxn>
                          <a:cxn ang="T45">
                            <a:pos x="T26" y="T27"/>
                          </a:cxn>
                          <a:cxn ang="T46">
                            <a:pos x="T28" y="T29"/>
                          </a:cxn>
                          <a:cxn ang="T47">
                            <a:pos x="T30" y="T31"/>
                          </a:cxn>
                        </a:cxnLst>
                        <a:rect l="0" t="0" r="r" b="b"/>
                        <a:pathLst>
                          <a:path w="112" h="101">
                            <a:moveTo>
                              <a:pt x="111" y="25"/>
                            </a:moveTo>
                            <a:lnTo>
                              <a:pt x="96" y="12"/>
                            </a:lnTo>
                            <a:lnTo>
                              <a:pt x="81" y="4"/>
                            </a:lnTo>
                            <a:lnTo>
                              <a:pt x="67" y="0"/>
                            </a:lnTo>
                            <a:lnTo>
                              <a:pt x="54" y="0"/>
                            </a:lnTo>
                            <a:lnTo>
                              <a:pt x="40" y="3"/>
                            </a:lnTo>
                            <a:lnTo>
                              <a:pt x="32" y="7"/>
                            </a:lnTo>
                            <a:lnTo>
                              <a:pt x="23" y="13"/>
                            </a:lnTo>
                            <a:lnTo>
                              <a:pt x="15" y="23"/>
                            </a:lnTo>
                            <a:lnTo>
                              <a:pt x="8" y="39"/>
                            </a:lnTo>
                            <a:lnTo>
                              <a:pt x="6" y="53"/>
                            </a:lnTo>
                            <a:lnTo>
                              <a:pt x="2" y="65"/>
                            </a:lnTo>
                            <a:lnTo>
                              <a:pt x="0" y="77"/>
                            </a:lnTo>
                            <a:lnTo>
                              <a:pt x="0" y="92"/>
                            </a:lnTo>
                            <a:lnTo>
                              <a:pt x="0" y="100"/>
                            </a:lnTo>
                            <a:lnTo>
                              <a:pt x="111" y="25"/>
                            </a:lnTo>
                          </a:path>
                        </a:pathLst>
                      </a:custGeom>
                      <a:solidFill>
                        <a:srgbClr val="FF9F9F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lIns="90476" tIns="44444" rIns="90476" bIns="44444">
                        <a:spAutoFit/>
                      </a:bodyPr>
                      <a:lstStyle/>
                      <a:p>
                        <a:endParaRPr lang="en-US" dirty="0"/>
                      </a:p>
                    </p:txBody>
                  </p:sp>
                </p:grpSp>
              </p:grpSp>
            </p:grpSp>
            <p:grpSp>
              <p:nvGrpSpPr>
                <p:cNvPr id="15398" name="Group 91"/>
                <p:cNvGrpSpPr>
                  <a:grpSpLocks/>
                </p:cNvGrpSpPr>
                <p:nvPr/>
              </p:nvGrpSpPr>
              <p:grpSpPr bwMode="auto">
                <a:xfrm>
                  <a:off x="2976" y="1867"/>
                  <a:ext cx="724" cy="1199"/>
                  <a:chOff x="2976" y="1867"/>
                  <a:chExt cx="724" cy="1199"/>
                </a:xfrm>
              </p:grpSpPr>
              <p:sp>
                <p:nvSpPr>
                  <p:cNvPr id="15399" name="Freeform 92"/>
                  <p:cNvSpPr>
                    <a:spLocks/>
                  </p:cNvSpPr>
                  <p:nvPr/>
                </p:nvSpPr>
                <p:spPr bwMode="auto">
                  <a:xfrm>
                    <a:off x="2976" y="1867"/>
                    <a:ext cx="724" cy="1199"/>
                  </a:xfrm>
                  <a:custGeom>
                    <a:avLst/>
                    <a:gdLst>
                      <a:gd name="T0" fmla="*/ 709 w 724"/>
                      <a:gd name="T1" fmla="*/ 143 h 1199"/>
                      <a:gd name="T2" fmla="*/ 723 w 724"/>
                      <a:gd name="T3" fmla="*/ 120 h 1199"/>
                      <a:gd name="T4" fmla="*/ 720 w 724"/>
                      <a:gd name="T5" fmla="*/ 97 h 1199"/>
                      <a:gd name="T6" fmla="*/ 703 w 724"/>
                      <a:gd name="T7" fmla="*/ 67 h 1199"/>
                      <a:gd name="T8" fmla="*/ 667 w 724"/>
                      <a:gd name="T9" fmla="*/ 33 h 1199"/>
                      <a:gd name="T10" fmla="*/ 614 w 724"/>
                      <a:gd name="T11" fmla="*/ 14 h 1199"/>
                      <a:gd name="T12" fmla="*/ 550 w 724"/>
                      <a:gd name="T13" fmla="*/ 11 h 1199"/>
                      <a:gd name="T14" fmla="*/ 504 w 724"/>
                      <a:gd name="T15" fmla="*/ 0 h 1199"/>
                      <a:gd name="T16" fmla="*/ 446 w 724"/>
                      <a:gd name="T17" fmla="*/ 14 h 1199"/>
                      <a:gd name="T18" fmla="*/ 412 w 724"/>
                      <a:gd name="T19" fmla="*/ 20 h 1199"/>
                      <a:gd name="T20" fmla="*/ 370 w 724"/>
                      <a:gd name="T21" fmla="*/ 41 h 1199"/>
                      <a:gd name="T22" fmla="*/ 336 w 724"/>
                      <a:gd name="T23" fmla="*/ 60 h 1199"/>
                      <a:gd name="T24" fmla="*/ 314 w 724"/>
                      <a:gd name="T25" fmla="*/ 103 h 1199"/>
                      <a:gd name="T26" fmla="*/ 273 w 724"/>
                      <a:gd name="T27" fmla="*/ 173 h 1199"/>
                      <a:gd name="T28" fmla="*/ 224 w 724"/>
                      <a:gd name="T29" fmla="*/ 282 h 1199"/>
                      <a:gd name="T30" fmla="*/ 208 w 724"/>
                      <a:gd name="T31" fmla="*/ 342 h 1199"/>
                      <a:gd name="T32" fmla="*/ 203 w 724"/>
                      <a:gd name="T33" fmla="*/ 392 h 1199"/>
                      <a:gd name="T34" fmla="*/ 227 w 724"/>
                      <a:gd name="T35" fmla="*/ 461 h 1199"/>
                      <a:gd name="T36" fmla="*/ 261 w 724"/>
                      <a:gd name="T37" fmla="*/ 514 h 1199"/>
                      <a:gd name="T38" fmla="*/ 264 w 724"/>
                      <a:gd name="T39" fmla="*/ 589 h 1199"/>
                      <a:gd name="T40" fmla="*/ 250 w 724"/>
                      <a:gd name="T41" fmla="*/ 653 h 1199"/>
                      <a:gd name="T42" fmla="*/ 214 w 724"/>
                      <a:gd name="T43" fmla="*/ 768 h 1199"/>
                      <a:gd name="T44" fmla="*/ 194 w 724"/>
                      <a:gd name="T45" fmla="*/ 798 h 1199"/>
                      <a:gd name="T46" fmla="*/ 111 w 724"/>
                      <a:gd name="T47" fmla="*/ 894 h 1199"/>
                      <a:gd name="T48" fmla="*/ 39 w 724"/>
                      <a:gd name="T49" fmla="*/ 950 h 1199"/>
                      <a:gd name="T50" fmla="*/ 13 w 724"/>
                      <a:gd name="T51" fmla="*/ 976 h 1199"/>
                      <a:gd name="T52" fmla="*/ 0 w 724"/>
                      <a:gd name="T53" fmla="*/ 1003 h 1199"/>
                      <a:gd name="T54" fmla="*/ 94 w 724"/>
                      <a:gd name="T55" fmla="*/ 983 h 1199"/>
                      <a:gd name="T56" fmla="*/ 26 w 724"/>
                      <a:gd name="T57" fmla="*/ 1039 h 1199"/>
                      <a:gd name="T58" fmla="*/ 0 w 724"/>
                      <a:gd name="T59" fmla="*/ 1106 h 1199"/>
                      <a:gd name="T60" fmla="*/ 42 w 724"/>
                      <a:gd name="T61" fmla="*/ 1082 h 1199"/>
                      <a:gd name="T62" fmla="*/ 105 w 724"/>
                      <a:gd name="T63" fmla="*/ 1023 h 1199"/>
                      <a:gd name="T64" fmla="*/ 147 w 724"/>
                      <a:gd name="T65" fmla="*/ 989 h 1199"/>
                      <a:gd name="T66" fmla="*/ 72 w 724"/>
                      <a:gd name="T67" fmla="*/ 1109 h 1199"/>
                      <a:gd name="T68" fmla="*/ 39 w 724"/>
                      <a:gd name="T69" fmla="*/ 1198 h 1199"/>
                      <a:gd name="T70" fmla="*/ 114 w 724"/>
                      <a:gd name="T71" fmla="*/ 1126 h 1199"/>
                      <a:gd name="T72" fmla="*/ 181 w 724"/>
                      <a:gd name="T73" fmla="*/ 1026 h 1199"/>
                      <a:gd name="T74" fmla="*/ 181 w 724"/>
                      <a:gd name="T75" fmla="*/ 1095 h 1199"/>
                      <a:gd name="T76" fmla="*/ 244 w 724"/>
                      <a:gd name="T77" fmla="*/ 970 h 1199"/>
                      <a:gd name="T78" fmla="*/ 303 w 724"/>
                      <a:gd name="T79" fmla="*/ 841 h 1199"/>
                      <a:gd name="T80" fmla="*/ 320 w 724"/>
                      <a:gd name="T81" fmla="*/ 795 h 1199"/>
                      <a:gd name="T82" fmla="*/ 343 w 724"/>
                      <a:gd name="T83" fmla="*/ 679 h 1199"/>
                      <a:gd name="T84" fmla="*/ 373 w 724"/>
                      <a:gd name="T85" fmla="*/ 616 h 1199"/>
                      <a:gd name="T86" fmla="*/ 389 w 724"/>
                      <a:gd name="T87" fmla="*/ 526 h 1199"/>
                      <a:gd name="T88" fmla="*/ 393 w 724"/>
                      <a:gd name="T89" fmla="*/ 506 h 1199"/>
                      <a:gd name="T90" fmla="*/ 409 w 724"/>
                      <a:gd name="T91" fmla="*/ 477 h 1199"/>
                      <a:gd name="T92" fmla="*/ 429 w 724"/>
                      <a:gd name="T93" fmla="*/ 470 h 1199"/>
                      <a:gd name="T94" fmla="*/ 449 w 724"/>
                      <a:gd name="T95" fmla="*/ 461 h 1199"/>
                      <a:gd name="T96" fmla="*/ 489 w 724"/>
                      <a:gd name="T97" fmla="*/ 440 h 1199"/>
                      <a:gd name="T98" fmla="*/ 520 w 724"/>
                      <a:gd name="T99" fmla="*/ 417 h 1199"/>
                      <a:gd name="T100" fmla="*/ 564 w 724"/>
                      <a:gd name="T101" fmla="*/ 385 h 1199"/>
                      <a:gd name="T102" fmla="*/ 610 w 724"/>
                      <a:gd name="T103" fmla="*/ 322 h 1199"/>
                      <a:gd name="T104" fmla="*/ 646 w 724"/>
                      <a:gd name="T105" fmla="*/ 256 h 1199"/>
                      <a:gd name="T106" fmla="*/ 696 w 724"/>
                      <a:gd name="T107" fmla="*/ 183 h 1199"/>
                      <a:gd name="T108" fmla="*/ 709 w 724"/>
                      <a:gd name="T109" fmla="*/ 143 h 1199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724" h="1199">
                        <a:moveTo>
                          <a:pt x="709" y="143"/>
                        </a:moveTo>
                        <a:lnTo>
                          <a:pt x="723" y="120"/>
                        </a:lnTo>
                        <a:lnTo>
                          <a:pt x="720" y="97"/>
                        </a:lnTo>
                        <a:lnTo>
                          <a:pt x="703" y="67"/>
                        </a:lnTo>
                        <a:lnTo>
                          <a:pt x="667" y="33"/>
                        </a:lnTo>
                        <a:lnTo>
                          <a:pt x="614" y="14"/>
                        </a:lnTo>
                        <a:lnTo>
                          <a:pt x="550" y="11"/>
                        </a:lnTo>
                        <a:lnTo>
                          <a:pt x="504" y="0"/>
                        </a:lnTo>
                        <a:lnTo>
                          <a:pt x="446" y="14"/>
                        </a:lnTo>
                        <a:lnTo>
                          <a:pt x="412" y="20"/>
                        </a:lnTo>
                        <a:lnTo>
                          <a:pt x="370" y="41"/>
                        </a:lnTo>
                        <a:lnTo>
                          <a:pt x="336" y="60"/>
                        </a:lnTo>
                        <a:lnTo>
                          <a:pt x="314" y="103"/>
                        </a:lnTo>
                        <a:lnTo>
                          <a:pt x="273" y="173"/>
                        </a:lnTo>
                        <a:lnTo>
                          <a:pt x="224" y="282"/>
                        </a:lnTo>
                        <a:lnTo>
                          <a:pt x="208" y="342"/>
                        </a:lnTo>
                        <a:lnTo>
                          <a:pt x="203" y="392"/>
                        </a:lnTo>
                        <a:lnTo>
                          <a:pt x="227" y="461"/>
                        </a:lnTo>
                        <a:lnTo>
                          <a:pt x="261" y="514"/>
                        </a:lnTo>
                        <a:lnTo>
                          <a:pt x="264" y="589"/>
                        </a:lnTo>
                        <a:lnTo>
                          <a:pt x="250" y="653"/>
                        </a:lnTo>
                        <a:lnTo>
                          <a:pt x="214" y="768"/>
                        </a:lnTo>
                        <a:lnTo>
                          <a:pt x="194" y="798"/>
                        </a:lnTo>
                        <a:lnTo>
                          <a:pt x="111" y="894"/>
                        </a:lnTo>
                        <a:lnTo>
                          <a:pt x="39" y="950"/>
                        </a:lnTo>
                        <a:lnTo>
                          <a:pt x="13" y="976"/>
                        </a:lnTo>
                        <a:lnTo>
                          <a:pt x="0" y="1003"/>
                        </a:lnTo>
                        <a:lnTo>
                          <a:pt x="94" y="983"/>
                        </a:lnTo>
                        <a:lnTo>
                          <a:pt x="26" y="1039"/>
                        </a:lnTo>
                        <a:lnTo>
                          <a:pt x="0" y="1106"/>
                        </a:lnTo>
                        <a:lnTo>
                          <a:pt x="42" y="1082"/>
                        </a:lnTo>
                        <a:lnTo>
                          <a:pt x="105" y="1023"/>
                        </a:lnTo>
                        <a:lnTo>
                          <a:pt x="147" y="989"/>
                        </a:lnTo>
                        <a:lnTo>
                          <a:pt x="72" y="1109"/>
                        </a:lnTo>
                        <a:lnTo>
                          <a:pt x="39" y="1198"/>
                        </a:lnTo>
                        <a:lnTo>
                          <a:pt x="114" y="1126"/>
                        </a:lnTo>
                        <a:lnTo>
                          <a:pt x="181" y="1026"/>
                        </a:lnTo>
                        <a:lnTo>
                          <a:pt x="181" y="1095"/>
                        </a:lnTo>
                        <a:lnTo>
                          <a:pt x="244" y="970"/>
                        </a:lnTo>
                        <a:lnTo>
                          <a:pt x="303" y="841"/>
                        </a:lnTo>
                        <a:lnTo>
                          <a:pt x="320" y="795"/>
                        </a:lnTo>
                        <a:lnTo>
                          <a:pt x="343" y="679"/>
                        </a:lnTo>
                        <a:lnTo>
                          <a:pt x="373" y="616"/>
                        </a:lnTo>
                        <a:lnTo>
                          <a:pt x="389" y="526"/>
                        </a:lnTo>
                        <a:lnTo>
                          <a:pt x="393" y="506"/>
                        </a:lnTo>
                        <a:lnTo>
                          <a:pt x="409" y="477"/>
                        </a:lnTo>
                        <a:lnTo>
                          <a:pt x="429" y="470"/>
                        </a:lnTo>
                        <a:lnTo>
                          <a:pt x="449" y="461"/>
                        </a:lnTo>
                        <a:lnTo>
                          <a:pt x="489" y="440"/>
                        </a:lnTo>
                        <a:lnTo>
                          <a:pt x="520" y="417"/>
                        </a:lnTo>
                        <a:lnTo>
                          <a:pt x="564" y="385"/>
                        </a:lnTo>
                        <a:lnTo>
                          <a:pt x="610" y="322"/>
                        </a:lnTo>
                        <a:lnTo>
                          <a:pt x="646" y="256"/>
                        </a:lnTo>
                        <a:lnTo>
                          <a:pt x="696" y="183"/>
                        </a:lnTo>
                        <a:lnTo>
                          <a:pt x="709" y="143"/>
                        </a:lnTo>
                      </a:path>
                    </a:pathLst>
                  </a:custGeom>
                  <a:solidFill>
                    <a:srgbClr val="FF00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00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3213" y="2343"/>
                    <a:ext cx="156" cy="156"/>
                  </a:xfrm>
                  <a:prstGeom prst="ellipse">
                    <a:avLst/>
                  </a:prstGeom>
                  <a:solidFill>
                    <a:srgbClr val="FF00FF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>
                    <a:lvl1pPr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32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8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•"/>
                      <a:defRPr sz="24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–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algn="l">
                      <a:lnSpc>
                        <a:spcPct val="90000"/>
                      </a:lnSpc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40000"/>
                      </a:spcAft>
                      <a:buChar char="»"/>
                      <a:defRPr sz="2000" b="1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Aft>
                        <a:spcPct val="0"/>
                      </a:spcAft>
                      <a:buFontTx/>
                      <a:buNone/>
                    </a:pPr>
                    <a:endParaRPr lang="en-US" altLang="en-US" sz="2400" b="0" dirty="0"/>
                  </a:p>
                </p:txBody>
              </p:sp>
              <p:sp>
                <p:nvSpPr>
                  <p:cNvPr id="15401" name="Freeform 94"/>
                  <p:cNvSpPr>
                    <a:spLocks/>
                  </p:cNvSpPr>
                  <p:nvPr/>
                </p:nvSpPr>
                <p:spPr bwMode="auto">
                  <a:xfrm>
                    <a:off x="3309" y="1891"/>
                    <a:ext cx="308" cy="444"/>
                  </a:xfrm>
                  <a:custGeom>
                    <a:avLst/>
                    <a:gdLst>
                      <a:gd name="T0" fmla="*/ 307 w 308"/>
                      <a:gd name="T1" fmla="*/ 0 h 444"/>
                      <a:gd name="T2" fmla="*/ 284 w 308"/>
                      <a:gd name="T3" fmla="*/ 23 h 444"/>
                      <a:gd name="T4" fmla="*/ 257 w 308"/>
                      <a:gd name="T5" fmla="*/ 49 h 444"/>
                      <a:gd name="T6" fmla="*/ 239 w 308"/>
                      <a:gd name="T7" fmla="*/ 69 h 444"/>
                      <a:gd name="T8" fmla="*/ 224 w 308"/>
                      <a:gd name="T9" fmla="*/ 93 h 444"/>
                      <a:gd name="T10" fmla="*/ 212 w 308"/>
                      <a:gd name="T11" fmla="*/ 111 h 444"/>
                      <a:gd name="T12" fmla="*/ 204 w 308"/>
                      <a:gd name="T13" fmla="*/ 135 h 444"/>
                      <a:gd name="T14" fmla="*/ 196 w 308"/>
                      <a:gd name="T15" fmla="*/ 165 h 444"/>
                      <a:gd name="T16" fmla="*/ 184 w 308"/>
                      <a:gd name="T17" fmla="*/ 209 h 444"/>
                      <a:gd name="T18" fmla="*/ 179 w 308"/>
                      <a:gd name="T19" fmla="*/ 236 h 444"/>
                      <a:gd name="T20" fmla="*/ 171 w 308"/>
                      <a:gd name="T21" fmla="*/ 266 h 444"/>
                      <a:gd name="T22" fmla="*/ 158 w 308"/>
                      <a:gd name="T23" fmla="*/ 291 h 444"/>
                      <a:gd name="T24" fmla="*/ 144 w 308"/>
                      <a:gd name="T25" fmla="*/ 316 h 444"/>
                      <a:gd name="T26" fmla="*/ 127 w 308"/>
                      <a:gd name="T27" fmla="*/ 336 h 444"/>
                      <a:gd name="T28" fmla="*/ 106 w 308"/>
                      <a:gd name="T29" fmla="*/ 354 h 444"/>
                      <a:gd name="T30" fmla="*/ 87 w 308"/>
                      <a:gd name="T31" fmla="*/ 372 h 444"/>
                      <a:gd name="T32" fmla="*/ 62 w 308"/>
                      <a:gd name="T33" fmla="*/ 391 h 444"/>
                      <a:gd name="T34" fmla="*/ 43 w 308"/>
                      <a:gd name="T35" fmla="*/ 404 h 444"/>
                      <a:gd name="T36" fmla="*/ 25 w 308"/>
                      <a:gd name="T37" fmla="*/ 416 h 444"/>
                      <a:gd name="T38" fmla="*/ 10 w 308"/>
                      <a:gd name="T39" fmla="*/ 429 h 444"/>
                      <a:gd name="T40" fmla="*/ 0 w 308"/>
                      <a:gd name="T41" fmla="*/ 443 h 44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308" h="444">
                        <a:moveTo>
                          <a:pt x="307" y="0"/>
                        </a:moveTo>
                        <a:lnTo>
                          <a:pt x="284" y="23"/>
                        </a:lnTo>
                        <a:lnTo>
                          <a:pt x="257" y="49"/>
                        </a:lnTo>
                        <a:lnTo>
                          <a:pt x="239" y="69"/>
                        </a:lnTo>
                        <a:lnTo>
                          <a:pt x="224" y="93"/>
                        </a:lnTo>
                        <a:lnTo>
                          <a:pt x="212" y="111"/>
                        </a:lnTo>
                        <a:lnTo>
                          <a:pt x="204" y="135"/>
                        </a:lnTo>
                        <a:lnTo>
                          <a:pt x="196" y="165"/>
                        </a:lnTo>
                        <a:lnTo>
                          <a:pt x="184" y="209"/>
                        </a:lnTo>
                        <a:lnTo>
                          <a:pt x="179" y="236"/>
                        </a:lnTo>
                        <a:lnTo>
                          <a:pt x="171" y="266"/>
                        </a:lnTo>
                        <a:lnTo>
                          <a:pt x="158" y="291"/>
                        </a:lnTo>
                        <a:lnTo>
                          <a:pt x="144" y="316"/>
                        </a:lnTo>
                        <a:lnTo>
                          <a:pt x="127" y="336"/>
                        </a:lnTo>
                        <a:lnTo>
                          <a:pt x="106" y="354"/>
                        </a:lnTo>
                        <a:lnTo>
                          <a:pt x="87" y="372"/>
                        </a:lnTo>
                        <a:lnTo>
                          <a:pt x="62" y="391"/>
                        </a:lnTo>
                        <a:lnTo>
                          <a:pt x="43" y="404"/>
                        </a:lnTo>
                        <a:lnTo>
                          <a:pt x="25" y="416"/>
                        </a:lnTo>
                        <a:lnTo>
                          <a:pt x="10" y="429"/>
                        </a:lnTo>
                        <a:lnTo>
                          <a:pt x="0" y="44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5402" name="Freeform 95"/>
                  <p:cNvSpPr>
                    <a:spLocks/>
                  </p:cNvSpPr>
                  <p:nvPr/>
                </p:nvSpPr>
                <p:spPr bwMode="auto">
                  <a:xfrm>
                    <a:off x="3256" y="1874"/>
                    <a:ext cx="229" cy="458"/>
                  </a:xfrm>
                  <a:custGeom>
                    <a:avLst/>
                    <a:gdLst>
                      <a:gd name="T0" fmla="*/ 228 w 229"/>
                      <a:gd name="T1" fmla="*/ 0 h 458"/>
                      <a:gd name="T2" fmla="*/ 180 w 229"/>
                      <a:gd name="T3" fmla="*/ 35 h 458"/>
                      <a:gd name="T4" fmla="*/ 157 w 229"/>
                      <a:gd name="T5" fmla="*/ 58 h 458"/>
                      <a:gd name="T6" fmla="*/ 140 w 229"/>
                      <a:gd name="T7" fmla="*/ 83 h 458"/>
                      <a:gd name="T8" fmla="*/ 127 w 229"/>
                      <a:gd name="T9" fmla="*/ 107 h 458"/>
                      <a:gd name="T10" fmla="*/ 116 w 229"/>
                      <a:gd name="T11" fmla="*/ 137 h 458"/>
                      <a:gd name="T12" fmla="*/ 104 w 229"/>
                      <a:gd name="T13" fmla="*/ 182 h 458"/>
                      <a:gd name="T14" fmla="*/ 98 w 229"/>
                      <a:gd name="T15" fmla="*/ 215 h 458"/>
                      <a:gd name="T16" fmla="*/ 87 w 229"/>
                      <a:gd name="T17" fmla="*/ 244 h 458"/>
                      <a:gd name="T18" fmla="*/ 70 w 229"/>
                      <a:gd name="T19" fmla="*/ 274 h 458"/>
                      <a:gd name="T20" fmla="*/ 56 w 229"/>
                      <a:gd name="T21" fmla="*/ 302 h 458"/>
                      <a:gd name="T22" fmla="*/ 45 w 229"/>
                      <a:gd name="T23" fmla="*/ 323 h 458"/>
                      <a:gd name="T24" fmla="*/ 34 w 229"/>
                      <a:gd name="T25" fmla="*/ 355 h 458"/>
                      <a:gd name="T26" fmla="*/ 20 w 229"/>
                      <a:gd name="T27" fmla="*/ 385 h 458"/>
                      <a:gd name="T28" fmla="*/ 7 w 229"/>
                      <a:gd name="T29" fmla="*/ 423 h 458"/>
                      <a:gd name="T30" fmla="*/ 0 w 229"/>
                      <a:gd name="T31" fmla="*/ 457 h 458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29" h="458">
                        <a:moveTo>
                          <a:pt x="228" y="0"/>
                        </a:moveTo>
                        <a:lnTo>
                          <a:pt x="180" y="35"/>
                        </a:lnTo>
                        <a:lnTo>
                          <a:pt x="157" y="58"/>
                        </a:lnTo>
                        <a:lnTo>
                          <a:pt x="140" y="83"/>
                        </a:lnTo>
                        <a:lnTo>
                          <a:pt x="127" y="107"/>
                        </a:lnTo>
                        <a:lnTo>
                          <a:pt x="116" y="137"/>
                        </a:lnTo>
                        <a:lnTo>
                          <a:pt x="104" y="182"/>
                        </a:lnTo>
                        <a:lnTo>
                          <a:pt x="98" y="215"/>
                        </a:lnTo>
                        <a:lnTo>
                          <a:pt x="87" y="244"/>
                        </a:lnTo>
                        <a:lnTo>
                          <a:pt x="70" y="274"/>
                        </a:lnTo>
                        <a:lnTo>
                          <a:pt x="56" y="302"/>
                        </a:lnTo>
                        <a:lnTo>
                          <a:pt x="45" y="323"/>
                        </a:lnTo>
                        <a:lnTo>
                          <a:pt x="34" y="355"/>
                        </a:lnTo>
                        <a:lnTo>
                          <a:pt x="20" y="385"/>
                        </a:lnTo>
                        <a:lnTo>
                          <a:pt x="7" y="423"/>
                        </a:lnTo>
                        <a:lnTo>
                          <a:pt x="0" y="45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90476" tIns="44444" rIns="90476" bIns="44444">
                    <a:spAutoFit/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5392" name="Group 96"/>
              <p:cNvGrpSpPr>
                <a:grpSpLocks/>
              </p:cNvGrpSpPr>
              <p:nvPr/>
            </p:nvGrpSpPr>
            <p:grpSpPr bwMode="auto">
              <a:xfrm>
                <a:off x="3438" y="2493"/>
                <a:ext cx="159" cy="81"/>
                <a:chOff x="3379" y="2486"/>
                <a:chExt cx="168" cy="86"/>
              </a:xfrm>
            </p:grpSpPr>
            <p:sp>
              <p:nvSpPr>
                <p:cNvPr id="15393" name="Oval 97"/>
                <p:cNvSpPr>
                  <a:spLocks noChangeArrowheads="1"/>
                </p:cNvSpPr>
                <p:nvPr/>
              </p:nvSpPr>
              <p:spPr bwMode="auto">
                <a:xfrm>
                  <a:off x="3379" y="2486"/>
                  <a:ext cx="39" cy="40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  <p:sp>
              <p:nvSpPr>
                <p:cNvPr id="15394" name="Oval 98"/>
                <p:cNvSpPr>
                  <a:spLocks noChangeArrowheads="1"/>
                </p:cNvSpPr>
                <p:nvPr/>
              </p:nvSpPr>
              <p:spPr bwMode="auto">
                <a:xfrm>
                  <a:off x="3428" y="2512"/>
                  <a:ext cx="39" cy="40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  <p:sp>
              <p:nvSpPr>
                <p:cNvPr id="15395" name="Oval 99"/>
                <p:cNvSpPr>
                  <a:spLocks noChangeArrowheads="1"/>
                </p:cNvSpPr>
                <p:nvPr/>
              </p:nvSpPr>
              <p:spPr bwMode="auto">
                <a:xfrm>
                  <a:off x="3507" y="2500"/>
                  <a:ext cx="40" cy="39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  <p:sp>
              <p:nvSpPr>
                <p:cNvPr id="15396" name="Oval 100"/>
                <p:cNvSpPr>
                  <a:spLocks noChangeArrowheads="1"/>
                </p:cNvSpPr>
                <p:nvPr/>
              </p:nvSpPr>
              <p:spPr bwMode="auto">
                <a:xfrm>
                  <a:off x="3476" y="2532"/>
                  <a:ext cx="41" cy="40"/>
                </a:xfrm>
                <a:prstGeom prst="ellipse">
                  <a:avLst/>
                </a:prstGeom>
                <a:solidFill>
                  <a:srgbClr val="FF9F1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76" tIns="44444" rIns="90476" bIns="44444">
                  <a:spAutoFit/>
                </a:bodyPr>
                <a:lstStyle>
                  <a:lvl1pPr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algn="l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b="0" dirty="0"/>
                </a:p>
              </p:txBody>
            </p:sp>
          </p:grpSp>
        </p:grpSp>
        <p:sp>
          <p:nvSpPr>
            <p:cNvPr id="41061" name="Rectangle 101"/>
            <p:cNvSpPr>
              <a:spLocks noChangeArrowheads="1"/>
            </p:cNvSpPr>
            <p:nvPr/>
          </p:nvSpPr>
          <p:spPr bwMode="auto">
            <a:xfrm>
              <a:off x="3840" y="1488"/>
              <a:ext cx="70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en-US" altLang="en-US" sz="6000" b="1" i="1" dirty="0"/>
                <a:t>??</a:t>
              </a:r>
              <a:endParaRPr lang="en-US" altLang="en-US" sz="6000" b="1" i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60375"/>
            <a:ext cx="7772400" cy="9271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7" tIns="45713" rIns="91427" bIns="45713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Simple Linear Regression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828675" y="1487488"/>
            <a:ext cx="760095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2800" dirty="0"/>
              <a:t>Forecasting an outcome based on predictor variables using the least squares technique</a:t>
            </a:r>
          </a:p>
        </p:txBody>
      </p:sp>
      <p:grpSp>
        <p:nvGrpSpPr>
          <p:cNvPr id="176132" name="Group 4"/>
          <p:cNvGrpSpPr>
            <a:grpSpLocks/>
          </p:cNvGrpSpPr>
          <p:nvPr/>
        </p:nvGrpSpPr>
        <p:grpSpPr bwMode="auto">
          <a:xfrm>
            <a:off x="3668713" y="2833688"/>
            <a:ext cx="1806575" cy="595312"/>
            <a:chOff x="2311" y="2633"/>
            <a:chExt cx="1138" cy="375"/>
          </a:xfrm>
        </p:grpSpPr>
        <p:sp>
          <p:nvSpPr>
            <p:cNvPr id="102409" name="Rectangle 5"/>
            <p:cNvSpPr>
              <a:spLocks noChangeArrowheads="1"/>
            </p:cNvSpPr>
            <p:nvPr/>
          </p:nvSpPr>
          <p:spPr bwMode="auto">
            <a:xfrm>
              <a:off x="2311" y="2681"/>
              <a:ext cx="113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/>
                <a:t>y</a:t>
              </a:r>
              <a:r>
                <a:rPr lang="en-US" altLang="en-US" sz="2800" dirty="0"/>
                <a:t> = </a:t>
              </a:r>
              <a:r>
                <a:rPr lang="en-US" altLang="en-US" sz="2800" i="1" dirty="0"/>
                <a:t>a</a:t>
              </a:r>
              <a:r>
                <a:rPr lang="en-US" altLang="en-US" sz="2800" dirty="0"/>
                <a:t> + </a:t>
              </a:r>
              <a:r>
                <a:rPr lang="en-US" altLang="en-US" sz="2800" i="1" dirty="0"/>
                <a:t>bx</a:t>
              </a:r>
            </a:p>
          </p:txBody>
        </p:sp>
        <p:sp>
          <p:nvSpPr>
            <p:cNvPr id="102410" name="Rectangle 6"/>
            <p:cNvSpPr>
              <a:spLocks noChangeArrowheads="1"/>
            </p:cNvSpPr>
            <p:nvPr/>
          </p:nvSpPr>
          <p:spPr bwMode="auto">
            <a:xfrm>
              <a:off x="2326" y="2633"/>
              <a:ext cx="22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^</a:t>
              </a:r>
            </a:p>
          </p:txBody>
        </p:sp>
      </p:grpSp>
      <p:grpSp>
        <p:nvGrpSpPr>
          <p:cNvPr id="176135" name="Group 7"/>
          <p:cNvGrpSpPr>
            <a:grpSpLocks/>
          </p:cNvGrpSpPr>
          <p:nvPr/>
        </p:nvGrpSpPr>
        <p:grpSpPr bwMode="auto">
          <a:xfrm>
            <a:off x="949325" y="3657600"/>
            <a:ext cx="7243763" cy="2728913"/>
            <a:chOff x="598" y="2927"/>
            <a:chExt cx="4563" cy="1719"/>
          </a:xfrm>
        </p:grpSpPr>
        <p:sp>
          <p:nvSpPr>
            <p:cNvPr id="102407" name="Rectangle 8"/>
            <p:cNvSpPr>
              <a:spLocks noChangeArrowheads="1"/>
            </p:cNvSpPr>
            <p:nvPr/>
          </p:nvSpPr>
          <p:spPr bwMode="auto">
            <a:xfrm>
              <a:off x="598" y="3001"/>
              <a:ext cx="4563" cy="16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800225" indent="-1800225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333500" algn="r"/>
                  <a:tab pos="1524000" algn="l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200660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333500" algn="r"/>
                  <a:tab pos="1524000" algn="l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21971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333500" algn="r"/>
                  <a:tab pos="1524000" algn="l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23876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5781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30353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34925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9497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44069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3335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spcAft>
                  <a:spcPct val="20000"/>
                </a:spcAft>
                <a:buFontTx/>
                <a:buNone/>
              </a:pPr>
              <a:r>
                <a:rPr lang="en-US" altLang="en-US" sz="2400" dirty="0"/>
                <a:t>	where </a:t>
              </a:r>
              <a:r>
                <a:rPr lang="en-US" altLang="en-US" sz="2400" i="1" dirty="0"/>
                <a:t>y</a:t>
              </a:r>
              <a:r>
                <a:rPr lang="en-US" altLang="en-US" sz="2400" dirty="0"/>
                <a:t>	= computed value of the variable to be predicted (dependent variable)</a:t>
              </a:r>
            </a:p>
            <a:p>
              <a:pPr>
                <a:spcAft>
                  <a:spcPct val="20000"/>
                </a:spcAft>
                <a:buFontTx/>
                <a:buNone/>
              </a:pPr>
              <a:r>
                <a:rPr lang="en-US" altLang="en-US" sz="2400" dirty="0"/>
                <a:t>	</a:t>
              </a:r>
              <a:r>
                <a:rPr lang="en-US" altLang="en-US" sz="2400" i="1" dirty="0"/>
                <a:t>a</a:t>
              </a:r>
              <a:r>
                <a:rPr lang="en-US" altLang="en-US" sz="2400" dirty="0"/>
                <a:t>	= </a:t>
              </a:r>
              <a:r>
                <a:rPr lang="en-US" altLang="en-US" sz="2400" i="1" dirty="0"/>
                <a:t>y</a:t>
              </a:r>
              <a:r>
                <a:rPr lang="en-US" altLang="en-US" sz="2400" dirty="0"/>
                <a:t>-axis intercept</a:t>
              </a:r>
            </a:p>
            <a:p>
              <a:pPr>
                <a:spcAft>
                  <a:spcPct val="20000"/>
                </a:spcAft>
                <a:buFontTx/>
                <a:buNone/>
              </a:pPr>
              <a:r>
                <a:rPr lang="en-US" altLang="en-US" sz="2400" dirty="0"/>
                <a:t>	</a:t>
              </a:r>
              <a:r>
                <a:rPr lang="en-US" altLang="en-US" sz="2400" i="1" dirty="0"/>
                <a:t>b</a:t>
              </a:r>
              <a:r>
                <a:rPr lang="en-US" altLang="en-US" sz="2400" dirty="0"/>
                <a:t>	= slope of the regression line</a:t>
              </a:r>
            </a:p>
            <a:p>
              <a:pPr>
                <a:spcAft>
                  <a:spcPct val="20000"/>
                </a:spcAft>
                <a:buFontTx/>
                <a:buNone/>
              </a:pPr>
              <a:r>
                <a:rPr lang="en-US" altLang="en-US" sz="2400" dirty="0"/>
                <a:t>	</a:t>
              </a:r>
              <a:r>
                <a:rPr lang="en-US" altLang="en-US" sz="2400" i="1" dirty="0"/>
                <a:t>x</a:t>
              </a:r>
              <a:r>
                <a:rPr lang="en-US" altLang="en-US" sz="2400" dirty="0"/>
                <a:t>	= the independent variable though to predict the value of the dependent variable</a:t>
              </a:r>
            </a:p>
          </p:txBody>
        </p:sp>
        <p:sp>
          <p:nvSpPr>
            <p:cNvPr id="102408" name="Rectangle 9"/>
            <p:cNvSpPr>
              <a:spLocks noChangeArrowheads="1"/>
            </p:cNvSpPr>
            <p:nvPr/>
          </p:nvSpPr>
          <p:spPr bwMode="auto">
            <a:xfrm>
              <a:off x="1342" y="2927"/>
              <a:ext cx="2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^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7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7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ChangeArrowheads="1"/>
          </p:cNvSpPr>
          <p:nvPr/>
        </p:nvSpPr>
        <p:spPr bwMode="auto">
          <a:xfrm>
            <a:off x="4013200" y="2844800"/>
            <a:ext cx="4927600" cy="363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b="0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69900"/>
            <a:ext cx="7772400" cy="1295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Simple Linear Regression</a:t>
            </a:r>
          </a:p>
        </p:txBody>
      </p:sp>
      <p:grpSp>
        <p:nvGrpSpPr>
          <p:cNvPr id="178180" name="Group 4"/>
          <p:cNvGrpSpPr>
            <a:grpSpLocks/>
          </p:cNvGrpSpPr>
          <p:nvPr/>
        </p:nvGrpSpPr>
        <p:grpSpPr bwMode="auto">
          <a:xfrm>
            <a:off x="466725" y="1938338"/>
            <a:ext cx="4206875" cy="2498725"/>
            <a:chOff x="462" y="1407"/>
            <a:chExt cx="2650" cy="1574"/>
          </a:xfrm>
        </p:grpSpPr>
        <p:sp>
          <p:nvSpPr>
            <p:cNvPr id="103444" name="Rectangle 5"/>
            <p:cNvSpPr>
              <a:spLocks noChangeArrowheads="1"/>
            </p:cNvSpPr>
            <p:nvPr/>
          </p:nvSpPr>
          <p:spPr bwMode="auto">
            <a:xfrm>
              <a:off x="462" y="1407"/>
              <a:ext cx="2524" cy="1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ctr"/>
                  <a:tab pos="30480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ctr"/>
                  <a:tab pos="30480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ctr"/>
                  <a:tab pos="30480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ctr"/>
                  <a:tab pos="3048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863600" algn="ctr"/>
                  <a:tab pos="3048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3048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3048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3048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ctr"/>
                  <a:tab pos="30480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Sales	Area Payroll</a:t>
              </a:r>
            </a:p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($ millions), </a:t>
              </a:r>
              <a:r>
                <a:rPr lang="en-US" altLang="en-US" sz="2000" i="1" dirty="0"/>
                <a:t>y</a:t>
              </a:r>
              <a:r>
                <a:rPr lang="en-US" altLang="en-US" sz="2000" dirty="0"/>
                <a:t>	($ billions), </a:t>
              </a:r>
              <a:r>
                <a:rPr lang="en-US" altLang="en-US" sz="2000" i="1" dirty="0"/>
                <a:t>x</a:t>
              </a:r>
            </a:p>
            <a:p>
              <a:pPr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2.0	1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3.0	3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2.5	4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2.0	2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2.0	1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	3.5	7</a:t>
              </a:r>
            </a:p>
          </p:txBody>
        </p:sp>
        <p:sp>
          <p:nvSpPr>
            <p:cNvPr id="103445" name="Line 6"/>
            <p:cNvSpPr>
              <a:spLocks noChangeShapeType="1"/>
            </p:cNvSpPr>
            <p:nvPr/>
          </p:nvSpPr>
          <p:spPr bwMode="auto">
            <a:xfrm>
              <a:off x="544" y="1800"/>
              <a:ext cx="25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178183" name="Group 7"/>
          <p:cNvGrpSpPr>
            <a:grpSpLocks/>
          </p:cNvGrpSpPr>
          <p:nvPr/>
        </p:nvGrpSpPr>
        <p:grpSpPr bwMode="auto">
          <a:xfrm>
            <a:off x="5245100" y="3676650"/>
            <a:ext cx="3105150" cy="1035050"/>
            <a:chOff x="3368" y="2524"/>
            <a:chExt cx="1956" cy="652"/>
          </a:xfrm>
        </p:grpSpPr>
        <p:sp>
          <p:nvSpPr>
            <p:cNvPr id="103438" name="Oval 8"/>
            <p:cNvSpPr>
              <a:spLocks noChangeArrowheads="1"/>
            </p:cNvSpPr>
            <p:nvPr/>
          </p:nvSpPr>
          <p:spPr bwMode="auto">
            <a:xfrm>
              <a:off x="5236" y="2524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3439" name="Oval 9"/>
            <p:cNvSpPr>
              <a:spLocks noChangeArrowheads="1"/>
            </p:cNvSpPr>
            <p:nvPr/>
          </p:nvSpPr>
          <p:spPr bwMode="auto">
            <a:xfrm>
              <a:off x="4328" y="2888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3440" name="Oval 10"/>
            <p:cNvSpPr>
              <a:spLocks noChangeArrowheads="1"/>
            </p:cNvSpPr>
            <p:nvPr/>
          </p:nvSpPr>
          <p:spPr bwMode="auto">
            <a:xfrm>
              <a:off x="4032" y="2720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3441" name="Oval 11"/>
            <p:cNvSpPr>
              <a:spLocks noChangeArrowheads="1"/>
            </p:cNvSpPr>
            <p:nvPr/>
          </p:nvSpPr>
          <p:spPr bwMode="auto">
            <a:xfrm>
              <a:off x="3728" y="3088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3442" name="Oval 12"/>
            <p:cNvSpPr>
              <a:spLocks noChangeArrowheads="1"/>
            </p:cNvSpPr>
            <p:nvPr/>
          </p:nvSpPr>
          <p:spPr bwMode="auto">
            <a:xfrm>
              <a:off x="3468" y="3084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3443" name="Oval 13"/>
            <p:cNvSpPr>
              <a:spLocks noChangeArrowheads="1"/>
            </p:cNvSpPr>
            <p:nvPr/>
          </p:nvSpPr>
          <p:spPr bwMode="auto">
            <a:xfrm>
              <a:off x="3368" y="3088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</p:grpSp>
      <p:grpSp>
        <p:nvGrpSpPr>
          <p:cNvPr id="178190" name="Group 14"/>
          <p:cNvGrpSpPr>
            <a:grpSpLocks/>
          </p:cNvGrpSpPr>
          <p:nvPr/>
        </p:nvGrpSpPr>
        <p:grpSpPr bwMode="auto">
          <a:xfrm>
            <a:off x="4090988" y="3022600"/>
            <a:ext cx="4621212" cy="3324225"/>
            <a:chOff x="2641" y="2112"/>
            <a:chExt cx="2911" cy="2094"/>
          </a:xfrm>
        </p:grpSpPr>
        <p:grpSp>
          <p:nvGrpSpPr>
            <p:cNvPr id="103432" name="Group 15"/>
            <p:cNvGrpSpPr>
              <a:grpSpLocks/>
            </p:cNvGrpSpPr>
            <p:nvPr/>
          </p:nvGrpSpPr>
          <p:grpSpPr bwMode="auto">
            <a:xfrm>
              <a:off x="2830" y="2112"/>
              <a:ext cx="2722" cy="1947"/>
              <a:chOff x="2830" y="2112"/>
              <a:chExt cx="2722" cy="1947"/>
            </a:xfrm>
          </p:grpSpPr>
          <p:sp>
            <p:nvSpPr>
              <p:cNvPr id="103435" name="Freeform 16"/>
              <p:cNvSpPr>
                <a:spLocks/>
              </p:cNvSpPr>
              <p:nvPr/>
            </p:nvSpPr>
            <p:spPr bwMode="auto">
              <a:xfrm>
                <a:off x="3168" y="2112"/>
                <a:ext cx="2384" cy="1736"/>
              </a:xfrm>
              <a:custGeom>
                <a:avLst/>
                <a:gdLst>
                  <a:gd name="T0" fmla="*/ 0 w 2264"/>
                  <a:gd name="T1" fmla="*/ 0 h 1736"/>
                  <a:gd name="T2" fmla="*/ 0 w 2264"/>
                  <a:gd name="T3" fmla="*/ 1736 h 1736"/>
                  <a:gd name="T4" fmla="*/ 2510 w 2264"/>
                  <a:gd name="T5" fmla="*/ 1736 h 173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64" h="1736">
                    <a:moveTo>
                      <a:pt x="0" y="0"/>
                    </a:moveTo>
                    <a:lnTo>
                      <a:pt x="0" y="1736"/>
                    </a:lnTo>
                    <a:lnTo>
                      <a:pt x="2264" y="173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3436" name="Rectangle 17"/>
              <p:cNvSpPr>
                <a:spLocks noChangeArrowheads="1"/>
              </p:cNvSpPr>
              <p:nvPr/>
            </p:nvSpPr>
            <p:spPr bwMode="auto">
              <a:xfrm>
                <a:off x="2830" y="2118"/>
                <a:ext cx="476" cy="18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>
                  <a:lnSpc>
                    <a:spcPct val="21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4.0  –</a:t>
                </a:r>
              </a:p>
              <a:p>
                <a:pPr algn="r">
                  <a:lnSpc>
                    <a:spcPct val="21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3.0  –</a:t>
                </a:r>
              </a:p>
              <a:p>
                <a:pPr algn="r">
                  <a:lnSpc>
                    <a:spcPct val="21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2.0  –</a:t>
                </a:r>
              </a:p>
              <a:p>
                <a:pPr algn="r">
                  <a:lnSpc>
                    <a:spcPct val="21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1.0  –</a:t>
                </a:r>
              </a:p>
              <a:p>
                <a:pPr algn="r">
                  <a:lnSpc>
                    <a:spcPct val="21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1800" dirty="0"/>
              </a:p>
            </p:txBody>
          </p:sp>
          <p:sp>
            <p:nvSpPr>
              <p:cNvPr id="103437" name="Rectangle 18"/>
              <p:cNvSpPr>
                <a:spLocks noChangeArrowheads="1"/>
              </p:cNvSpPr>
              <p:nvPr/>
            </p:nvSpPr>
            <p:spPr bwMode="auto">
              <a:xfrm>
                <a:off x="2870" y="3655"/>
                <a:ext cx="250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algn="l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algn="l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algn="l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381000" algn="ctr"/>
                    <a:tab pos="863600" algn="ctr"/>
                    <a:tab pos="1333500" algn="ctr"/>
                    <a:tab pos="1816100" algn="ctr"/>
                    <a:tab pos="2286000" algn="ctr"/>
                    <a:tab pos="2768600" algn="ctr"/>
                    <a:tab pos="3238500" algn="ctr"/>
                    <a:tab pos="3721100" algn="ctr"/>
                    <a:tab pos="4381500" algn="ctr"/>
                  </a:tabLst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		|	|	|	|	|	|	|</a:t>
                </a:r>
              </a:p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	0	1	2	3	4	5	6	7</a:t>
                </a:r>
              </a:p>
            </p:txBody>
          </p:sp>
        </p:grpSp>
        <p:sp>
          <p:nvSpPr>
            <p:cNvPr id="103433" name="Rectangle 19"/>
            <p:cNvSpPr>
              <a:spLocks noChangeArrowheads="1"/>
            </p:cNvSpPr>
            <p:nvPr/>
          </p:nvSpPr>
          <p:spPr bwMode="auto">
            <a:xfrm rot="-5400000">
              <a:off x="2511" y="2823"/>
              <a:ext cx="4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Sales</a:t>
              </a:r>
            </a:p>
          </p:txBody>
        </p:sp>
        <p:sp>
          <p:nvSpPr>
            <p:cNvPr id="103434" name="Rectangle 20"/>
            <p:cNvSpPr>
              <a:spLocks noChangeArrowheads="1"/>
            </p:cNvSpPr>
            <p:nvPr/>
          </p:nvSpPr>
          <p:spPr bwMode="auto">
            <a:xfrm>
              <a:off x="3902" y="3975"/>
              <a:ext cx="9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Area payroll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69900"/>
            <a:ext cx="7772400" cy="1295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Simple Linear Regression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3746500" y="2578100"/>
            <a:ext cx="5067300" cy="363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b="0" dirty="0"/>
          </a:p>
        </p:txBody>
      </p:sp>
      <p:grpSp>
        <p:nvGrpSpPr>
          <p:cNvPr id="180229" name="Group 5"/>
          <p:cNvGrpSpPr>
            <a:grpSpLocks/>
          </p:cNvGrpSpPr>
          <p:nvPr/>
        </p:nvGrpSpPr>
        <p:grpSpPr bwMode="auto">
          <a:xfrm>
            <a:off x="5118100" y="3409950"/>
            <a:ext cx="3105150" cy="1035050"/>
            <a:chOff x="3368" y="2524"/>
            <a:chExt cx="1956" cy="652"/>
          </a:xfrm>
        </p:grpSpPr>
        <p:sp>
          <p:nvSpPr>
            <p:cNvPr id="105494" name="Oval 6"/>
            <p:cNvSpPr>
              <a:spLocks noChangeArrowheads="1"/>
            </p:cNvSpPr>
            <p:nvPr/>
          </p:nvSpPr>
          <p:spPr bwMode="auto">
            <a:xfrm>
              <a:off x="5236" y="2524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5495" name="Oval 7"/>
            <p:cNvSpPr>
              <a:spLocks noChangeArrowheads="1"/>
            </p:cNvSpPr>
            <p:nvPr/>
          </p:nvSpPr>
          <p:spPr bwMode="auto">
            <a:xfrm>
              <a:off x="4328" y="2888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5496" name="Oval 8"/>
            <p:cNvSpPr>
              <a:spLocks noChangeArrowheads="1"/>
            </p:cNvSpPr>
            <p:nvPr/>
          </p:nvSpPr>
          <p:spPr bwMode="auto">
            <a:xfrm>
              <a:off x="4032" y="2720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5497" name="Oval 9"/>
            <p:cNvSpPr>
              <a:spLocks noChangeArrowheads="1"/>
            </p:cNvSpPr>
            <p:nvPr/>
          </p:nvSpPr>
          <p:spPr bwMode="auto">
            <a:xfrm>
              <a:off x="3728" y="3088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5498" name="Oval 10"/>
            <p:cNvSpPr>
              <a:spLocks noChangeArrowheads="1"/>
            </p:cNvSpPr>
            <p:nvPr/>
          </p:nvSpPr>
          <p:spPr bwMode="auto">
            <a:xfrm>
              <a:off x="3468" y="3084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  <p:sp>
          <p:nvSpPr>
            <p:cNvPr id="105499" name="Oval 11"/>
            <p:cNvSpPr>
              <a:spLocks noChangeArrowheads="1"/>
            </p:cNvSpPr>
            <p:nvPr/>
          </p:nvSpPr>
          <p:spPr bwMode="auto">
            <a:xfrm>
              <a:off x="3368" y="3088"/>
              <a:ext cx="88" cy="88"/>
            </a:xfrm>
            <a:prstGeom prst="ellipse">
              <a:avLst/>
            </a:prstGeom>
            <a:solidFill>
              <a:srgbClr val="175097"/>
            </a:solidFill>
            <a:ln w="9525">
              <a:solidFill>
                <a:srgbClr val="175097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 dirty="0"/>
            </a:p>
          </p:txBody>
        </p:sp>
      </p:grpSp>
      <p:grpSp>
        <p:nvGrpSpPr>
          <p:cNvPr id="180243" name="Group 19"/>
          <p:cNvGrpSpPr>
            <a:grpSpLocks/>
          </p:cNvGrpSpPr>
          <p:nvPr/>
        </p:nvGrpSpPr>
        <p:grpSpPr bwMode="auto">
          <a:xfrm>
            <a:off x="633413" y="1741486"/>
            <a:ext cx="2743199" cy="600074"/>
            <a:chOff x="623" y="1345"/>
            <a:chExt cx="1728" cy="378"/>
          </a:xfrm>
        </p:grpSpPr>
        <p:sp>
          <p:nvSpPr>
            <p:cNvPr id="105492" name="Rectangle 20"/>
            <p:cNvSpPr>
              <a:spLocks noChangeArrowheads="1"/>
            </p:cNvSpPr>
            <p:nvPr/>
          </p:nvSpPr>
          <p:spPr bwMode="auto">
            <a:xfrm>
              <a:off x="623" y="1393"/>
              <a:ext cx="172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/>
                <a:t>y</a:t>
              </a:r>
              <a:r>
                <a:rPr lang="en-US" altLang="en-US" sz="2800" dirty="0"/>
                <a:t> = 1.75 + .25*</a:t>
              </a:r>
              <a:r>
                <a:rPr lang="en-US" altLang="en-US" sz="2800" i="1" dirty="0"/>
                <a:t>x</a:t>
              </a:r>
            </a:p>
          </p:txBody>
        </p:sp>
        <p:sp>
          <p:nvSpPr>
            <p:cNvPr id="105493" name="Rectangle 21"/>
            <p:cNvSpPr>
              <a:spLocks noChangeArrowheads="1"/>
            </p:cNvSpPr>
            <p:nvPr/>
          </p:nvSpPr>
          <p:spPr bwMode="auto">
            <a:xfrm>
              <a:off x="638" y="1345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^</a:t>
              </a:r>
            </a:p>
          </p:txBody>
        </p:sp>
      </p:grpSp>
      <p:sp>
        <p:nvSpPr>
          <p:cNvPr id="180246" name="Rectangle 22"/>
          <p:cNvSpPr>
            <a:spLocks noChangeArrowheads="1"/>
          </p:cNvSpPr>
          <p:nvPr/>
        </p:nvSpPr>
        <p:spPr bwMode="auto">
          <a:xfrm>
            <a:off x="3984625" y="1817688"/>
            <a:ext cx="47003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/>
              <a:t>Sales = 1.75 + .25*(</a:t>
            </a:r>
            <a:r>
              <a:rPr lang="en-US" altLang="en-US" sz="2800" dirty="0">
                <a:solidFill>
                  <a:srgbClr val="C00000"/>
                </a:solidFill>
              </a:rPr>
              <a:t>payroll</a:t>
            </a:r>
            <a:r>
              <a:rPr lang="en-US" altLang="en-US" sz="2800" dirty="0"/>
              <a:t>)</a:t>
            </a:r>
          </a:p>
        </p:txBody>
      </p:sp>
      <p:sp>
        <p:nvSpPr>
          <p:cNvPr id="180247" name="Rectangle 23"/>
          <p:cNvSpPr>
            <a:spLocks noChangeArrowheads="1"/>
          </p:cNvSpPr>
          <p:nvPr/>
        </p:nvSpPr>
        <p:spPr bwMode="auto">
          <a:xfrm>
            <a:off x="555625" y="2795588"/>
            <a:ext cx="2908300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If payroll next year is estimated to be $</a:t>
            </a:r>
            <a:r>
              <a:rPr lang="en-US" altLang="en-US" sz="2400" dirty="0">
                <a:solidFill>
                  <a:srgbClr val="C00000"/>
                </a:solidFill>
              </a:rPr>
              <a:t>6</a:t>
            </a:r>
            <a:r>
              <a:rPr lang="en-US" altLang="en-US" sz="2400" dirty="0"/>
              <a:t> billion, then:</a:t>
            </a:r>
          </a:p>
        </p:txBody>
      </p:sp>
      <p:sp>
        <p:nvSpPr>
          <p:cNvPr id="180248" name="Rectangle 24"/>
          <p:cNvSpPr>
            <a:spLocks noChangeArrowheads="1"/>
          </p:cNvSpPr>
          <p:nvPr/>
        </p:nvSpPr>
        <p:spPr bwMode="auto">
          <a:xfrm>
            <a:off x="517525" y="4192588"/>
            <a:ext cx="30925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Sales = </a:t>
            </a:r>
            <a:r>
              <a:rPr lang="en-US" altLang="en-US" sz="2400" dirty="0">
                <a:solidFill>
                  <a:srgbClr val="3D9A3A"/>
                </a:solidFill>
              </a:rPr>
              <a:t>1.75</a:t>
            </a:r>
            <a:r>
              <a:rPr lang="en-US" altLang="en-US" sz="2400" dirty="0"/>
              <a:t> + .</a:t>
            </a:r>
            <a:r>
              <a:rPr lang="en-US" altLang="en-US" sz="2400" dirty="0">
                <a:solidFill>
                  <a:srgbClr val="3D9A3A"/>
                </a:solidFill>
              </a:rPr>
              <a:t>25</a:t>
            </a:r>
            <a:r>
              <a:rPr lang="en-US" altLang="en-US" sz="2400" dirty="0"/>
              <a:t>(</a:t>
            </a:r>
            <a:r>
              <a:rPr lang="en-US" altLang="en-US" sz="2400" dirty="0">
                <a:solidFill>
                  <a:srgbClr val="C00000"/>
                </a:solidFill>
              </a:rPr>
              <a:t>6</a:t>
            </a:r>
            <a:r>
              <a:rPr lang="en-US" altLang="en-US" sz="2400" dirty="0"/>
              <a:t>)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/>
              <a:t>Sales = $3,250,000</a:t>
            </a:r>
          </a:p>
        </p:txBody>
      </p:sp>
      <p:grpSp>
        <p:nvGrpSpPr>
          <p:cNvPr id="180259" name="Group 35"/>
          <p:cNvGrpSpPr>
            <a:grpSpLocks/>
          </p:cNvGrpSpPr>
          <p:nvPr/>
        </p:nvGrpSpPr>
        <p:grpSpPr bwMode="auto">
          <a:xfrm>
            <a:off x="3851276" y="2755900"/>
            <a:ext cx="4733925" cy="3324225"/>
            <a:chOff x="2426" y="1736"/>
            <a:chExt cx="2982" cy="2094"/>
          </a:xfrm>
        </p:grpSpPr>
        <p:sp>
          <p:nvSpPr>
            <p:cNvPr id="105487" name="Freeform 14"/>
            <p:cNvSpPr>
              <a:spLocks/>
            </p:cNvSpPr>
            <p:nvPr/>
          </p:nvSpPr>
          <p:spPr bwMode="auto">
            <a:xfrm>
              <a:off x="3024" y="1736"/>
              <a:ext cx="2384" cy="1736"/>
            </a:xfrm>
            <a:custGeom>
              <a:avLst/>
              <a:gdLst>
                <a:gd name="T0" fmla="*/ 0 w 2264"/>
                <a:gd name="T1" fmla="*/ 0 h 1736"/>
                <a:gd name="T2" fmla="*/ 0 w 2264"/>
                <a:gd name="T3" fmla="*/ 1736 h 1736"/>
                <a:gd name="T4" fmla="*/ 2510 w 2264"/>
                <a:gd name="T5" fmla="*/ 1736 h 17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64" h="1736">
                  <a:moveTo>
                    <a:pt x="0" y="0"/>
                  </a:moveTo>
                  <a:lnTo>
                    <a:pt x="0" y="1736"/>
                  </a:lnTo>
                  <a:lnTo>
                    <a:pt x="2264" y="17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5488" name="Rectangle 15"/>
            <p:cNvSpPr>
              <a:spLocks noChangeArrowheads="1"/>
            </p:cNvSpPr>
            <p:nvPr/>
          </p:nvSpPr>
          <p:spPr bwMode="auto">
            <a:xfrm>
              <a:off x="2686" y="1742"/>
              <a:ext cx="476" cy="1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>
                <a:lnSpc>
                  <a:spcPct val="2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4.0  –</a:t>
              </a:r>
            </a:p>
            <a:p>
              <a:pPr algn="r">
                <a:lnSpc>
                  <a:spcPct val="2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3.0  –</a:t>
              </a:r>
            </a:p>
            <a:p>
              <a:pPr algn="r">
                <a:lnSpc>
                  <a:spcPct val="2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2.0  –</a:t>
              </a:r>
            </a:p>
            <a:p>
              <a:pPr algn="r">
                <a:lnSpc>
                  <a:spcPct val="2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1.0  –</a:t>
              </a:r>
            </a:p>
            <a:p>
              <a:pPr algn="r">
                <a:lnSpc>
                  <a:spcPct val="210000"/>
                </a:lnSpc>
                <a:spcAft>
                  <a:spcPct val="0"/>
                </a:spcAft>
                <a:buFontTx/>
                <a:buNone/>
              </a:pPr>
              <a:endParaRPr lang="en-US" altLang="en-US" sz="1800" dirty="0"/>
            </a:p>
          </p:txBody>
        </p:sp>
        <p:sp>
          <p:nvSpPr>
            <p:cNvPr id="105489" name="Rectangle 16"/>
            <p:cNvSpPr>
              <a:spLocks noChangeArrowheads="1"/>
            </p:cNvSpPr>
            <p:nvPr/>
          </p:nvSpPr>
          <p:spPr bwMode="auto">
            <a:xfrm>
              <a:off x="2726" y="3279"/>
              <a:ext cx="25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ctr"/>
                  <a:tab pos="863600" algn="ctr"/>
                  <a:tab pos="1333500" algn="ctr"/>
                  <a:tab pos="1816100" algn="ctr"/>
                  <a:tab pos="2286000" algn="ctr"/>
                  <a:tab pos="2768600" algn="ctr"/>
                  <a:tab pos="3238500" algn="ctr"/>
                  <a:tab pos="3721100" algn="ctr"/>
                  <a:tab pos="4381500" algn="ctr"/>
                </a:tabLst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		|	|	|	|	|	|	|</a:t>
              </a:r>
            </a:p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	0	1	2	3	4	5	6	7</a:t>
              </a:r>
            </a:p>
          </p:txBody>
        </p:sp>
        <p:sp>
          <p:nvSpPr>
            <p:cNvPr id="105490" name="Rectangle 17"/>
            <p:cNvSpPr>
              <a:spLocks noChangeArrowheads="1"/>
            </p:cNvSpPr>
            <p:nvPr/>
          </p:nvSpPr>
          <p:spPr bwMode="auto">
            <a:xfrm rot="16200000">
              <a:off x="2275" y="2638"/>
              <a:ext cx="53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 Sales</a:t>
              </a:r>
            </a:p>
          </p:txBody>
        </p:sp>
        <p:sp>
          <p:nvSpPr>
            <p:cNvPr id="105491" name="Rectangle 18"/>
            <p:cNvSpPr>
              <a:spLocks noChangeArrowheads="1"/>
            </p:cNvSpPr>
            <p:nvPr/>
          </p:nvSpPr>
          <p:spPr bwMode="auto">
            <a:xfrm>
              <a:off x="3758" y="3599"/>
              <a:ext cx="9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Area payroll</a:t>
              </a:r>
            </a:p>
          </p:txBody>
        </p:sp>
      </p:grpSp>
      <p:sp>
        <p:nvSpPr>
          <p:cNvPr id="180249" name="Line 25"/>
          <p:cNvSpPr>
            <a:spLocks noChangeShapeType="1"/>
          </p:cNvSpPr>
          <p:nvPr/>
        </p:nvSpPr>
        <p:spPr bwMode="auto">
          <a:xfrm flipV="1">
            <a:off x="4800600" y="3378200"/>
            <a:ext cx="3708400" cy="1130300"/>
          </a:xfrm>
          <a:prstGeom prst="line">
            <a:avLst/>
          </a:prstGeom>
          <a:noFill/>
          <a:ln w="101600">
            <a:solidFill>
              <a:srgbClr val="1750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80254" name="Group 30"/>
          <p:cNvGrpSpPr>
            <a:grpSpLocks/>
          </p:cNvGrpSpPr>
          <p:nvPr/>
        </p:nvGrpSpPr>
        <p:grpSpPr bwMode="auto">
          <a:xfrm>
            <a:off x="4137025" y="3363913"/>
            <a:ext cx="3533775" cy="2147887"/>
            <a:chOff x="2606" y="2311"/>
            <a:chExt cx="2226" cy="1353"/>
          </a:xfrm>
        </p:grpSpPr>
        <p:sp>
          <p:nvSpPr>
            <p:cNvPr id="105485" name="Freeform 27"/>
            <p:cNvSpPr>
              <a:spLocks/>
            </p:cNvSpPr>
            <p:nvPr/>
          </p:nvSpPr>
          <p:spPr bwMode="auto">
            <a:xfrm>
              <a:off x="3024" y="2472"/>
              <a:ext cx="1808" cy="1192"/>
            </a:xfrm>
            <a:custGeom>
              <a:avLst/>
              <a:gdLst>
                <a:gd name="T0" fmla="*/ 0 w 1808"/>
                <a:gd name="T1" fmla="*/ 0 h 1192"/>
                <a:gd name="T2" fmla="*/ 1808 w 1808"/>
                <a:gd name="T3" fmla="*/ 0 h 1192"/>
                <a:gd name="T4" fmla="*/ 1808 w 1808"/>
                <a:gd name="T5" fmla="*/ 1192 h 1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08" h="1192">
                  <a:moveTo>
                    <a:pt x="0" y="0"/>
                  </a:moveTo>
                  <a:lnTo>
                    <a:pt x="1808" y="0"/>
                  </a:lnTo>
                  <a:lnTo>
                    <a:pt x="1808" y="1192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5486" name="Rectangle 29"/>
            <p:cNvSpPr>
              <a:spLocks noChangeArrowheads="1"/>
            </p:cNvSpPr>
            <p:nvPr/>
          </p:nvSpPr>
          <p:spPr bwMode="auto">
            <a:xfrm>
              <a:off x="2606" y="2311"/>
              <a:ext cx="3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3.25</a:t>
              </a:r>
            </a:p>
          </p:txBody>
        </p:sp>
      </p:grpSp>
      <p:cxnSp>
        <p:nvCxnSpPr>
          <p:cNvPr id="3" name="Straight Arrow Connector 2"/>
          <p:cNvCxnSpPr/>
          <p:nvPr/>
        </p:nvCxnSpPr>
        <p:spPr bwMode="auto">
          <a:xfrm>
            <a:off x="1019175" y="3721100"/>
            <a:ext cx="2193925" cy="53101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3535680" y="2336800"/>
            <a:ext cx="3688080" cy="2032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Box 5"/>
          <p:cNvSpPr txBox="1"/>
          <p:nvPr/>
        </p:nvSpPr>
        <p:spPr>
          <a:xfrm>
            <a:off x="517525" y="5573603"/>
            <a:ext cx="2695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C00000"/>
                </a:solidFill>
              </a:rPr>
              <a:t>See Sample Problems for Excel based solutions.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18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18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8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18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9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0" dur="1000"/>
                                        <p:tgtEl>
                                          <p:spTgt spid="18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8" grpId="0" animBg="1"/>
      <p:bldP spid="180246" grpId="0" autoUpdateAnimBg="0"/>
      <p:bldP spid="180247" grpId="0" autoUpdateAnimBg="0"/>
      <p:bldP spid="180248" grpId="0" autoUpdateAnimBg="0"/>
      <p:bldP spid="180249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01688" y="2501900"/>
            <a:ext cx="7540625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257300" indent="-544513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63700" indent="-227013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070100" indent="-227013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476500" indent="-227013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9337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3909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8481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305300" indent="-2270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Use of Multiple Linear Regression in</a:t>
            </a:r>
          </a:p>
          <a:p>
            <a:pPr algn="ctr" eaLnBrk="1" hangingPunct="1">
              <a:buClr>
                <a:srgbClr val="BF0922"/>
              </a:buClr>
              <a:buFontTx/>
              <a:buNone/>
            </a:pPr>
            <a:r>
              <a:rPr lang="en-US" altLang="en-US" sz="4800" dirty="0">
                <a:solidFill>
                  <a:srgbClr val="003300"/>
                </a:solidFill>
              </a:rPr>
              <a:t> Forecasting</a:t>
            </a:r>
          </a:p>
        </p:txBody>
      </p:sp>
    </p:spTree>
    <p:extLst>
      <p:ext uri="{BB962C8B-B14F-4D97-AF65-F5344CB8AC3E}">
        <p14:creationId xmlns:p14="http://schemas.microsoft.com/office/powerpoint/2010/main" val="1893645979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384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Multiple Regression Analysis</a:t>
            </a:r>
          </a:p>
        </p:txBody>
      </p:sp>
      <p:sp>
        <p:nvSpPr>
          <p:cNvPr id="193539" name="Rectangle 3"/>
          <p:cNvSpPr>
            <a:spLocks noChangeArrowheads="1"/>
          </p:cNvSpPr>
          <p:nvPr/>
        </p:nvSpPr>
        <p:spPr bwMode="auto">
          <a:xfrm>
            <a:off x="581025" y="2122488"/>
            <a:ext cx="7980363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algn="l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algn="l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algn="l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algn="l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800" dirty="0"/>
              <a:t>If more than one independent variable is to be used in the model, linear regression can be extended to multiple regression to accommodate several independent variables</a:t>
            </a:r>
          </a:p>
        </p:txBody>
      </p:sp>
      <p:grpSp>
        <p:nvGrpSpPr>
          <p:cNvPr id="193540" name="Group 4"/>
          <p:cNvGrpSpPr>
            <a:grpSpLocks/>
          </p:cNvGrpSpPr>
          <p:nvPr/>
        </p:nvGrpSpPr>
        <p:grpSpPr bwMode="auto">
          <a:xfrm>
            <a:off x="2525713" y="3895725"/>
            <a:ext cx="4081462" cy="682625"/>
            <a:chOff x="2191" y="2961"/>
            <a:chExt cx="2571" cy="430"/>
          </a:xfrm>
        </p:grpSpPr>
        <p:sp>
          <p:nvSpPr>
            <p:cNvPr id="114695" name="Rectangle 5"/>
            <p:cNvSpPr>
              <a:spLocks noChangeArrowheads="1"/>
            </p:cNvSpPr>
            <p:nvPr/>
          </p:nvSpPr>
          <p:spPr bwMode="auto">
            <a:xfrm>
              <a:off x="2191" y="3026"/>
              <a:ext cx="257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i="1" dirty="0"/>
                <a:t>y </a:t>
              </a:r>
              <a:r>
                <a:rPr lang="en-US" altLang="en-US" dirty="0"/>
                <a:t>= </a:t>
              </a:r>
              <a:r>
                <a:rPr lang="en-US" altLang="en-US" i="1" dirty="0"/>
                <a:t>a </a:t>
              </a:r>
              <a:r>
                <a:rPr lang="en-US" altLang="en-US" dirty="0"/>
                <a:t>+ </a:t>
              </a:r>
              <a:r>
                <a:rPr lang="en-US" altLang="en-US" i="1" dirty="0"/>
                <a:t>b</a:t>
              </a:r>
              <a:r>
                <a:rPr lang="en-US" altLang="en-US" baseline="-25000" dirty="0"/>
                <a:t>1</a:t>
              </a:r>
              <a:r>
                <a:rPr lang="en-US" altLang="en-US" i="1" dirty="0"/>
                <a:t>x</a:t>
              </a:r>
              <a:r>
                <a:rPr lang="en-US" altLang="en-US" baseline="-25000" dirty="0"/>
                <a:t>1</a:t>
              </a:r>
              <a:r>
                <a:rPr lang="en-US" altLang="en-US" i="1" dirty="0"/>
                <a:t> + b</a:t>
              </a:r>
              <a:r>
                <a:rPr lang="en-US" altLang="en-US" baseline="-25000" dirty="0"/>
                <a:t>2</a:t>
              </a:r>
              <a:r>
                <a:rPr lang="en-US" altLang="en-US" i="1" dirty="0"/>
                <a:t>x</a:t>
              </a:r>
              <a:r>
                <a:rPr lang="en-US" altLang="en-US" baseline="-25000" dirty="0"/>
                <a:t>2</a:t>
              </a:r>
              <a:r>
                <a:rPr lang="en-US" altLang="en-US" dirty="0"/>
                <a:t> …</a:t>
              </a:r>
              <a:endParaRPr lang="en-US" altLang="en-US" i="1" dirty="0"/>
            </a:p>
          </p:txBody>
        </p:sp>
        <p:sp>
          <p:nvSpPr>
            <p:cNvPr id="114696" name="Rectangle 6"/>
            <p:cNvSpPr>
              <a:spLocks noChangeArrowheads="1"/>
            </p:cNvSpPr>
            <p:nvPr/>
          </p:nvSpPr>
          <p:spPr bwMode="auto">
            <a:xfrm>
              <a:off x="2206" y="2961"/>
              <a:ext cx="24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/>
                <a:t>^</a:t>
              </a:r>
            </a:p>
          </p:txBody>
        </p:sp>
      </p:grpSp>
      <p:sp>
        <p:nvSpPr>
          <p:cNvPr id="193543" name="Rectangle 7"/>
          <p:cNvSpPr>
            <a:spLocks noChangeArrowheads="1"/>
          </p:cNvSpPr>
          <p:nvPr/>
        </p:nvSpPr>
        <p:spPr bwMode="auto">
          <a:xfrm>
            <a:off x="1277938" y="4941888"/>
            <a:ext cx="6586537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sz="2800" b="1" dirty="0">
                <a:solidFill>
                  <a:srgbClr val="C00000"/>
                </a:solidFill>
              </a:rPr>
              <a:t>See Sample Problems for Excel based solutions.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autoUpdateAnimBg="0"/>
      <p:bldP spid="193543" grpId="0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References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6600" y="2232660"/>
            <a:ext cx="7772400" cy="1257300"/>
          </a:xfrm>
          <a:ln>
            <a:solidFill>
              <a:srgbClr val="003300"/>
            </a:solidFill>
          </a:ln>
        </p:spPr>
        <p:txBody>
          <a:bodyPr anchor="ctr"/>
          <a:lstStyle/>
          <a:p>
            <a:pPr marL="0" indent="0" algn="ctr" eaLnBrk="1" hangingPunct="1">
              <a:buNone/>
            </a:pPr>
            <a:r>
              <a:rPr lang="en-US" altLang="en-US" dirty="0">
                <a:solidFill>
                  <a:srgbClr val="003300"/>
                </a:solidFill>
                <a:hlinkClick r:id="rId2"/>
              </a:rPr>
              <a:t>Forecasting at Hard Rock Cafe</a:t>
            </a:r>
            <a:endParaRPr lang="en-US" altLang="en-US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631895"/>
      </p:ext>
    </p:extLst>
  </p:cSld>
  <p:clrMapOvr>
    <a:masterClrMapping/>
  </p:clrMapOvr>
  <p:transition>
    <p:strips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577199" y="2414222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+mj-cs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923893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09675"/>
            <a:ext cx="7772400" cy="51784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Short-range forecast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Up to 1 year, generally less than 3 months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Purchasing, job scheduling, workforce levels, job assignments, production levels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Medium-range forecast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3 months to 3 years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Sales and production planning, budgeting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Long-range forecast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3</a:t>
            </a:r>
            <a:r>
              <a:rPr lang="en-US" altLang="en-US" sz="2400" baseline="30000" dirty="0"/>
              <a:t>+</a:t>
            </a:r>
            <a:r>
              <a:rPr lang="en-US" altLang="en-US" sz="2400" dirty="0"/>
              <a:t> years</a:t>
            </a:r>
          </a:p>
          <a:p>
            <a:pPr marL="1168400" lvl="1" indent="-455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New product planning, facility location, research and development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93700"/>
            <a:ext cx="7772400" cy="8382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Forecasting Time Horizons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Distinguishing Differences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92275"/>
            <a:ext cx="7772400" cy="4632325"/>
          </a:xfrm>
        </p:spPr>
        <p:txBody>
          <a:bodyPr lIns="99994" tIns="49997" rIns="99994" bIns="49997"/>
          <a:lstStyle/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  <a:defRPr/>
            </a:pPr>
            <a:r>
              <a:rPr lang="en-US" altLang="en-US" sz="2800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Medium/long range</a:t>
            </a:r>
            <a:r>
              <a:rPr lang="en-US" altLang="en-US" sz="2800" dirty="0"/>
              <a:t> forecasts deal with more comprehensive issues and support management decisions regarding planning and  products, plants and processes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  <a:defRPr/>
            </a:pPr>
            <a:r>
              <a:rPr lang="en-US" altLang="en-US" sz="2800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Short-term</a:t>
            </a:r>
            <a:r>
              <a:rPr lang="en-US" altLang="en-US" sz="2800" dirty="0"/>
              <a:t> forecasting usually employs different methodologies than longer-term forecasting</a:t>
            </a:r>
          </a:p>
          <a:p>
            <a:pPr marL="533400" indent="-533400" eaLnBrk="1" hangingPunct="1">
              <a:buClr>
                <a:srgbClr val="BF0922"/>
              </a:buClr>
              <a:buFont typeface="Wingdings" pitchFamily="2" charset="2"/>
              <a:buChar char="u"/>
              <a:defRPr/>
            </a:pPr>
            <a:r>
              <a:rPr lang="en-US" altLang="en-US" sz="2800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Short-term</a:t>
            </a:r>
            <a:r>
              <a:rPr lang="en-US" altLang="en-US" sz="2800" dirty="0"/>
              <a:t> forecasts tend to be more accurate than longer-term forecasts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76275" y="533400"/>
            <a:ext cx="7789863" cy="804863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99994" tIns="49997" rIns="99994" bIns="49997" anchorCtr="1"/>
          <a:lstStyle/>
          <a:p>
            <a:pPr eaLnBrk="1" hangingPunct="1">
              <a:defRPr/>
            </a:pPr>
            <a:r>
              <a:rPr lang="en-US" altLang="en-US" dirty="0"/>
              <a:t>Types of Forecasts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85938"/>
            <a:ext cx="7772400" cy="43100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5" tIns="45707" rIns="91415" bIns="45707"/>
          <a:lstStyle/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Economic forecasts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Address business cycle – inflation rate, money supply, housing starts, etc.</a:t>
            </a:r>
          </a:p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Technological forecasts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Predict rate of technological progress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Impacts development of new products</a:t>
            </a:r>
          </a:p>
          <a:p>
            <a:pPr marL="533400" indent="-533400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dirty="0"/>
              <a:t>Demand forecasts</a:t>
            </a:r>
          </a:p>
          <a:p>
            <a:pPr marL="1168400" lvl="1" indent="-455613" defTabSz="836613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400" dirty="0"/>
              <a:t>Predict sales of existing products and services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2408</Words>
  <Application>Microsoft Office PowerPoint</Application>
  <PresentationFormat>On-screen Show (4:3)</PresentationFormat>
  <Paragraphs>452</Paragraphs>
  <Slides>66</Slides>
  <Notes>51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Arial</vt:lpstr>
      <vt:lpstr>Lucida Bright</vt:lpstr>
      <vt:lpstr>Symbol</vt:lpstr>
      <vt:lpstr>Times</vt:lpstr>
      <vt:lpstr>Wingdings</vt:lpstr>
      <vt:lpstr>Blank Presentation</vt:lpstr>
      <vt:lpstr>PowerPoint Presentation</vt:lpstr>
      <vt:lpstr>Outline – Continued</vt:lpstr>
      <vt:lpstr>Outline – Continued</vt:lpstr>
      <vt:lpstr>Outline – Continued</vt:lpstr>
      <vt:lpstr>PowerPoint Presentation</vt:lpstr>
      <vt:lpstr>What is Forecasting?</vt:lpstr>
      <vt:lpstr>Forecasting Time Horizons</vt:lpstr>
      <vt:lpstr>Distinguishing Differences</vt:lpstr>
      <vt:lpstr>Types of Forecasts</vt:lpstr>
      <vt:lpstr>Strategic Importance of Forecasting</vt:lpstr>
      <vt:lpstr>Seven Steps in Forecasting</vt:lpstr>
      <vt:lpstr>The Realities!</vt:lpstr>
      <vt:lpstr>Forecasting Approaches</vt:lpstr>
      <vt:lpstr>Forecasting Approaches</vt:lpstr>
      <vt:lpstr>PowerPoint Presentation</vt:lpstr>
      <vt:lpstr>Overview of Qualitative Methods</vt:lpstr>
      <vt:lpstr>Overview of Qualitative Methods</vt:lpstr>
      <vt:lpstr>Jury of Executive Opinion</vt:lpstr>
      <vt:lpstr>Sales Force Composite</vt:lpstr>
      <vt:lpstr>Delphi Method</vt:lpstr>
      <vt:lpstr>PowerPoint Presentation</vt:lpstr>
      <vt:lpstr>Overview of Quantitative Approaches</vt:lpstr>
      <vt:lpstr>PowerPoint Presentation</vt:lpstr>
      <vt:lpstr>Time Series Forecasting</vt:lpstr>
      <vt:lpstr>Components of Demand</vt:lpstr>
      <vt:lpstr>Trend Component</vt:lpstr>
      <vt:lpstr>Seasonal Component</vt:lpstr>
      <vt:lpstr>Cyclical Component</vt:lpstr>
      <vt:lpstr>Random Component</vt:lpstr>
      <vt:lpstr>Naive Approach</vt:lpstr>
      <vt:lpstr>PowerPoint Presentation</vt:lpstr>
      <vt:lpstr>Moving Average Method</vt:lpstr>
      <vt:lpstr>Moving Average Example</vt:lpstr>
      <vt:lpstr>Weighted Moving Average</vt:lpstr>
      <vt:lpstr>Weighted Moving Average</vt:lpstr>
      <vt:lpstr>Weighted Moving Average</vt:lpstr>
      <vt:lpstr>Potential Problems With  Moving Average</vt:lpstr>
      <vt:lpstr>PowerPoint Presentation</vt:lpstr>
      <vt:lpstr>Exponential Smoothing</vt:lpstr>
      <vt:lpstr>Exponential Smoothing</vt:lpstr>
      <vt:lpstr>Exponential Smoothing Example</vt:lpstr>
      <vt:lpstr>Exponential Smoothing Example</vt:lpstr>
      <vt:lpstr>Exponential Smoothing Example</vt:lpstr>
      <vt:lpstr>PowerPoint Presentation</vt:lpstr>
      <vt:lpstr>Common Measure of Error</vt:lpstr>
      <vt:lpstr>Absolute Value</vt:lpstr>
      <vt:lpstr>Forecast Error </vt:lpstr>
      <vt:lpstr>Forecast Error </vt:lpstr>
      <vt:lpstr>PowerPoint Presentation</vt:lpstr>
      <vt:lpstr>Trend Projections</vt:lpstr>
      <vt:lpstr>Least Squares Method</vt:lpstr>
      <vt:lpstr>Least Squares Example</vt:lpstr>
      <vt:lpstr>Least Squares Requirements</vt:lpstr>
      <vt:lpstr>PowerPoint Presentation</vt:lpstr>
      <vt:lpstr>Correlation</vt:lpstr>
      <vt:lpstr>Correlation</vt:lpstr>
      <vt:lpstr>PowerPoint Presentation</vt:lpstr>
      <vt:lpstr>PowerPoint Presentation</vt:lpstr>
      <vt:lpstr>Simple Linear Regression</vt:lpstr>
      <vt:lpstr>Simple Linear Regression</vt:lpstr>
      <vt:lpstr>Simple Linear Regression</vt:lpstr>
      <vt:lpstr>Simple Linear Regression</vt:lpstr>
      <vt:lpstr>PowerPoint Presentation</vt:lpstr>
      <vt:lpstr>Multiple Regression Analysis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2015-11-22T16:37:19Z</dcterms:created>
  <dcterms:modified xsi:type="dcterms:W3CDTF">2023-04-06T15:48:56Z</dcterms:modified>
</cp:coreProperties>
</file>