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>
  <p:sldMasterIdLst>
    <p:sldMasterId id="2147483653" r:id="rId1"/>
  </p:sldMasterIdLst>
  <p:notesMasterIdLst>
    <p:notesMasterId r:id="rId33"/>
  </p:notesMasterIdLst>
  <p:handoutMasterIdLst>
    <p:handoutMasterId r:id="rId34"/>
  </p:handoutMasterIdLst>
  <p:sldIdLst>
    <p:sldId id="746" r:id="rId2"/>
    <p:sldId id="292" r:id="rId3"/>
    <p:sldId id="263" r:id="rId4"/>
    <p:sldId id="265" r:id="rId5"/>
    <p:sldId id="266" r:id="rId6"/>
    <p:sldId id="267" r:id="rId7"/>
    <p:sldId id="268" r:id="rId8"/>
    <p:sldId id="269" r:id="rId9"/>
    <p:sldId id="270" r:id="rId10"/>
    <p:sldId id="271" r:id="rId11"/>
    <p:sldId id="296" r:id="rId12"/>
    <p:sldId id="297" r:id="rId13"/>
    <p:sldId id="299" r:id="rId14"/>
    <p:sldId id="282" r:id="rId15"/>
    <p:sldId id="293" r:id="rId16"/>
    <p:sldId id="294" r:id="rId17"/>
    <p:sldId id="273" r:id="rId18"/>
    <p:sldId id="274" r:id="rId19"/>
    <p:sldId id="301" r:id="rId20"/>
    <p:sldId id="275" r:id="rId21"/>
    <p:sldId id="311" r:id="rId22"/>
    <p:sldId id="305" r:id="rId23"/>
    <p:sldId id="277" r:id="rId24"/>
    <p:sldId id="278" r:id="rId25"/>
    <p:sldId id="280" r:id="rId26"/>
    <p:sldId id="281" r:id="rId27"/>
    <p:sldId id="324" r:id="rId28"/>
    <p:sldId id="333" r:id="rId29"/>
    <p:sldId id="313" r:id="rId30"/>
    <p:sldId id="290" r:id="rId31"/>
    <p:sldId id="400" r:id="rId32"/>
  </p:sldIdLst>
  <p:sldSz cx="9144000" cy="6858000" type="screen4x3"/>
  <p:notesSz cx="6858000" cy="9144000"/>
  <p:embeddedFontLst>
    <p:embeddedFont>
      <p:font typeface="ＭＳ Ｐゴシック" panose="020B0600070205080204" pitchFamily="34" charset="-128"/>
      <p:regular r:id="rId35"/>
    </p:embeddedFont>
    <p:embeddedFont>
      <p:font typeface="FrankRuehl" panose="020E0503060101010101" pitchFamily="34" charset="-79"/>
      <p:regular r:id="rId36"/>
    </p:embeddedFont>
    <p:embeddedFont>
      <p:font typeface="Lucida Bright" panose="02040602050505020304" pitchFamily="18" charset="0"/>
      <p:regular r:id="rId37"/>
      <p:bold r:id="rId38"/>
      <p:italic r:id="rId39"/>
      <p:boldItalic r:id="rId40"/>
    </p:embeddedFont>
    <p:embeddedFont>
      <p:font typeface="Tahoma" panose="020B0604030504040204" pitchFamily="34" charset="0"/>
      <p:regular r:id="rId41"/>
      <p:bold r:id="rId42"/>
    </p:embeddedFont>
  </p:embeddedFontLst>
  <p:kinsoku lang="ja-JP" invalStChars="、。，．・：；？！゛゜ヽヾゝゞ々ー’”）〕］｝〉》」』】°‰′″℃￠％ぁぃぅぇぉっゃゅょゎァィゥェォッャュョヮヵヶ!%),.:;?]}｡｣､･ｧｨｩｪｫｬｭｮｯｰﾞﾟ" invalEndChars="‘“（〔［｛〈《「『【￥＄$([\{｢￡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DE0BD"/>
    <a:srgbClr val="F983C1"/>
    <a:srgbClr val="C1BAF8"/>
    <a:srgbClr val="E5FFFF"/>
    <a:srgbClr val="C0FEFE"/>
    <a:srgbClr val="CCECFF"/>
    <a:srgbClr val="FFFFCC"/>
    <a:srgbClr val="00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 horzBarState="maximized">
    <p:restoredLeft sz="20722" autoAdjust="0"/>
    <p:restoredTop sz="94660"/>
  </p:normalViewPr>
  <p:slideViewPr>
    <p:cSldViewPr>
      <p:cViewPr varScale="1">
        <p:scale>
          <a:sx n="111" d="100"/>
          <a:sy n="111" d="100"/>
        </p:scale>
        <p:origin x="2256" y="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-2160"/>
    </p:cViewPr>
  </p:sorterViewPr>
  <p:notesViewPr>
    <p:cSldViewPr>
      <p:cViewPr>
        <p:scale>
          <a:sx n="75" d="100"/>
          <a:sy n="75" d="100"/>
        </p:scale>
        <p:origin x="-2220" y="-276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5.fntdata"/><Relationship Id="rId21" Type="http://schemas.openxmlformats.org/officeDocument/2006/relationships/slide" Target="slides/slide20.xml"/><Relationship Id="rId34" Type="http://schemas.openxmlformats.org/officeDocument/2006/relationships/handoutMaster" Target="handoutMasters/handoutMaster1.xml"/><Relationship Id="rId42" Type="http://schemas.openxmlformats.org/officeDocument/2006/relationships/font" Target="fonts/font8.fntdata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font" Target="fonts/font3.fntdata"/><Relationship Id="rId40" Type="http://schemas.openxmlformats.org/officeDocument/2006/relationships/font" Target="fonts/font6.fntdata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2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font" Target="fonts/font1.fntdata"/><Relationship Id="rId43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38" Type="http://schemas.openxmlformats.org/officeDocument/2006/relationships/font" Target="fonts/font4.fntdata"/><Relationship Id="rId46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font" Target="fonts/font7.fntdata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5">
            <a:extLst>
              <a:ext uri="{FF2B5EF4-FFF2-40B4-BE49-F238E27FC236}">
                <a16:creationId xmlns:a16="http://schemas.microsoft.com/office/drawing/2014/main" id="{F275BF13-E263-45E2-B052-DE968C05983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200" y="8824913"/>
            <a:ext cx="6705600" cy="273050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/>
          </a:p>
        </p:txBody>
      </p:sp>
      <p:sp>
        <p:nvSpPr>
          <p:cNvPr id="14339" name="Line 6">
            <a:extLst>
              <a:ext uri="{FF2B5EF4-FFF2-40B4-BE49-F238E27FC236}">
                <a16:creationId xmlns:a16="http://schemas.microsoft.com/office/drawing/2014/main" id="{0F5D56BA-AE06-417A-B0DA-08B62BD20909}"/>
              </a:ext>
            </a:extLst>
          </p:cNvPr>
          <p:cNvSpPr>
            <a:spLocks noChangeShapeType="1"/>
          </p:cNvSpPr>
          <p:nvPr/>
        </p:nvSpPr>
        <p:spPr bwMode="auto">
          <a:xfrm>
            <a:off x="828675" y="381000"/>
            <a:ext cx="5622925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340" name="Line 7">
            <a:extLst>
              <a:ext uri="{FF2B5EF4-FFF2-40B4-BE49-F238E27FC236}">
                <a16:creationId xmlns:a16="http://schemas.microsoft.com/office/drawing/2014/main" id="{2B9F339E-AD17-4E82-9844-7C29CFCAAC94}"/>
              </a:ext>
            </a:extLst>
          </p:cNvPr>
          <p:cNvSpPr>
            <a:spLocks noChangeShapeType="1"/>
          </p:cNvSpPr>
          <p:nvPr/>
        </p:nvSpPr>
        <p:spPr bwMode="auto">
          <a:xfrm>
            <a:off x="828675" y="8763000"/>
            <a:ext cx="5622925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80" name="Rectangle 8">
            <a:extLst>
              <a:ext uri="{FF2B5EF4-FFF2-40B4-BE49-F238E27FC236}">
                <a16:creationId xmlns:a16="http://schemas.microsoft.com/office/drawing/2014/main" id="{B23CFEC0-D003-4798-85D0-9DCE9D60065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438" y="8818563"/>
            <a:ext cx="6715125" cy="241300"/>
          </a:xfrm>
          <a:prstGeom prst="rect">
            <a:avLst/>
          </a:prstGeom>
          <a:noFill/>
          <a:ln>
            <a:noFill/>
          </a:ln>
          <a:effectLst/>
        </p:spPr>
        <p:txBody>
          <a:bodyPr lIns="90488" tIns="44450" rIns="90488" bIns="44450">
            <a:spAutoFit/>
          </a:bodyPr>
          <a:lstStyle>
            <a:lvl1pPr eaLnBrk="0" hangingPunct="0">
              <a:tabLst>
                <a:tab pos="285750" algn="l"/>
                <a:tab pos="6457950" algn="r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eaLnBrk="0" hangingPunct="0">
              <a:tabLst>
                <a:tab pos="285750" algn="l"/>
                <a:tab pos="6457950" algn="r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eaLnBrk="0" hangingPunct="0">
              <a:tabLst>
                <a:tab pos="285750" algn="l"/>
                <a:tab pos="6457950" algn="r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eaLnBrk="0" hangingPunct="0">
              <a:tabLst>
                <a:tab pos="285750" algn="l"/>
                <a:tab pos="6457950" algn="r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eaLnBrk="0" hangingPunct="0">
              <a:tabLst>
                <a:tab pos="285750" algn="l"/>
                <a:tab pos="6457950" algn="r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285750" algn="l"/>
                <a:tab pos="6457950" algn="r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285750" algn="l"/>
                <a:tab pos="6457950" algn="r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285750" algn="l"/>
                <a:tab pos="6457950" algn="r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285750" algn="l"/>
                <a:tab pos="6457950" algn="r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defRPr/>
            </a:pPr>
            <a:r>
              <a:rPr lang="en-US" altLang="en-US" sz="1000">
                <a:latin typeface="Arial" panose="020B0604020202020204" pitchFamily="34" charset="0"/>
              </a:rPr>
              <a:t>Business Statistics: A Decision-Making Approach, 6e	© 2005 Prentice-Hall, Inc.</a:t>
            </a:r>
          </a:p>
        </p:txBody>
      </p:sp>
      <p:sp>
        <p:nvSpPr>
          <p:cNvPr id="3081" name="Rectangle 9">
            <a:extLst>
              <a:ext uri="{FF2B5EF4-FFF2-40B4-BE49-F238E27FC236}">
                <a16:creationId xmlns:a16="http://schemas.microsoft.com/office/drawing/2014/main" id="{0D269469-4442-4E6F-ABCA-BA86D34DC0F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438" y="55563"/>
            <a:ext cx="6715125" cy="273050"/>
          </a:xfrm>
          <a:prstGeom prst="rect">
            <a:avLst/>
          </a:prstGeom>
          <a:noFill/>
          <a:ln>
            <a:noFill/>
          </a:ln>
          <a:effectLst/>
        </p:spPr>
        <p:txBody>
          <a:bodyPr lIns="90488" tIns="44450" rIns="90488" bIns="44450">
            <a:spAutoFit/>
          </a:bodyPr>
          <a:lstStyle>
            <a:lvl1pPr>
              <a:tabLst>
                <a:tab pos="285750" algn="l"/>
                <a:tab pos="3257550" algn="ctr"/>
                <a:tab pos="6457950" algn="r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tabLst>
                <a:tab pos="285750" algn="l"/>
                <a:tab pos="3257550" algn="ctr"/>
                <a:tab pos="6457950" algn="r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tabLst>
                <a:tab pos="285750" algn="l"/>
                <a:tab pos="3257550" algn="ctr"/>
                <a:tab pos="6457950" algn="r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tabLst>
                <a:tab pos="285750" algn="l"/>
                <a:tab pos="3257550" algn="ctr"/>
                <a:tab pos="6457950" algn="r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tabLst>
                <a:tab pos="285750" algn="l"/>
                <a:tab pos="3257550" algn="ctr"/>
                <a:tab pos="6457950" algn="r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85750" algn="l"/>
                <a:tab pos="3257550" algn="ctr"/>
                <a:tab pos="6457950" algn="r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85750" algn="l"/>
                <a:tab pos="3257550" algn="ctr"/>
                <a:tab pos="6457950" algn="r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85750" algn="l"/>
                <a:tab pos="3257550" algn="ctr"/>
                <a:tab pos="6457950" algn="r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85750" algn="l"/>
                <a:tab pos="3257550" algn="ctr"/>
                <a:tab pos="6457950" algn="r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200"/>
              <a:t>	Learning Module 3	</a:t>
            </a:r>
            <a:r>
              <a:rPr lang="en-US" altLang="en-US" sz="1200" b="1"/>
              <a:t>Student Lecture Notes</a:t>
            </a:r>
            <a:r>
              <a:rPr lang="en-US" altLang="en-US" sz="1200"/>
              <a:t>	 3-</a:t>
            </a:r>
            <a:fld id="{1FBB9830-8F3F-4337-AF19-749E11599AAC}" type="slidenum">
              <a:rPr lang="en-US" altLang="en-US" sz="1200"/>
              <a:pPr/>
              <a:t>‹#›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>
            <a:extLst>
              <a:ext uri="{FF2B5EF4-FFF2-40B4-BE49-F238E27FC236}">
                <a16:creationId xmlns:a16="http://schemas.microsoft.com/office/drawing/2014/main" id="{0CE16239-E826-4972-BAEF-1E70CEB75A3D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3429000"/>
            <a:ext cx="5029200" cy="5029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noProof="0"/>
              <a:t>Click to edit Master notes styles</a:t>
            </a:r>
          </a:p>
          <a:p>
            <a:pPr lvl="1"/>
            <a:r>
              <a:rPr lang="en-US" altLang="en-US" noProof="0"/>
              <a:t>Second Level</a:t>
            </a:r>
          </a:p>
          <a:p>
            <a:pPr lvl="2"/>
            <a:r>
              <a:rPr lang="en-US" altLang="en-US" noProof="0"/>
              <a:t>Third Level</a:t>
            </a:r>
          </a:p>
          <a:p>
            <a:pPr lvl="3"/>
            <a:r>
              <a:rPr lang="en-US" altLang="en-US" noProof="0"/>
              <a:t>Fourth Level</a:t>
            </a:r>
          </a:p>
          <a:p>
            <a:pPr lvl="4"/>
            <a:r>
              <a:rPr lang="en-US" altLang="en-US" noProof="0"/>
              <a:t>Fifth Level</a:t>
            </a:r>
          </a:p>
        </p:txBody>
      </p:sp>
      <p:sp>
        <p:nvSpPr>
          <p:cNvPr id="13315" name="Rectangle 3">
            <a:extLst>
              <a:ext uri="{FF2B5EF4-FFF2-40B4-BE49-F238E27FC236}">
                <a16:creationId xmlns:a16="http://schemas.microsoft.com/office/drawing/2014/main" id="{BF1D4803-5A0C-4E12-891A-B4D3E226F9C5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447800" y="457200"/>
            <a:ext cx="4181475" cy="288925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3316" name="Line 4">
            <a:extLst>
              <a:ext uri="{FF2B5EF4-FFF2-40B4-BE49-F238E27FC236}">
                <a16:creationId xmlns:a16="http://schemas.microsoft.com/office/drawing/2014/main" id="{B59F6E6E-D470-4EAA-BDA5-68E426358677}"/>
              </a:ext>
            </a:extLst>
          </p:cNvPr>
          <p:cNvSpPr>
            <a:spLocks noChangeShapeType="1"/>
          </p:cNvSpPr>
          <p:nvPr/>
        </p:nvSpPr>
        <p:spPr bwMode="auto">
          <a:xfrm>
            <a:off x="1120775" y="3581400"/>
            <a:ext cx="4657725" cy="0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317" name="Line 5">
            <a:extLst>
              <a:ext uri="{FF2B5EF4-FFF2-40B4-BE49-F238E27FC236}">
                <a16:creationId xmlns:a16="http://schemas.microsoft.com/office/drawing/2014/main" id="{B7836C83-5A04-4FC0-9DC6-8FE37259345E}"/>
              </a:ext>
            </a:extLst>
          </p:cNvPr>
          <p:cNvSpPr>
            <a:spLocks noChangeShapeType="1"/>
          </p:cNvSpPr>
          <p:nvPr/>
        </p:nvSpPr>
        <p:spPr bwMode="auto">
          <a:xfrm>
            <a:off x="1120775" y="3886200"/>
            <a:ext cx="4657725" cy="0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318" name="Line 6">
            <a:extLst>
              <a:ext uri="{FF2B5EF4-FFF2-40B4-BE49-F238E27FC236}">
                <a16:creationId xmlns:a16="http://schemas.microsoft.com/office/drawing/2014/main" id="{334EE360-111F-4573-BB3C-30AF543F7DBF}"/>
              </a:ext>
            </a:extLst>
          </p:cNvPr>
          <p:cNvSpPr>
            <a:spLocks noChangeShapeType="1"/>
          </p:cNvSpPr>
          <p:nvPr/>
        </p:nvSpPr>
        <p:spPr bwMode="auto">
          <a:xfrm>
            <a:off x="1120775" y="4191000"/>
            <a:ext cx="4657725" cy="0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319" name="Line 7">
            <a:extLst>
              <a:ext uri="{FF2B5EF4-FFF2-40B4-BE49-F238E27FC236}">
                <a16:creationId xmlns:a16="http://schemas.microsoft.com/office/drawing/2014/main" id="{E530BEC4-7331-4AD4-94B6-9EBC71545FE7}"/>
              </a:ext>
            </a:extLst>
          </p:cNvPr>
          <p:cNvSpPr>
            <a:spLocks noChangeShapeType="1"/>
          </p:cNvSpPr>
          <p:nvPr/>
        </p:nvSpPr>
        <p:spPr bwMode="auto">
          <a:xfrm>
            <a:off x="1120775" y="4495800"/>
            <a:ext cx="4657725" cy="0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320" name="Line 8">
            <a:extLst>
              <a:ext uri="{FF2B5EF4-FFF2-40B4-BE49-F238E27FC236}">
                <a16:creationId xmlns:a16="http://schemas.microsoft.com/office/drawing/2014/main" id="{44824D93-5F6E-49C1-AFE6-DC2940DE3776}"/>
              </a:ext>
            </a:extLst>
          </p:cNvPr>
          <p:cNvSpPr>
            <a:spLocks noChangeShapeType="1"/>
          </p:cNvSpPr>
          <p:nvPr/>
        </p:nvSpPr>
        <p:spPr bwMode="auto">
          <a:xfrm>
            <a:off x="1120775" y="4800600"/>
            <a:ext cx="4657725" cy="0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321" name="Line 9">
            <a:extLst>
              <a:ext uri="{FF2B5EF4-FFF2-40B4-BE49-F238E27FC236}">
                <a16:creationId xmlns:a16="http://schemas.microsoft.com/office/drawing/2014/main" id="{A4D83642-15DD-4CDA-9E73-0BFCA3156AD1}"/>
              </a:ext>
            </a:extLst>
          </p:cNvPr>
          <p:cNvSpPr>
            <a:spLocks noChangeShapeType="1"/>
          </p:cNvSpPr>
          <p:nvPr/>
        </p:nvSpPr>
        <p:spPr bwMode="auto">
          <a:xfrm>
            <a:off x="1120775" y="5105400"/>
            <a:ext cx="4657725" cy="0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322" name="Line 10">
            <a:extLst>
              <a:ext uri="{FF2B5EF4-FFF2-40B4-BE49-F238E27FC236}">
                <a16:creationId xmlns:a16="http://schemas.microsoft.com/office/drawing/2014/main" id="{313EDA29-503C-4225-AAF2-366C96FA8619}"/>
              </a:ext>
            </a:extLst>
          </p:cNvPr>
          <p:cNvSpPr>
            <a:spLocks noChangeShapeType="1"/>
          </p:cNvSpPr>
          <p:nvPr/>
        </p:nvSpPr>
        <p:spPr bwMode="auto">
          <a:xfrm>
            <a:off x="1120775" y="5105400"/>
            <a:ext cx="4657725" cy="0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323" name="Line 11">
            <a:extLst>
              <a:ext uri="{FF2B5EF4-FFF2-40B4-BE49-F238E27FC236}">
                <a16:creationId xmlns:a16="http://schemas.microsoft.com/office/drawing/2014/main" id="{82DFED2C-259B-4DBF-B5E6-33156D839304}"/>
              </a:ext>
            </a:extLst>
          </p:cNvPr>
          <p:cNvSpPr>
            <a:spLocks noChangeShapeType="1"/>
          </p:cNvSpPr>
          <p:nvPr/>
        </p:nvSpPr>
        <p:spPr bwMode="auto">
          <a:xfrm>
            <a:off x="1120775" y="5410200"/>
            <a:ext cx="4657725" cy="0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324" name="Line 12">
            <a:extLst>
              <a:ext uri="{FF2B5EF4-FFF2-40B4-BE49-F238E27FC236}">
                <a16:creationId xmlns:a16="http://schemas.microsoft.com/office/drawing/2014/main" id="{1A8C41A9-FD92-403C-AE7C-4977FC84CB4C}"/>
              </a:ext>
            </a:extLst>
          </p:cNvPr>
          <p:cNvSpPr>
            <a:spLocks noChangeShapeType="1"/>
          </p:cNvSpPr>
          <p:nvPr/>
        </p:nvSpPr>
        <p:spPr bwMode="auto">
          <a:xfrm>
            <a:off x="1120775" y="5715000"/>
            <a:ext cx="4657725" cy="0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325" name="Line 13">
            <a:extLst>
              <a:ext uri="{FF2B5EF4-FFF2-40B4-BE49-F238E27FC236}">
                <a16:creationId xmlns:a16="http://schemas.microsoft.com/office/drawing/2014/main" id="{E42A0E4B-2D48-400E-A129-3375E18BB14B}"/>
              </a:ext>
            </a:extLst>
          </p:cNvPr>
          <p:cNvSpPr>
            <a:spLocks noChangeShapeType="1"/>
          </p:cNvSpPr>
          <p:nvPr/>
        </p:nvSpPr>
        <p:spPr bwMode="auto">
          <a:xfrm>
            <a:off x="1120775" y="6019800"/>
            <a:ext cx="4657725" cy="0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326" name="Line 14">
            <a:extLst>
              <a:ext uri="{FF2B5EF4-FFF2-40B4-BE49-F238E27FC236}">
                <a16:creationId xmlns:a16="http://schemas.microsoft.com/office/drawing/2014/main" id="{5668D16C-6008-4172-931E-439F93216078}"/>
              </a:ext>
            </a:extLst>
          </p:cNvPr>
          <p:cNvSpPr>
            <a:spLocks noChangeShapeType="1"/>
          </p:cNvSpPr>
          <p:nvPr/>
        </p:nvSpPr>
        <p:spPr bwMode="auto">
          <a:xfrm>
            <a:off x="1120775" y="6324600"/>
            <a:ext cx="4657725" cy="0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327" name="Line 15">
            <a:extLst>
              <a:ext uri="{FF2B5EF4-FFF2-40B4-BE49-F238E27FC236}">
                <a16:creationId xmlns:a16="http://schemas.microsoft.com/office/drawing/2014/main" id="{539E6EED-B3B8-4369-BB92-C8AB1C45C27C}"/>
              </a:ext>
            </a:extLst>
          </p:cNvPr>
          <p:cNvSpPr>
            <a:spLocks noChangeShapeType="1"/>
          </p:cNvSpPr>
          <p:nvPr/>
        </p:nvSpPr>
        <p:spPr bwMode="auto">
          <a:xfrm>
            <a:off x="1120775" y="6629400"/>
            <a:ext cx="4657725" cy="0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328" name="Line 16">
            <a:extLst>
              <a:ext uri="{FF2B5EF4-FFF2-40B4-BE49-F238E27FC236}">
                <a16:creationId xmlns:a16="http://schemas.microsoft.com/office/drawing/2014/main" id="{B80AB5D6-BCA9-4DDD-AEBE-FE28DCF932A5}"/>
              </a:ext>
            </a:extLst>
          </p:cNvPr>
          <p:cNvSpPr>
            <a:spLocks noChangeShapeType="1"/>
          </p:cNvSpPr>
          <p:nvPr/>
        </p:nvSpPr>
        <p:spPr bwMode="auto">
          <a:xfrm>
            <a:off x="1120775" y="6934200"/>
            <a:ext cx="4657725" cy="0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329" name="Line 17">
            <a:extLst>
              <a:ext uri="{FF2B5EF4-FFF2-40B4-BE49-F238E27FC236}">
                <a16:creationId xmlns:a16="http://schemas.microsoft.com/office/drawing/2014/main" id="{8B9A688E-652D-47E2-B8B3-5C31149D9E2B}"/>
              </a:ext>
            </a:extLst>
          </p:cNvPr>
          <p:cNvSpPr>
            <a:spLocks noChangeShapeType="1"/>
          </p:cNvSpPr>
          <p:nvPr/>
        </p:nvSpPr>
        <p:spPr bwMode="auto">
          <a:xfrm>
            <a:off x="1120775" y="7239000"/>
            <a:ext cx="4657725" cy="0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330" name="Line 18">
            <a:extLst>
              <a:ext uri="{FF2B5EF4-FFF2-40B4-BE49-F238E27FC236}">
                <a16:creationId xmlns:a16="http://schemas.microsoft.com/office/drawing/2014/main" id="{C33AB668-3F59-4E2F-B0F6-273AC88AB6A3}"/>
              </a:ext>
            </a:extLst>
          </p:cNvPr>
          <p:cNvSpPr>
            <a:spLocks noChangeShapeType="1"/>
          </p:cNvSpPr>
          <p:nvPr/>
        </p:nvSpPr>
        <p:spPr bwMode="auto">
          <a:xfrm>
            <a:off x="1120775" y="7543800"/>
            <a:ext cx="4657725" cy="0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331" name="Line 19">
            <a:extLst>
              <a:ext uri="{FF2B5EF4-FFF2-40B4-BE49-F238E27FC236}">
                <a16:creationId xmlns:a16="http://schemas.microsoft.com/office/drawing/2014/main" id="{D5FB0B54-68B1-49E3-90E0-2D993419FC6B}"/>
              </a:ext>
            </a:extLst>
          </p:cNvPr>
          <p:cNvSpPr>
            <a:spLocks noChangeShapeType="1"/>
          </p:cNvSpPr>
          <p:nvPr/>
        </p:nvSpPr>
        <p:spPr bwMode="auto">
          <a:xfrm>
            <a:off x="1120775" y="7848600"/>
            <a:ext cx="4657725" cy="0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332" name="Line 20">
            <a:extLst>
              <a:ext uri="{FF2B5EF4-FFF2-40B4-BE49-F238E27FC236}">
                <a16:creationId xmlns:a16="http://schemas.microsoft.com/office/drawing/2014/main" id="{553E6CD7-2BAD-4CB7-9CF8-7A299A8A52D9}"/>
              </a:ext>
            </a:extLst>
          </p:cNvPr>
          <p:cNvSpPr>
            <a:spLocks noChangeShapeType="1"/>
          </p:cNvSpPr>
          <p:nvPr/>
        </p:nvSpPr>
        <p:spPr bwMode="auto">
          <a:xfrm>
            <a:off x="1120775" y="8153400"/>
            <a:ext cx="4657725" cy="0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333" name="Line 21">
            <a:extLst>
              <a:ext uri="{FF2B5EF4-FFF2-40B4-BE49-F238E27FC236}">
                <a16:creationId xmlns:a16="http://schemas.microsoft.com/office/drawing/2014/main" id="{A054E72B-367F-4888-BDDE-5F81F889367E}"/>
              </a:ext>
            </a:extLst>
          </p:cNvPr>
          <p:cNvSpPr>
            <a:spLocks noChangeShapeType="1"/>
          </p:cNvSpPr>
          <p:nvPr/>
        </p:nvSpPr>
        <p:spPr bwMode="auto">
          <a:xfrm>
            <a:off x="1120775" y="8458200"/>
            <a:ext cx="4657725" cy="0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334" name="Line 22">
            <a:extLst>
              <a:ext uri="{FF2B5EF4-FFF2-40B4-BE49-F238E27FC236}">
                <a16:creationId xmlns:a16="http://schemas.microsoft.com/office/drawing/2014/main" id="{9AA3BF06-104A-4206-9762-DF7319A93380}"/>
              </a:ext>
            </a:extLst>
          </p:cNvPr>
          <p:cNvSpPr>
            <a:spLocks noChangeShapeType="1"/>
          </p:cNvSpPr>
          <p:nvPr/>
        </p:nvSpPr>
        <p:spPr bwMode="auto">
          <a:xfrm>
            <a:off x="523875" y="381000"/>
            <a:ext cx="5851525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71" name="Rectangle 23">
            <a:extLst>
              <a:ext uri="{FF2B5EF4-FFF2-40B4-BE49-F238E27FC236}">
                <a16:creationId xmlns:a16="http://schemas.microsoft.com/office/drawing/2014/main" id="{94901F60-6427-4AAC-88A7-3EB0D90EF76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788" y="8824913"/>
            <a:ext cx="6702425" cy="241300"/>
          </a:xfrm>
          <a:prstGeom prst="rect">
            <a:avLst/>
          </a:prstGeom>
          <a:noFill/>
          <a:ln>
            <a:noFill/>
          </a:ln>
          <a:effectLst/>
        </p:spPr>
        <p:txBody>
          <a:bodyPr lIns="90488" tIns="44450" rIns="90488" bIns="44450">
            <a:spAutoFit/>
          </a:bodyPr>
          <a:lstStyle>
            <a:lvl1pPr eaLnBrk="0" hangingPunct="0">
              <a:tabLst>
                <a:tab pos="285750" algn="l"/>
                <a:tab pos="6457950" algn="r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eaLnBrk="0" hangingPunct="0">
              <a:tabLst>
                <a:tab pos="285750" algn="l"/>
                <a:tab pos="6457950" algn="r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eaLnBrk="0" hangingPunct="0">
              <a:tabLst>
                <a:tab pos="285750" algn="l"/>
                <a:tab pos="6457950" algn="r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eaLnBrk="0" hangingPunct="0">
              <a:tabLst>
                <a:tab pos="285750" algn="l"/>
                <a:tab pos="6457950" algn="r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eaLnBrk="0" hangingPunct="0">
              <a:tabLst>
                <a:tab pos="285750" algn="l"/>
                <a:tab pos="6457950" algn="r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285750" algn="l"/>
                <a:tab pos="6457950" algn="r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285750" algn="l"/>
                <a:tab pos="6457950" algn="r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285750" algn="l"/>
                <a:tab pos="6457950" algn="r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285750" algn="l"/>
                <a:tab pos="6457950" algn="r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defRPr/>
            </a:pPr>
            <a:r>
              <a:rPr lang="en-US" altLang="en-US" sz="1000">
                <a:latin typeface="Arial" panose="020B0604020202020204" pitchFamily="34" charset="0"/>
              </a:rPr>
              <a:t>Business Statistics: A Decision-Making Approach, 6e	© 2005 Prentice-Hall, Inc.</a:t>
            </a:r>
          </a:p>
        </p:txBody>
      </p:sp>
      <p:sp>
        <p:nvSpPr>
          <p:cNvPr id="13336" name="Line 24">
            <a:extLst>
              <a:ext uri="{FF2B5EF4-FFF2-40B4-BE49-F238E27FC236}">
                <a16:creationId xmlns:a16="http://schemas.microsoft.com/office/drawing/2014/main" id="{108D85E6-631C-4678-9E6E-94F69AD55346}"/>
              </a:ext>
            </a:extLst>
          </p:cNvPr>
          <p:cNvSpPr>
            <a:spLocks noChangeShapeType="1"/>
          </p:cNvSpPr>
          <p:nvPr/>
        </p:nvSpPr>
        <p:spPr bwMode="auto">
          <a:xfrm>
            <a:off x="523875" y="8763000"/>
            <a:ext cx="5851525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73" name="Rectangle 25">
            <a:extLst>
              <a:ext uri="{FF2B5EF4-FFF2-40B4-BE49-F238E27FC236}">
                <a16:creationId xmlns:a16="http://schemas.microsoft.com/office/drawing/2014/main" id="{7F3E7CF2-1CAC-4F24-BC55-4D77D255D49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788" y="61913"/>
            <a:ext cx="6702425" cy="273050"/>
          </a:xfrm>
          <a:prstGeom prst="rect">
            <a:avLst/>
          </a:prstGeom>
          <a:noFill/>
          <a:ln>
            <a:noFill/>
          </a:ln>
          <a:effectLst/>
        </p:spPr>
        <p:txBody>
          <a:bodyPr lIns="90488" tIns="44450" rIns="90488" bIns="44450">
            <a:spAutoFit/>
          </a:bodyPr>
          <a:lstStyle>
            <a:lvl1pPr>
              <a:tabLst>
                <a:tab pos="285750" algn="l"/>
                <a:tab pos="3257550" algn="ctr"/>
                <a:tab pos="6457950" algn="r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tabLst>
                <a:tab pos="285750" algn="l"/>
                <a:tab pos="3257550" algn="ctr"/>
                <a:tab pos="6457950" algn="r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tabLst>
                <a:tab pos="285750" algn="l"/>
                <a:tab pos="3257550" algn="ctr"/>
                <a:tab pos="6457950" algn="r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tabLst>
                <a:tab pos="285750" algn="l"/>
                <a:tab pos="3257550" algn="ctr"/>
                <a:tab pos="6457950" algn="r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tabLst>
                <a:tab pos="285750" algn="l"/>
                <a:tab pos="3257550" algn="ctr"/>
                <a:tab pos="6457950" algn="r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85750" algn="l"/>
                <a:tab pos="3257550" algn="ctr"/>
                <a:tab pos="6457950" algn="r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85750" algn="l"/>
                <a:tab pos="3257550" algn="ctr"/>
                <a:tab pos="6457950" algn="r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85750" algn="l"/>
                <a:tab pos="3257550" algn="ctr"/>
                <a:tab pos="6457950" algn="r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85750" algn="l"/>
                <a:tab pos="3257550" algn="ctr"/>
                <a:tab pos="6457950" algn="r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200"/>
              <a:t>	Learning Module 3	</a:t>
            </a:r>
            <a:r>
              <a:rPr lang="en-US" altLang="en-US" sz="1200" b="1"/>
              <a:t>Instructor Notes</a:t>
            </a:r>
            <a:r>
              <a:rPr lang="en-US" altLang="en-US" sz="1200"/>
              <a:t>	3-</a:t>
            </a:r>
            <a:fld id="{4B6E8C4C-6C57-4FB3-B094-D307E9F4385D}" type="slidenum">
              <a:rPr lang="en-US" altLang="en-US" sz="1200"/>
              <a:pPr/>
              <a:t>‹#›</a:t>
            </a:fld>
            <a:endParaRPr lang="en-US" altLang="en-US" sz="120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Slide Image Placeholder 1">
            <a:extLst>
              <a:ext uri="{FF2B5EF4-FFF2-40B4-BE49-F238E27FC236}">
                <a16:creationId xmlns:a16="http://schemas.microsoft.com/office/drawing/2014/main" id="{4F9CA9BF-4F01-4C35-9409-11F154B3FA7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612900" y="457200"/>
            <a:ext cx="3851275" cy="2889250"/>
          </a:xfrm>
          <a:ln/>
        </p:spPr>
      </p:sp>
      <p:sp>
        <p:nvSpPr>
          <p:cNvPr id="55299" name="Notes Placeholder 2">
            <a:extLst>
              <a:ext uri="{FF2B5EF4-FFF2-40B4-BE49-F238E27FC236}">
                <a16:creationId xmlns:a16="http://schemas.microsoft.com/office/drawing/2014/main" id="{BE61F198-1834-49BF-A23C-CF2FD3C1624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altLang="en-US"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>
            <a:extLst>
              <a:ext uri="{FF2B5EF4-FFF2-40B4-BE49-F238E27FC236}">
                <a16:creationId xmlns:a16="http://schemas.microsoft.com/office/drawing/2014/main" id="{AE09DB8F-C0E1-4F89-A743-30A0EA8F22A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057400"/>
            <a:ext cx="8839200" cy="1196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2DDFA216-0D10-46BE-9B07-C2DA8170483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3200400"/>
            <a:ext cx="8077200" cy="1447800"/>
          </a:xfrm>
          <a:prstGeom prst="rect">
            <a:avLst/>
          </a:prstGeom>
          <a:noFill/>
          <a:ln>
            <a:noFill/>
          </a:ln>
          <a:effectLst/>
        </p:spPr>
        <p:txBody>
          <a:bodyPr lIns="85342" tIns="42672" rIns="85342" bIns="42672"/>
          <a:lstStyle>
            <a:lvl1pPr algn="ctr" defTabSz="852488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25450" algn="ctr" defTabSz="852488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852488" algn="ctr" defTabSz="852488">
              <a:spcBef>
                <a:spcPct val="20000"/>
              </a:spcBef>
              <a:buClr>
                <a:schemeClr val="accent2"/>
              </a:buClr>
              <a:buSzPct val="50000"/>
              <a:buFont typeface="Wingdings" panose="05000000000000000000" pitchFamily="2" charset="2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281113" algn="ctr" defTabSz="852488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706563" algn="ctr" defTabSz="852488">
              <a:spcBef>
                <a:spcPct val="20000"/>
              </a:spcBef>
              <a:buClr>
                <a:srgbClr val="FD2B4E"/>
              </a:buClr>
              <a:buSzPct val="50000"/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163763" algn="ctr" defTabSz="852488" fontAlgn="base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620963" algn="ctr" defTabSz="852488" fontAlgn="base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078163" algn="ctr" defTabSz="852488" fontAlgn="base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535363" algn="ctr" defTabSz="852488" fontAlgn="base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/>
          </a:p>
        </p:txBody>
      </p:sp>
      <p:sp>
        <p:nvSpPr>
          <p:cNvPr id="1075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066800" y="1676400"/>
            <a:ext cx="7772400" cy="70485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altLang="en-US" noProof="0"/>
              <a:t>Click to edit Master title style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5D63C9B4-10BD-4172-B5C6-18273E2B195A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xfrm>
            <a:off x="6858000" y="6400800"/>
            <a:ext cx="2133600" cy="320675"/>
          </a:xfrm>
        </p:spPr>
        <p:txBody>
          <a:bodyPr/>
          <a:lstStyle>
            <a:lvl1pPr>
              <a:defRPr/>
            </a:lvl1pPr>
          </a:lstStyle>
          <a:p>
            <a:r>
              <a:rPr lang="en-US" altLang="en-US"/>
              <a:t>Chap 3-</a:t>
            </a:r>
            <a:fld id="{5736562E-8FF1-4386-A5EE-EABFA053EA5D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6" name="Rectangle 8">
            <a:extLst>
              <a:ext uri="{FF2B5EF4-FFF2-40B4-BE49-F238E27FC236}">
                <a16:creationId xmlns:a16="http://schemas.microsoft.com/office/drawing/2014/main" id="{457B32BD-E568-4A9D-897B-18A9DB5B9F1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A Course In Business Statistics, 4th © 2006 Prentice-Hall, Inc.</a:t>
            </a:r>
          </a:p>
        </p:txBody>
      </p:sp>
    </p:spTree>
    <p:extLst>
      <p:ext uri="{BB962C8B-B14F-4D97-AF65-F5344CB8AC3E}">
        <p14:creationId xmlns:p14="http://schemas.microsoft.com/office/powerpoint/2010/main" val="31231457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autoUpdateAnimBg="0">
        <p:tmplLst>
          <p:tmpl lvl="1">
            <p:tnLst>
              <p:par>
                <p:cTn presetID="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presetID="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3">
            <p:tnLst>
              <p:par>
                <p:cTn presetID="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4">
            <p:tnLst>
              <p:par>
                <p:cTn presetID="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5">
            <p:tnLst>
              <p:par>
                <p:cTn presetID="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35A3592-62BC-4673-B57F-AE2FA79267E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Chap 3-</a:t>
            </a:r>
            <a:fld id="{67542F02-8FD9-4647-9324-4C767E74CAF0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1C7BC88-0135-47D3-986A-FB709FD6E2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A Course In Business Statistics, 4th © 2006 Prentice-Hall, Inc.</a:t>
            </a:r>
          </a:p>
        </p:txBody>
      </p:sp>
    </p:spTree>
    <p:extLst>
      <p:ext uri="{BB962C8B-B14F-4D97-AF65-F5344CB8AC3E}">
        <p14:creationId xmlns:p14="http://schemas.microsoft.com/office/powerpoint/2010/main" val="42650837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19900" y="381000"/>
            <a:ext cx="2019300" cy="5334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62000" y="381000"/>
            <a:ext cx="5905500" cy="533400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693C6CA-C5BE-426C-8CC0-1E23499A79A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Chap 3-</a:t>
            </a:r>
            <a:fld id="{4761B30E-6879-434F-89C3-A1146AF6A6A4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4F82A2F-A83D-409F-AD17-0CED27E0F1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A Course In Business Statistics, 4th © 2006 Prentice-Hall, Inc.</a:t>
            </a:r>
          </a:p>
        </p:txBody>
      </p:sp>
    </p:spTree>
    <p:extLst>
      <p:ext uri="{BB962C8B-B14F-4D97-AF65-F5344CB8AC3E}">
        <p14:creationId xmlns:p14="http://schemas.microsoft.com/office/powerpoint/2010/main" val="25061431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E422777-C7EE-48D5-946E-C0693D8A701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Chap 3-</a:t>
            </a:r>
            <a:fld id="{005487FA-08BC-406E-9A9B-9C1AFF1836B7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EEA93F3-28C7-4A5C-BE79-7845DAECD3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A Course In Business Statistics, 4th © 2006 Prentice-Hall, Inc.</a:t>
            </a:r>
          </a:p>
        </p:txBody>
      </p:sp>
    </p:spTree>
    <p:extLst>
      <p:ext uri="{BB962C8B-B14F-4D97-AF65-F5344CB8AC3E}">
        <p14:creationId xmlns:p14="http://schemas.microsoft.com/office/powerpoint/2010/main" val="40106689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52980EB-068F-4B06-A3C1-546D21AC367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Chap 3-</a:t>
            </a:r>
            <a:fld id="{5C3717D1-43B7-4BE8-AA61-1C667CDF3BA8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1284C43-A241-4B48-BED2-60A1305075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A Course In Business Statistics, 4th © 2006 Prentice-Hall, Inc.</a:t>
            </a:r>
          </a:p>
        </p:txBody>
      </p:sp>
    </p:spTree>
    <p:extLst>
      <p:ext uri="{BB962C8B-B14F-4D97-AF65-F5344CB8AC3E}">
        <p14:creationId xmlns:p14="http://schemas.microsoft.com/office/powerpoint/2010/main" val="21918997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1600200"/>
            <a:ext cx="3962400" cy="41148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76800" y="1600200"/>
            <a:ext cx="3962400" cy="41148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A0F65AA-11E0-4DC9-9DB9-E4D0270A5D5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Chap 3-</a:t>
            </a:r>
            <a:fld id="{0E7E9BA4-AD48-4BD5-A691-0A99D6DEB516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F7E9B18-B65F-48A9-85E2-4C754D090E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A Course In Business Statistics, 4th © 2006 Prentice-Hall, Inc.</a:t>
            </a:r>
          </a:p>
        </p:txBody>
      </p:sp>
    </p:spTree>
    <p:extLst>
      <p:ext uri="{BB962C8B-B14F-4D97-AF65-F5344CB8AC3E}">
        <p14:creationId xmlns:p14="http://schemas.microsoft.com/office/powerpoint/2010/main" val="12030209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D365250-5D93-421B-B46C-9599CB623E1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Chap 3-</a:t>
            </a:r>
            <a:fld id="{B0905751-A6D3-4DCA-9DC8-7249886CC4F1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4E9BD00-6818-4C20-A04F-C0972EE760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A Course In Business Statistics, 4th © 2006 Prentice-Hall, Inc.</a:t>
            </a:r>
          </a:p>
        </p:txBody>
      </p:sp>
    </p:spTree>
    <p:extLst>
      <p:ext uri="{BB962C8B-B14F-4D97-AF65-F5344CB8AC3E}">
        <p14:creationId xmlns:p14="http://schemas.microsoft.com/office/powerpoint/2010/main" val="6958983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7927833-6A9F-4F0C-877B-6C1FC821115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Chap 3-</a:t>
            </a:r>
            <a:fld id="{A3153461-D5A1-4F4C-88BD-9733A8D35383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CE7F0D2-7A69-4F0D-AC90-94D7AA51C7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A Course In Business Statistics, 4th © 2006 Prentice-Hall, Inc.</a:t>
            </a:r>
          </a:p>
        </p:txBody>
      </p:sp>
    </p:spTree>
    <p:extLst>
      <p:ext uri="{BB962C8B-B14F-4D97-AF65-F5344CB8AC3E}">
        <p14:creationId xmlns:p14="http://schemas.microsoft.com/office/powerpoint/2010/main" val="17113532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2952298-69F3-43CF-B122-110C9A41175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Chap 3-</a:t>
            </a:r>
            <a:fld id="{8E375803-6D19-4A7E-BF13-B90D8EC12353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4FA786C-DEA2-488F-905B-1BAFCEA1F1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A Course In Business Statistics, 4th © 2006 Prentice-Hall, Inc.</a:t>
            </a:r>
          </a:p>
        </p:txBody>
      </p:sp>
    </p:spTree>
    <p:extLst>
      <p:ext uri="{BB962C8B-B14F-4D97-AF65-F5344CB8AC3E}">
        <p14:creationId xmlns:p14="http://schemas.microsoft.com/office/powerpoint/2010/main" val="8322339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4C48F20-4EBA-46F9-AEDA-AAE1A6F68FC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Chap 3-</a:t>
            </a:r>
            <a:fld id="{30BF615F-14E3-463D-B4A1-DDDC2161A740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806D3EA-1A2F-400E-BA10-A9193AC639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A Course In Business Statistics, 4th © 2006 Prentice-Hall, Inc.</a:t>
            </a:r>
          </a:p>
        </p:txBody>
      </p:sp>
    </p:spTree>
    <p:extLst>
      <p:ext uri="{BB962C8B-B14F-4D97-AF65-F5344CB8AC3E}">
        <p14:creationId xmlns:p14="http://schemas.microsoft.com/office/powerpoint/2010/main" val="2080179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61DCBD1-865E-4BBE-8CB1-F497AABDB53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Chap 3-</a:t>
            </a:r>
            <a:fld id="{2C3D510C-67A4-4D3D-A215-F9FC42709FE4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48059A6-0481-41F2-877B-1A6E2EC8EE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A Course In Business Statistics, 4th © 2006 Prentice-Hall, Inc.</a:t>
            </a:r>
          </a:p>
        </p:txBody>
      </p:sp>
    </p:spTree>
    <p:extLst>
      <p:ext uri="{BB962C8B-B14F-4D97-AF65-F5344CB8AC3E}">
        <p14:creationId xmlns:p14="http://schemas.microsoft.com/office/powerpoint/2010/main" val="33852191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9">
            <a:extLst>
              <a:ext uri="{FF2B5EF4-FFF2-40B4-BE49-F238E27FC236}">
                <a16:creationId xmlns:a16="http://schemas.microsoft.com/office/drawing/2014/main" id="{3368C0C4-65A2-402C-8D92-81847DDE071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990600" y="381000"/>
            <a:ext cx="7793038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5342" tIns="42672" rIns="85342" bIns="42672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10">
            <a:extLst>
              <a:ext uri="{FF2B5EF4-FFF2-40B4-BE49-F238E27FC236}">
                <a16:creationId xmlns:a16="http://schemas.microsoft.com/office/drawing/2014/main" id="{99899BB8-D3BA-4F15-AA58-202185B7D91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762000" y="1600200"/>
            <a:ext cx="80772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5342" tIns="42672" rIns="85342" bIns="4267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92172" name="Rectangle 12">
            <a:extLst>
              <a:ext uri="{FF2B5EF4-FFF2-40B4-BE49-F238E27FC236}">
                <a16:creationId xmlns:a16="http://schemas.microsoft.com/office/drawing/2014/main" id="{FF306F2F-D3D5-414B-9A06-6F68D76FBCD1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86600" y="6400800"/>
            <a:ext cx="1905000" cy="309563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85342" tIns="42672" rIns="85342" bIns="42672" numCol="1" anchor="b" anchorCtr="0" compatLnSpc="1">
            <a:prstTxWarp prst="textNoShape">
              <a:avLst/>
            </a:prstTxWarp>
          </a:bodyPr>
          <a:lstStyle>
            <a:lvl1pPr algn="r" defTabSz="852488" eaLnBrk="1" hangingPunct="1">
              <a:defRPr sz="1000">
                <a:latin typeface="Tahoma" panose="020B0604030504040204" pitchFamily="34" charset="0"/>
              </a:defRPr>
            </a:lvl1pPr>
          </a:lstStyle>
          <a:p>
            <a:r>
              <a:rPr lang="en-US" altLang="en-US"/>
              <a:t>Chap 3-</a:t>
            </a:r>
            <a:fld id="{8E6DC6DB-B28F-4E70-A3AE-F485005B22C7}" type="slidenum">
              <a:rPr lang="en-US" altLang="en-US"/>
              <a:pPr/>
              <a:t>‹#›</a:t>
            </a:fld>
            <a:endParaRPr lang="en-US" altLang="en-US"/>
          </a:p>
        </p:txBody>
      </p:sp>
      <p:pic>
        <p:nvPicPr>
          <p:cNvPr id="1029" name="Picture 13">
            <a:extLst>
              <a:ext uri="{FF2B5EF4-FFF2-40B4-BE49-F238E27FC236}">
                <a16:creationId xmlns:a16="http://schemas.microsoft.com/office/drawing/2014/main" id="{94C96994-C56F-465E-8180-79B2E876720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609600"/>
            <a:ext cx="8839200" cy="1196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2174" name="Rectangle 14">
            <a:extLst>
              <a:ext uri="{FF2B5EF4-FFF2-40B4-BE49-F238E27FC236}">
                <a16:creationId xmlns:a16="http://schemas.microsoft.com/office/drawing/2014/main" id="{3EE6F0B7-CFD5-41ED-B7D5-08FFE7A27972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52400" y="6400800"/>
            <a:ext cx="4648200" cy="3238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85342" tIns="42672" rIns="85342" bIns="42672" numCol="1" anchor="b" anchorCtr="0" compatLnSpc="1">
            <a:prstTxWarp prst="textNoShape">
              <a:avLst/>
            </a:prstTxWarp>
          </a:bodyPr>
          <a:lstStyle>
            <a:lvl1pPr defTabSz="852488" eaLnBrk="1" hangingPunct="1">
              <a:defRPr sz="1000">
                <a:latin typeface="+mj-lt"/>
              </a:defRPr>
            </a:lvl1pPr>
          </a:lstStyle>
          <a:p>
            <a:pPr>
              <a:defRPr/>
            </a:pPr>
            <a:r>
              <a:rPr lang="en-US" altLang="en-US"/>
              <a:t>A Course In Business Statistics, 4th © 2006 Prentice-Hall, Inc.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6" r:id="rId1"/>
    <p:sldLayoutId id="2147483787" r:id="rId2"/>
    <p:sldLayoutId id="2147483788" r:id="rId3"/>
    <p:sldLayoutId id="2147483789" r:id="rId4"/>
    <p:sldLayoutId id="2147483790" r:id="rId5"/>
    <p:sldLayoutId id="2147483791" r:id="rId6"/>
    <p:sldLayoutId id="2147483792" r:id="rId7"/>
    <p:sldLayoutId id="2147483793" r:id="rId8"/>
    <p:sldLayoutId id="2147483794" r:id="rId9"/>
    <p:sldLayoutId id="2147483795" r:id="rId10"/>
    <p:sldLayoutId id="2147483796" r:id="rId11"/>
  </p:sldLayoutIdLst>
  <p:hf sldNum="0" hdr="0" ftr="0" dt="0"/>
  <p:txStyles>
    <p:titleStyle>
      <a:lvl1pPr algn="ctr" defTabSz="852488" rtl="0" eaLnBrk="0" fontAlgn="base" hangingPunct="0">
        <a:spcBef>
          <a:spcPct val="0"/>
        </a:spcBef>
        <a:spcAft>
          <a:spcPct val="0"/>
        </a:spcAft>
        <a:defRPr sz="41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defTabSz="852488" rtl="0" eaLnBrk="0" fontAlgn="base" hangingPunct="0">
        <a:spcBef>
          <a:spcPct val="0"/>
        </a:spcBef>
        <a:spcAft>
          <a:spcPct val="0"/>
        </a:spcAft>
        <a:defRPr sz="4100">
          <a:solidFill>
            <a:schemeClr val="tx2"/>
          </a:solidFill>
          <a:latin typeface="Tahoma" panose="020B0604030504040204" pitchFamily="34" charset="0"/>
        </a:defRPr>
      </a:lvl2pPr>
      <a:lvl3pPr algn="ctr" defTabSz="852488" rtl="0" eaLnBrk="0" fontAlgn="base" hangingPunct="0">
        <a:spcBef>
          <a:spcPct val="0"/>
        </a:spcBef>
        <a:spcAft>
          <a:spcPct val="0"/>
        </a:spcAft>
        <a:defRPr sz="4100">
          <a:solidFill>
            <a:schemeClr val="tx2"/>
          </a:solidFill>
          <a:latin typeface="Tahoma" panose="020B0604030504040204" pitchFamily="34" charset="0"/>
        </a:defRPr>
      </a:lvl3pPr>
      <a:lvl4pPr algn="ctr" defTabSz="852488" rtl="0" eaLnBrk="0" fontAlgn="base" hangingPunct="0">
        <a:spcBef>
          <a:spcPct val="0"/>
        </a:spcBef>
        <a:spcAft>
          <a:spcPct val="0"/>
        </a:spcAft>
        <a:defRPr sz="4100">
          <a:solidFill>
            <a:schemeClr val="tx2"/>
          </a:solidFill>
          <a:latin typeface="Tahoma" panose="020B0604030504040204" pitchFamily="34" charset="0"/>
        </a:defRPr>
      </a:lvl4pPr>
      <a:lvl5pPr algn="ctr" defTabSz="852488" rtl="0" eaLnBrk="0" fontAlgn="base" hangingPunct="0">
        <a:spcBef>
          <a:spcPct val="0"/>
        </a:spcBef>
        <a:spcAft>
          <a:spcPct val="0"/>
        </a:spcAft>
        <a:defRPr sz="4100">
          <a:solidFill>
            <a:schemeClr val="tx2"/>
          </a:solidFill>
          <a:latin typeface="Tahoma" panose="020B0604030504040204" pitchFamily="34" charset="0"/>
        </a:defRPr>
      </a:lvl5pPr>
      <a:lvl6pPr marL="457200" algn="ctr" defTabSz="852488" rtl="0" fontAlgn="base">
        <a:spcBef>
          <a:spcPct val="0"/>
        </a:spcBef>
        <a:spcAft>
          <a:spcPct val="0"/>
        </a:spcAft>
        <a:defRPr sz="4100">
          <a:solidFill>
            <a:schemeClr val="tx2"/>
          </a:solidFill>
          <a:latin typeface="Tahoma" panose="020B0604030504040204" pitchFamily="34" charset="0"/>
        </a:defRPr>
      </a:lvl6pPr>
      <a:lvl7pPr marL="914400" algn="ctr" defTabSz="852488" rtl="0" fontAlgn="base">
        <a:spcBef>
          <a:spcPct val="0"/>
        </a:spcBef>
        <a:spcAft>
          <a:spcPct val="0"/>
        </a:spcAft>
        <a:defRPr sz="4100">
          <a:solidFill>
            <a:schemeClr val="tx2"/>
          </a:solidFill>
          <a:latin typeface="Tahoma" panose="020B0604030504040204" pitchFamily="34" charset="0"/>
        </a:defRPr>
      </a:lvl7pPr>
      <a:lvl8pPr marL="1371600" algn="ctr" defTabSz="852488" rtl="0" fontAlgn="base">
        <a:spcBef>
          <a:spcPct val="0"/>
        </a:spcBef>
        <a:spcAft>
          <a:spcPct val="0"/>
        </a:spcAft>
        <a:defRPr sz="4100">
          <a:solidFill>
            <a:schemeClr val="tx2"/>
          </a:solidFill>
          <a:latin typeface="Tahoma" panose="020B0604030504040204" pitchFamily="34" charset="0"/>
        </a:defRPr>
      </a:lvl8pPr>
      <a:lvl9pPr marL="1828800" algn="ctr" defTabSz="852488" rtl="0" fontAlgn="base">
        <a:spcBef>
          <a:spcPct val="0"/>
        </a:spcBef>
        <a:spcAft>
          <a:spcPct val="0"/>
        </a:spcAft>
        <a:defRPr sz="4100">
          <a:solidFill>
            <a:schemeClr val="tx2"/>
          </a:solidFill>
          <a:latin typeface="Tahoma" panose="020B0604030504040204" pitchFamily="34" charset="0"/>
        </a:defRPr>
      </a:lvl9pPr>
    </p:titleStyle>
    <p:bodyStyle>
      <a:lvl1pPr marL="320675" indent="-320675" algn="l" defTabSz="852488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anose="05000000000000000000" pitchFamily="2" charset="2"/>
        <a:buChar char="n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93738" indent="-268288" algn="l" defTabSz="852488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55000"/>
        <a:buFont typeface="Wingdings" panose="05000000000000000000" pitchFamily="2" charset="2"/>
        <a:buChar char="n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068388" indent="-215900" algn="l" defTabSz="852488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50000"/>
        <a:buFont typeface="Wingdings" panose="05000000000000000000" pitchFamily="2" charset="2"/>
        <a:buChar char="n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493838" indent="-212725" algn="l" defTabSz="852488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55000"/>
        <a:buFont typeface="Wingdings" panose="05000000000000000000" pitchFamily="2" charset="2"/>
        <a:buChar char="n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919288" indent="-212725" algn="l" defTabSz="852488" rtl="0" eaLnBrk="0" fontAlgn="base" hangingPunct="0">
        <a:spcBef>
          <a:spcPct val="20000"/>
        </a:spcBef>
        <a:spcAft>
          <a:spcPct val="0"/>
        </a:spcAft>
        <a:buClr>
          <a:srgbClr val="FD2B4E"/>
        </a:buClr>
        <a:buSzPct val="50000"/>
        <a:buFont typeface="Wingdings" panose="05000000000000000000" pitchFamily="2" charset="2"/>
        <a:buChar char="n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oleObject" Target="../embeddings/oleObject7.bin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oleObject" Target="../embeddings/oleObject8.bin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0.wmf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wmf"/><Relationship Id="rId2" Type="http://schemas.openxmlformats.org/officeDocument/2006/relationships/oleObject" Target="../embeddings/oleObject9.bin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wmf"/><Relationship Id="rId4" Type="http://schemas.openxmlformats.org/officeDocument/2006/relationships/oleObject" Target="../embeddings/oleObject10.bin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wmf"/><Relationship Id="rId2" Type="http://schemas.openxmlformats.org/officeDocument/2006/relationships/oleObject" Target="../embeddings/oleObject11.bin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wmf"/><Relationship Id="rId4" Type="http://schemas.openxmlformats.org/officeDocument/2006/relationships/oleObject" Target="../embeddings/oleObject12.bin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wmf"/><Relationship Id="rId2" Type="http://schemas.openxmlformats.org/officeDocument/2006/relationships/oleObject" Target="../embeddings/oleObject13.bin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wmf"/><Relationship Id="rId4" Type="http://schemas.openxmlformats.org/officeDocument/2006/relationships/oleObject" Target="../embeddings/oleObject14.bin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oleObject" Target="../embeddings/oleObject15.bin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emf"/><Relationship Id="rId4" Type="http://schemas.openxmlformats.org/officeDocument/2006/relationships/oleObject" Target="../embeddings/oleObject16.bin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oleObject" Target="../embeddings/oleObject17.bin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emf"/><Relationship Id="rId4" Type="http://schemas.openxmlformats.org/officeDocument/2006/relationships/oleObject" Target="../embeddings/oleObject18.bin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wmf"/><Relationship Id="rId7" Type="http://schemas.openxmlformats.org/officeDocument/2006/relationships/image" Target="../media/image24.wmf"/><Relationship Id="rId2" Type="http://schemas.openxmlformats.org/officeDocument/2006/relationships/oleObject" Target="../embeddings/oleObject19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21.bin"/><Relationship Id="rId5" Type="http://schemas.openxmlformats.org/officeDocument/2006/relationships/image" Target="../media/image23.wmf"/><Relationship Id="rId4" Type="http://schemas.openxmlformats.org/officeDocument/2006/relationships/oleObject" Target="../embeddings/oleObject20.bin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5.bin"/><Relationship Id="rId3" Type="http://schemas.openxmlformats.org/officeDocument/2006/relationships/image" Target="../media/image25.wmf"/><Relationship Id="rId7" Type="http://schemas.openxmlformats.org/officeDocument/2006/relationships/image" Target="../media/image27.wmf"/><Relationship Id="rId2" Type="http://schemas.openxmlformats.org/officeDocument/2006/relationships/oleObject" Target="../embeddings/oleObject22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24.bin"/><Relationship Id="rId5" Type="http://schemas.openxmlformats.org/officeDocument/2006/relationships/image" Target="../media/image26.wmf"/><Relationship Id="rId4" Type="http://schemas.openxmlformats.org/officeDocument/2006/relationships/oleObject" Target="../embeddings/oleObject23.bin"/><Relationship Id="rId9" Type="http://schemas.openxmlformats.org/officeDocument/2006/relationships/image" Target="../media/image28.wmf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wmf"/><Relationship Id="rId4" Type="http://schemas.openxmlformats.org/officeDocument/2006/relationships/oleObject" Target="../embeddings/oleObject2.bin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oleObject" Target="../embeddings/oleObject3.bin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wmf"/><Relationship Id="rId4" Type="http://schemas.openxmlformats.org/officeDocument/2006/relationships/oleObject" Target="../embeddings/oleObject4.bin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oleObject" Target="../embeddings/oleObject5.bin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wmf"/><Relationship Id="rId4" Type="http://schemas.openxmlformats.org/officeDocument/2006/relationships/oleObject" Target="../embeddings/oleObject6.bin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D3C36BD1-8BB1-4812-BE00-DFEDD8601870}"/>
              </a:ext>
            </a:extLst>
          </p:cNvPr>
          <p:cNvSpPr txBox="1">
            <a:spLocks/>
          </p:cNvSpPr>
          <p:nvPr/>
        </p:nvSpPr>
        <p:spPr>
          <a:xfrm>
            <a:off x="1812850" y="1025525"/>
            <a:ext cx="5830185" cy="774109"/>
          </a:xfrm>
          <a:prstGeom prst="rect">
            <a:avLst/>
          </a:prstGeom>
        </p:spPr>
        <p:txBody>
          <a:bodyPr anchor="b"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/>
          <a:p>
            <a:pPr marL="54864" algn="ctr" eaLnBrk="1" fontAlgn="auto" hangingPunct="1">
              <a:spcAft>
                <a:spcPts val="0"/>
              </a:spcAft>
              <a:defRPr/>
            </a:pPr>
            <a:endParaRPr lang="en-US" sz="3200" b="1" dirty="0">
              <a:solidFill>
                <a:srgbClr val="003300"/>
              </a:solidFill>
              <a:latin typeface="Lucida Bright" panose="02040602050505020304" pitchFamily="18" charset="0"/>
              <a:ea typeface="+mj-ea"/>
              <a:cs typeface="FrankRuehl" panose="020E0503060101010101" pitchFamily="34" charset="-79"/>
            </a:endParaRP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3E80B4D5-F1FF-472D-9910-A39705DC4FBE}"/>
              </a:ext>
            </a:extLst>
          </p:cNvPr>
          <p:cNvSpPr txBox="1">
            <a:spLocks noChangeAspect="1"/>
          </p:cNvSpPr>
          <p:nvPr/>
        </p:nvSpPr>
        <p:spPr>
          <a:xfrm>
            <a:off x="1001286" y="2607768"/>
            <a:ext cx="7453311" cy="805417"/>
          </a:xfrm>
          <a:prstGeom prst="rect">
            <a:avLst/>
          </a:prstGeom>
          <a:scene3d>
            <a:camera prst="orthographicFront"/>
            <a:lightRig rig="soft" dir="t">
              <a:rot lat="0" lon="0" rev="2400000"/>
            </a:lightRig>
          </a:scene3d>
          <a:sp3d extrusionH="76200">
            <a:extrusionClr>
              <a:schemeClr val="accent2">
                <a:lumMod val="75000"/>
              </a:schemeClr>
            </a:extrusionClr>
          </a:sp3d>
        </p:spPr>
        <p:txBody>
          <a:bodyPr anchor="ctr">
            <a:sp3d>
              <a:bevelT w="19050" h="12700"/>
            </a:sp3d>
          </a:bodyPr>
          <a:lstStyle/>
          <a:p>
            <a:pPr marL="54864" algn="ctr" eaLnBrk="1" fontAlgn="auto" hangingPunct="1">
              <a:spcAft>
                <a:spcPts val="0"/>
              </a:spcAft>
              <a:defRPr/>
            </a:pPr>
            <a:r>
              <a:rPr lang="en-US" sz="4400" b="1" dirty="0">
                <a:solidFill>
                  <a:schemeClr val="tx2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  </a:t>
            </a:r>
            <a:r>
              <a:rPr lang="en-US" sz="6600" b="1" dirty="0">
                <a:solidFill>
                  <a:srgbClr val="C00000"/>
                </a:solidFill>
                <a:latin typeface="Lucida Bright" panose="02040602050505020304" pitchFamily="18" charset="0"/>
                <a:ea typeface="+mj-ea"/>
                <a:cs typeface="FrankRuehl" panose="020E0503060101010101" pitchFamily="34" charset="-79"/>
              </a:rPr>
              <a:t> Numerical Representations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>
            <a:extLst>
              <a:ext uri="{FF2B5EF4-FFF2-40B4-BE49-F238E27FC236}">
                <a16:creationId xmlns:a16="http://schemas.microsoft.com/office/drawing/2014/main" id="{873E288A-AF69-478F-906B-66E8F83E317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Weighted Mean</a:t>
            </a:r>
          </a:p>
        </p:txBody>
      </p:sp>
      <p:sp>
        <p:nvSpPr>
          <p:cNvPr id="24579" name="Rectangle 3">
            <a:extLst>
              <a:ext uri="{FF2B5EF4-FFF2-40B4-BE49-F238E27FC236}">
                <a16:creationId xmlns:a16="http://schemas.microsoft.com/office/drawing/2014/main" id="{5D25AC23-6A4C-4926-AA37-B293B26AD53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62000" y="1752600"/>
            <a:ext cx="8077200" cy="1219200"/>
          </a:xfrm>
        </p:spPr>
        <p:txBody>
          <a:bodyPr/>
          <a:lstStyle/>
          <a:p>
            <a:pPr eaLnBrk="1" hangingPunct="1"/>
            <a:r>
              <a:rPr lang="en-US" altLang="en-US"/>
              <a:t>Used when values are grouped by frequency or relative importance</a:t>
            </a:r>
          </a:p>
          <a:p>
            <a:pPr eaLnBrk="1" hangingPunct="1">
              <a:buFont typeface="Wingdings" panose="05000000000000000000" pitchFamily="2" charset="2"/>
              <a:buNone/>
            </a:pPr>
            <a:endParaRPr lang="en-US" altLang="en-US"/>
          </a:p>
        </p:txBody>
      </p:sp>
      <p:graphicFrame>
        <p:nvGraphicFramePr>
          <p:cNvPr id="136245" name="Group 53">
            <a:extLst>
              <a:ext uri="{FF2B5EF4-FFF2-40B4-BE49-F238E27FC236}">
                <a16:creationId xmlns:a16="http://schemas.microsoft.com/office/drawing/2014/main" id="{A1064AD7-E5EF-468B-B37E-B05CD54FD8B4}"/>
              </a:ext>
            </a:extLst>
          </p:cNvPr>
          <p:cNvGraphicFramePr>
            <a:graphicFrameLocks noGrp="1"/>
          </p:cNvGraphicFramePr>
          <p:nvPr/>
        </p:nvGraphicFramePr>
        <p:xfrm>
          <a:off x="457200" y="3810000"/>
          <a:ext cx="2743200" cy="2194080"/>
        </p:xfrm>
        <a:graphic>
          <a:graphicData uri="http://schemas.openxmlformats.org/drawingml/2006/table">
            <a:tbl>
              <a:tblPr/>
              <a:tblGrid>
                <a:gridCol w="1295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47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70412">
                <a:tc>
                  <a:txBody>
                    <a:bodyPr/>
                    <a:lstStyle>
                      <a:lvl1pPr defTabSz="852488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25450" defTabSz="852488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852488" defTabSz="852488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281113" defTabSz="852488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1706563" defTabSz="852488">
                        <a:spcBef>
                          <a:spcPct val="20000"/>
                        </a:spcBef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163763" defTabSz="8524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620963" defTabSz="8524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078163" defTabSz="8524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535363" defTabSz="8524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8524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1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Days to Complete</a:t>
                      </a:r>
                    </a:p>
                  </a:txBody>
                  <a:tcPr marT="45672" marB="4567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5FFFF"/>
                    </a:solidFill>
                  </a:tcPr>
                </a:tc>
                <a:tc>
                  <a:txBody>
                    <a:bodyPr/>
                    <a:lstStyle>
                      <a:lvl1pPr defTabSz="852488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25450" defTabSz="852488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852488" defTabSz="852488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281113" defTabSz="852488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1706563" defTabSz="852488">
                        <a:spcBef>
                          <a:spcPct val="20000"/>
                        </a:spcBef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163763" defTabSz="8524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620963" defTabSz="8524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078163" defTabSz="8524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535363" defTabSz="8524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852488" rtl="0" eaLnBrk="1" fontAlgn="base" latinLnBrk="0" hangingPunct="1">
                        <a:lnSpc>
                          <a:spcPct val="1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1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Frequency</a:t>
                      </a:r>
                    </a:p>
                  </a:txBody>
                  <a:tcPr marT="45672" marB="4567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5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0878">
                <a:tc>
                  <a:txBody>
                    <a:bodyPr/>
                    <a:lstStyle>
                      <a:lvl1pPr defTabSz="852488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25450" defTabSz="852488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852488" defTabSz="852488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281113" defTabSz="852488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1706563" defTabSz="852488">
                        <a:spcBef>
                          <a:spcPct val="20000"/>
                        </a:spcBef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163763" defTabSz="8524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620963" defTabSz="8524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078163" defTabSz="8524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535363" defTabSz="8524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8524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1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5</a:t>
                      </a:r>
                    </a:p>
                  </a:txBody>
                  <a:tcPr marT="45672" marB="4567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>
                      <a:lvl1pPr defTabSz="852488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25450" defTabSz="852488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852488" defTabSz="852488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281113" defTabSz="852488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1706563" defTabSz="852488">
                        <a:spcBef>
                          <a:spcPct val="20000"/>
                        </a:spcBef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163763" defTabSz="8524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620963" defTabSz="8524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078163" defTabSz="8524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535363" defTabSz="8524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8524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1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4</a:t>
                      </a:r>
                    </a:p>
                  </a:txBody>
                  <a:tcPr marT="45672" marB="4567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0878">
                <a:tc>
                  <a:txBody>
                    <a:bodyPr/>
                    <a:lstStyle>
                      <a:lvl1pPr defTabSz="852488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25450" defTabSz="852488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852488" defTabSz="852488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281113" defTabSz="852488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1706563" defTabSz="852488">
                        <a:spcBef>
                          <a:spcPct val="20000"/>
                        </a:spcBef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163763" defTabSz="8524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620963" defTabSz="8524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078163" defTabSz="8524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535363" defTabSz="8524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8524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1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6</a:t>
                      </a:r>
                    </a:p>
                  </a:txBody>
                  <a:tcPr marT="45672" marB="4567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>
                      <a:lvl1pPr defTabSz="852488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25450" defTabSz="852488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852488" defTabSz="852488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281113" defTabSz="852488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1706563" defTabSz="852488">
                        <a:spcBef>
                          <a:spcPct val="20000"/>
                        </a:spcBef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163763" defTabSz="8524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620963" defTabSz="8524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078163" defTabSz="8524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535363" defTabSz="8524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8524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1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12</a:t>
                      </a:r>
                    </a:p>
                  </a:txBody>
                  <a:tcPr marT="45672" marB="4567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0878">
                <a:tc>
                  <a:txBody>
                    <a:bodyPr/>
                    <a:lstStyle>
                      <a:lvl1pPr defTabSz="852488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25450" defTabSz="852488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852488" defTabSz="852488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281113" defTabSz="852488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1706563" defTabSz="852488">
                        <a:spcBef>
                          <a:spcPct val="20000"/>
                        </a:spcBef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163763" defTabSz="8524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620963" defTabSz="8524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078163" defTabSz="8524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535363" defTabSz="8524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8524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1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7</a:t>
                      </a:r>
                    </a:p>
                  </a:txBody>
                  <a:tcPr marT="45672" marB="4567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>
                      <a:lvl1pPr defTabSz="852488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25450" defTabSz="852488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852488" defTabSz="852488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281113" defTabSz="852488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1706563" defTabSz="852488">
                        <a:spcBef>
                          <a:spcPct val="20000"/>
                        </a:spcBef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163763" defTabSz="8524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620963" defTabSz="8524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078163" defTabSz="8524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535363" defTabSz="8524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8524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1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8</a:t>
                      </a:r>
                    </a:p>
                  </a:txBody>
                  <a:tcPr marT="45672" marB="4567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0878">
                <a:tc>
                  <a:txBody>
                    <a:bodyPr/>
                    <a:lstStyle>
                      <a:lvl1pPr defTabSz="852488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25450" defTabSz="852488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852488" defTabSz="852488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281113" defTabSz="852488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1706563" defTabSz="852488">
                        <a:spcBef>
                          <a:spcPct val="20000"/>
                        </a:spcBef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163763" defTabSz="8524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620963" defTabSz="8524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078163" defTabSz="8524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535363" defTabSz="8524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8524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1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8</a:t>
                      </a:r>
                    </a:p>
                  </a:txBody>
                  <a:tcPr marT="45672" marB="4567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>
                      <a:lvl1pPr defTabSz="852488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25450" defTabSz="852488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852488" defTabSz="852488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281113" defTabSz="852488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1706563" defTabSz="852488">
                        <a:spcBef>
                          <a:spcPct val="20000"/>
                        </a:spcBef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163763" defTabSz="8524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620963" defTabSz="8524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078163" defTabSz="8524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535363" defTabSz="8524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8524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1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T="45672" marB="4567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24600" name="Text Box 48">
            <a:extLst>
              <a:ext uri="{FF2B5EF4-FFF2-40B4-BE49-F238E27FC236}">
                <a16:creationId xmlns:a16="http://schemas.microsoft.com/office/drawing/2014/main" id="{0C1E0A5E-3AC5-42A3-9464-C7C644FB24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2971800"/>
            <a:ext cx="312420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>
                <a:solidFill>
                  <a:schemeClr val="folHlink"/>
                </a:solidFill>
              </a:rPr>
              <a:t>Example</a:t>
            </a:r>
            <a:r>
              <a:rPr lang="en-US" altLang="en-US"/>
              <a:t>: Sample of 26 Repair Projects</a:t>
            </a:r>
          </a:p>
        </p:txBody>
      </p:sp>
      <p:sp>
        <p:nvSpPr>
          <p:cNvPr id="24601" name="Text Box 49">
            <a:extLst>
              <a:ext uri="{FF2B5EF4-FFF2-40B4-BE49-F238E27FC236}">
                <a16:creationId xmlns:a16="http://schemas.microsoft.com/office/drawing/2014/main" id="{52FBB905-9FFC-4515-BF2B-14CE8426903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91000" y="3505200"/>
            <a:ext cx="312420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/>
              <a:t>Weighted Mean Days to Complete:</a:t>
            </a:r>
          </a:p>
        </p:txBody>
      </p:sp>
      <p:graphicFrame>
        <p:nvGraphicFramePr>
          <p:cNvPr id="24602" name="Object 54">
            <a:extLst>
              <a:ext uri="{FF2B5EF4-FFF2-40B4-BE49-F238E27FC236}">
                <a16:creationId xmlns:a16="http://schemas.microsoft.com/office/drawing/2014/main" id="{7A3DEED5-04D8-4FCA-917E-7FBC2A8DE592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663950" y="4419600"/>
          <a:ext cx="5327650" cy="148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3187700" imgH="889000" progId="Equation.3">
                  <p:embed/>
                </p:oleObj>
              </mc:Choice>
              <mc:Fallback>
                <p:oleObj name="Equation" r:id="rId2" imgW="3187700" imgH="889000" progId="Equation.3">
                  <p:embed/>
                  <p:pic>
                    <p:nvPicPr>
                      <p:cNvPr id="0" name="Object 5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63950" y="4419600"/>
                        <a:ext cx="5327650" cy="1485900"/>
                      </a:xfrm>
                      <a:prstGeom prst="rect">
                        <a:avLst/>
                      </a:prstGeom>
                      <a:solidFill>
                        <a:srgbClr val="FFFFCC"/>
                      </a:solidFill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603" name="Line 55">
            <a:extLst>
              <a:ext uri="{FF2B5EF4-FFF2-40B4-BE49-F238E27FC236}">
                <a16:creationId xmlns:a16="http://schemas.microsoft.com/office/drawing/2014/main" id="{CC0B2BFE-FE9B-4B2D-8BA6-33B894C640A6}"/>
              </a:ext>
            </a:extLst>
          </p:cNvPr>
          <p:cNvSpPr>
            <a:spLocks noChangeShapeType="1"/>
          </p:cNvSpPr>
          <p:nvPr/>
        </p:nvSpPr>
        <p:spPr bwMode="auto">
          <a:xfrm>
            <a:off x="3200400" y="5257800"/>
            <a:ext cx="457200" cy="0"/>
          </a:xfrm>
          <a:prstGeom prst="line">
            <a:avLst/>
          </a:prstGeom>
          <a:noFill/>
          <a:ln w="38100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>
            <a:extLst>
              <a:ext uri="{FF2B5EF4-FFF2-40B4-BE49-F238E27FC236}">
                <a16:creationId xmlns:a16="http://schemas.microsoft.com/office/drawing/2014/main" id="{3F081652-F72A-4051-8022-0BE33F681FD5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838200" y="1676400"/>
            <a:ext cx="7772400" cy="990600"/>
          </a:xfrm>
        </p:spPr>
        <p:txBody>
          <a:bodyPr/>
          <a:lstStyle/>
          <a:p>
            <a:pPr marL="342900" indent="-342900" defTabSz="914400" eaLnBrk="1" hangingPunct="1"/>
            <a:r>
              <a:rPr lang="en-US" altLang="en-US" sz="2700"/>
              <a:t>Five houses on a hill by the beach</a:t>
            </a:r>
          </a:p>
        </p:txBody>
      </p:sp>
      <p:sp>
        <p:nvSpPr>
          <p:cNvPr id="25603" name="Rectangle 3">
            <a:extLst>
              <a:ext uri="{FF2B5EF4-FFF2-40B4-BE49-F238E27FC236}">
                <a16:creationId xmlns:a16="http://schemas.microsoft.com/office/drawing/2014/main" id="{29442505-A453-4E78-8B8D-89FF78E5E44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676400" y="381000"/>
            <a:ext cx="6096000" cy="685800"/>
          </a:xfrm>
        </p:spPr>
        <p:txBody>
          <a:bodyPr/>
          <a:lstStyle/>
          <a:p>
            <a:pPr defTabSz="914400" eaLnBrk="1" hangingPunct="1"/>
            <a:r>
              <a:rPr lang="en-US" altLang="en-US" sz="3700"/>
              <a:t> </a:t>
            </a:r>
            <a:r>
              <a:rPr lang="en-US" altLang="en-US"/>
              <a:t>Review Example</a:t>
            </a:r>
          </a:p>
        </p:txBody>
      </p:sp>
      <p:graphicFrame>
        <p:nvGraphicFramePr>
          <p:cNvPr id="25604" name="Object 4">
            <a:extLst>
              <a:ext uri="{FF2B5EF4-FFF2-40B4-BE49-F238E27FC236}">
                <a16:creationId xmlns:a16="http://schemas.microsoft.com/office/drawing/2014/main" id="{26111A28-F44C-4DE1-B7BE-761D57DB43A3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043238" y="2286000"/>
          <a:ext cx="6100762" cy="4148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rawing" r:id="rId2" imgW="6010341" imgH="4114712" progId="Presentations.Drawing.10">
                  <p:embed/>
                </p:oleObj>
              </mc:Choice>
              <mc:Fallback>
                <p:oleObj name="Drawing" r:id="rId2" imgW="6010341" imgH="4114712" progId="Presentations.Drawing.10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3238" y="2286000"/>
                        <a:ext cx="6100762" cy="41481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00CC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605" name="Text Box 5">
            <a:extLst>
              <a:ext uri="{FF2B5EF4-FFF2-40B4-BE49-F238E27FC236}">
                <a16:creationId xmlns:a16="http://schemas.microsoft.com/office/drawing/2014/main" id="{4AFE7A1D-BA39-41E1-9CD6-242BC31EB50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" y="2743200"/>
            <a:ext cx="2286000" cy="2773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000" b="1"/>
              <a:t>House Prices: </a:t>
            </a:r>
            <a:br>
              <a:rPr lang="en-US" altLang="en-US" sz="2000" b="1"/>
            </a:br>
            <a:br>
              <a:rPr lang="en-US" altLang="en-US" sz="2000" b="1"/>
            </a:br>
            <a:r>
              <a:rPr lang="en-US" altLang="en-US" sz="2000" b="1"/>
              <a:t>  $2,000,000</a:t>
            </a:r>
            <a:br>
              <a:rPr lang="en-US" altLang="en-US" sz="2000" b="1"/>
            </a:br>
            <a:r>
              <a:rPr lang="en-US" altLang="en-US" sz="2000" b="1"/>
              <a:t>       500,000</a:t>
            </a:r>
            <a:br>
              <a:rPr lang="en-US" altLang="en-US" sz="2000" b="1"/>
            </a:br>
            <a:r>
              <a:rPr lang="en-US" altLang="en-US" sz="2000" b="1"/>
              <a:t>       300,000</a:t>
            </a:r>
            <a:br>
              <a:rPr lang="en-US" altLang="en-US" sz="2000" b="1"/>
            </a:br>
            <a:r>
              <a:rPr lang="en-US" altLang="en-US" sz="2000" b="1"/>
              <a:t>       100,000</a:t>
            </a:r>
            <a:br>
              <a:rPr lang="en-US" altLang="en-US" sz="2000" b="1"/>
            </a:br>
            <a:r>
              <a:rPr lang="en-US" altLang="en-US" sz="2000" b="1"/>
              <a:t>       100,000</a:t>
            </a:r>
            <a:endParaRPr lang="en-US" altLang="en-US" sz="1800" b="1"/>
          </a:p>
          <a:p>
            <a:pPr>
              <a:spcBef>
                <a:spcPct val="50000"/>
              </a:spcBef>
            </a:pPr>
            <a:endParaRPr lang="en-US" altLang="en-US"/>
          </a:p>
        </p:txBody>
      </p:sp>
      <p:sp>
        <p:nvSpPr>
          <p:cNvPr id="25606" name="Rectangle 13">
            <a:extLst>
              <a:ext uri="{FF2B5EF4-FFF2-40B4-BE49-F238E27FC236}">
                <a16:creationId xmlns:a16="http://schemas.microsoft.com/office/drawing/2014/main" id="{05359C16-8643-4B91-828F-4649911301A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96200" y="4876800"/>
            <a:ext cx="1066800" cy="1143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pic>
        <p:nvPicPr>
          <p:cNvPr id="25607" name="Picture 12" descr="j0237392">
            <a:extLst>
              <a:ext uri="{FF2B5EF4-FFF2-40B4-BE49-F238E27FC236}">
                <a16:creationId xmlns:a16="http://schemas.microsoft.com/office/drawing/2014/main" id="{4A7ADA8A-467A-4E31-88AC-74AADEC82D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0" y="4876800"/>
            <a:ext cx="10922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8" name="Freeform 14">
            <a:extLst>
              <a:ext uri="{FF2B5EF4-FFF2-40B4-BE49-F238E27FC236}">
                <a16:creationId xmlns:a16="http://schemas.microsoft.com/office/drawing/2014/main" id="{9FB70FD8-F027-4043-B73B-28A5F27845BF}"/>
              </a:ext>
            </a:extLst>
          </p:cNvPr>
          <p:cNvSpPr>
            <a:spLocks/>
          </p:cNvSpPr>
          <p:nvPr/>
        </p:nvSpPr>
        <p:spPr bwMode="auto">
          <a:xfrm>
            <a:off x="7239000" y="5867400"/>
            <a:ext cx="1676400" cy="76200"/>
          </a:xfrm>
          <a:custGeom>
            <a:avLst/>
            <a:gdLst>
              <a:gd name="T0" fmla="*/ 0 w 1536"/>
              <a:gd name="T1" fmla="*/ 2147483646 h 144"/>
              <a:gd name="T2" fmla="*/ 2147483646 w 1536"/>
              <a:gd name="T3" fmla="*/ 0 h 144"/>
              <a:gd name="T4" fmla="*/ 2147483646 w 1536"/>
              <a:gd name="T5" fmla="*/ 2147483646 h 144"/>
              <a:gd name="T6" fmla="*/ 2147483646 w 1536"/>
              <a:gd name="T7" fmla="*/ 0 h 144"/>
              <a:gd name="T8" fmla="*/ 2147483646 w 1536"/>
              <a:gd name="T9" fmla="*/ 2147483646 h 14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536" h="144">
                <a:moveTo>
                  <a:pt x="0" y="144"/>
                </a:moveTo>
                <a:cubicBezTo>
                  <a:pt x="128" y="72"/>
                  <a:pt x="256" y="0"/>
                  <a:pt x="384" y="0"/>
                </a:cubicBezTo>
                <a:cubicBezTo>
                  <a:pt x="512" y="0"/>
                  <a:pt x="640" y="144"/>
                  <a:pt x="768" y="144"/>
                </a:cubicBezTo>
                <a:cubicBezTo>
                  <a:pt x="896" y="144"/>
                  <a:pt x="1024" y="0"/>
                  <a:pt x="1152" y="0"/>
                </a:cubicBezTo>
                <a:cubicBezTo>
                  <a:pt x="1280" y="0"/>
                  <a:pt x="1408" y="72"/>
                  <a:pt x="1536" y="144"/>
                </a:cubicBezTo>
              </a:path>
            </a:pathLst>
          </a:custGeom>
          <a:noFill/>
          <a:ln w="19050" cap="flat" cmpd="sng">
            <a:solidFill>
              <a:schemeClr val="folHlink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25609" name="Freeform 17">
            <a:extLst>
              <a:ext uri="{FF2B5EF4-FFF2-40B4-BE49-F238E27FC236}">
                <a16:creationId xmlns:a16="http://schemas.microsoft.com/office/drawing/2014/main" id="{6603E480-38EC-47D4-A8EC-08C867A6CE1A}"/>
              </a:ext>
            </a:extLst>
          </p:cNvPr>
          <p:cNvSpPr>
            <a:spLocks/>
          </p:cNvSpPr>
          <p:nvPr/>
        </p:nvSpPr>
        <p:spPr bwMode="auto">
          <a:xfrm>
            <a:off x="7162800" y="5943600"/>
            <a:ext cx="1676400" cy="76200"/>
          </a:xfrm>
          <a:custGeom>
            <a:avLst/>
            <a:gdLst>
              <a:gd name="T0" fmla="*/ 0 w 1536"/>
              <a:gd name="T1" fmla="*/ 2147483646 h 144"/>
              <a:gd name="T2" fmla="*/ 2147483646 w 1536"/>
              <a:gd name="T3" fmla="*/ 0 h 144"/>
              <a:gd name="T4" fmla="*/ 2147483646 w 1536"/>
              <a:gd name="T5" fmla="*/ 2147483646 h 144"/>
              <a:gd name="T6" fmla="*/ 2147483646 w 1536"/>
              <a:gd name="T7" fmla="*/ 0 h 144"/>
              <a:gd name="T8" fmla="*/ 2147483646 w 1536"/>
              <a:gd name="T9" fmla="*/ 2147483646 h 14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536" h="144">
                <a:moveTo>
                  <a:pt x="0" y="144"/>
                </a:moveTo>
                <a:cubicBezTo>
                  <a:pt x="128" y="72"/>
                  <a:pt x="256" y="0"/>
                  <a:pt x="384" y="0"/>
                </a:cubicBezTo>
                <a:cubicBezTo>
                  <a:pt x="512" y="0"/>
                  <a:pt x="640" y="144"/>
                  <a:pt x="768" y="144"/>
                </a:cubicBezTo>
                <a:cubicBezTo>
                  <a:pt x="896" y="144"/>
                  <a:pt x="1024" y="0"/>
                  <a:pt x="1152" y="0"/>
                </a:cubicBezTo>
                <a:cubicBezTo>
                  <a:pt x="1280" y="0"/>
                  <a:pt x="1408" y="72"/>
                  <a:pt x="1536" y="144"/>
                </a:cubicBezTo>
              </a:path>
            </a:pathLst>
          </a:custGeom>
          <a:noFill/>
          <a:ln w="19050" cap="flat" cmpd="sng">
            <a:solidFill>
              <a:schemeClr val="folHlink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25610" name="Freeform 20">
            <a:extLst>
              <a:ext uri="{FF2B5EF4-FFF2-40B4-BE49-F238E27FC236}">
                <a16:creationId xmlns:a16="http://schemas.microsoft.com/office/drawing/2014/main" id="{98A7DD51-D601-42F9-8397-63B395972083}"/>
              </a:ext>
            </a:extLst>
          </p:cNvPr>
          <p:cNvSpPr>
            <a:spLocks/>
          </p:cNvSpPr>
          <p:nvPr/>
        </p:nvSpPr>
        <p:spPr bwMode="auto">
          <a:xfrm>
            <a:off x="7086600" y="6019800"/>
            <a:ext cx="1676400" cy="76200"/>
          </a:xfrm>
          <a:custGeom>
            <a:avLst/>
            <a:gdLst>
              <a:gd name="T0" fmla="*/ 0 w 1536"/>
              <a:gd name="T1" fmla="*/ 2147483646 h 144"/>
              <a:gd name="T2" fmla="*/ 2147483646 w 1536"/>
              <a:gd name="T3" fmla="*/ 0 h 144"/>
              <a:gd name="T4" fmla="*/ 2147483646 w 1536"/>
              <a:gd name="T5" fmla="*/ 2147483646 h 144"/>
              <a:gd name="T6" fmla="*/ 2147483646 w 1536"/>
              <a:gd name="T7" fmla="*/ 0 h 144"/>
              <a:gd name="T8" fmla="*/ 2147483646 w 1536"/>
              <a:gd name="T9" fmla="*/ 2147483646 h 14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536" h="144">
                <a:moveTo>
                  <a:pt x="0" y="144"/>
                </a:moveTo>
                <a:cubicBezTo>
                  <a:pt x="128" y="72"/>
                  <a:pt x="256" y="0"/>
                  <a:pt x="384" y="0"/>
                </a:cubicBezTo>
                <a:cubicBezTo>
                  <a:pt x="512" y="0"/>
                  <a:pt x="640" y="144"/>
                  <a:pt x="768" y="144"/>
                </a:cubicBezTo>
                <a:cubicBezTo>
                  <a:pt x="896" y="144"/>
                  <a:pt x="1024" y="0"/>
                  <a:pt x="1152" y="0"/>
                </a:cubicBezTo>
                <a:cubicBezTo>
                  <a:pt x="1280" y="0"/>
                  <a:pt x="1408" y="72"/>
                  <a:pt x="1536" y="144"/>
                </a:cubicBezTo>
              </a:path>
            </a:pathLst>
          </a:custGeom>
          <a:noFill/>
          <a:ln w="19050" cap="flat" cmpd="sng">
            <a:solidFill>
              <a:schemeClr val="folHlink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25611" name="Freeform 21">
            <a:extLst>
              <a:ext uri="{FF2B5EF4-FFF2-40B4-BE49-F238E27FC236}">
                <a16:creationId xmlns:a16="http://schemas.microsoft.com/office/drawing/2014/main" id="{E5E62545-7E53-464A-A038-1502D1C899E0}"/>
              </a:ext>
            </a:extLst>
          </p:cNvPr>
          <p:cNvSpPr>
            <a:spLocks/>
          </p:cNvSpPr>
          <p:nvPr/>
        </p:nvSpPr>
        <p:spPr bwMode="auto">
          <a:xfrm>
            <a:off x="6858000" y="6172200"/>
            <a:ext cx="1676400" cy="76200"/>
          </a:xfrm>
          <a:custGeom>
            <a:avLst/>
            <a:gdLst>
              <a:gd name="T0" fmla="*/ 0 w 1536"/>
              <a:gd name="T1" fmla="*/ 2147483646 h 144"/>
              <a:gd name="T2" fmla="*/ 2147483646 w 1536"/>
              <a:gd name="T3" fmla="*/ 0 h 144"/>
              <a:gd name="T4" fmla="*/ 2147483646 w 1536"/>
              <a:gd name="T5" fmla="*/ 2147483646 h 144"/>
              <a:gd name="T6" fmla="*/ 2147483646 w 1536"/>
              <a:gd name="T7" fmla="*/ 0 h 144"/>
              <a:gd name="T8" fmla="*/ 2147483646 w 1536"/>
              <a:gd name="T9" fmla="*/ 2147483646 h 14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536" h="144">
                <a:moveTo>
                  <a:pt x="0" y="144"/>
                </a:moveTo>
                <a:cubicBezTo>
                  <a:pt x="128" y="72"/>
                  <a:pt x="256" y="0"/>
                  <a:pt x="384" y="0"/>
                </a:cubicBezTo>
                <a:cubicBezTo>
                  <a:pt x="512" y="0"/>
                  <a:pt x="640" y="144"/>
                  <a:pt x="768" y="144"/>
                </a:cubicBezTo>
                <a:cubicBezTo>
                  <a:pt x="896" y="144"/>
                  <a:pt x="1024" y="0"/>
                  <a:pt x="1152" y="0"/>
                </a:cubicBezTo>
                <a:cubicBezTo>
                  <a:pt x="1280" y="0"/>
                  <a:pt x="1408" y="72"/>
                  <a:pt x="1536" y="144"/>
                </a:cubicBezTo>
              </a:path>
            </a:pathLst>
          </a:custGeom>
          <a:noFill/>
          <a:ln w="19050" cap="flat" cmpd="sng">
            <a:solidFill>
              <a:schemeClr val="folHlink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25612" name="Freeform 22">
            <a:extLst>
              <a:ext uri="{FF2B5EF4-FFF2-40B4-BE49-F238E27FC236}">
                <a16:creationId xmlns:a16="http://schemas.microsoft.com/office/drawing/2014/main" id="{224D0358-2230-452B-933D-399AFAC2D1E9}"/>
              </a:ext>
            </a:extLst>
          </p:cNvPr>
          <p:cNvSpPr>
            <a:spLocks/>
          </p:cNvSpPr>
          <p:nvPr/>
        </p:nvSpPr>
        <p:spPr bwMode="auto">
          <a:xfrm>
            <a:off x="6781800" y="6248400"/>
            <a:ext cx="1676400" cy="76200"/>
          </a:xfrm>
          <a:custGeom>
            <a:avLst/>
            <a:gdLst>
              <a:gd name="T0" fmla="*/ 0 w 1536"/>
              <a:gd name="T1" fmla="*/ 2147483646 h 144"/>
              <a:gd name="T2" fmla="*/ 2147483646 w 1536"/>
              <a:gd name="T3" fmla="*/ 0 h 144"/>
              <a:gd name="T4" fmla="*/ 2147483646 w 1536"/>
              <a:gd name="T5" fmla="*/ 2147483646 h 144"/>
              <a:gd name="T6" fmla="*/ 2147483646 w 1536"/>
              <a:gd name="T7" fmla="*/ 0 h 144"/>
              <a:gd name="T8" fmla="*/ 2147483646 w 1536"/>
              <a:gd name="T9" fmla="*/ 2147483646 h 14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536" h="144">
                <a:moveTo>
                  <a:pt x="0" y="144"/>
                </a:moveTo>
                <a:cubicBezTo>
                  <a:pt x="128" y="72"/>
                  <a:pt x="256" y="0"/>
                  <a:pt x="384" y="0"/>
                </a:cubicBezTo>
                <a:cubicBezTo>
                  <a:pt x="512" y="0"/>
                  <a:pt x="640" y="144"/>
                  <a:pt x="768" y="144"/>
                </a:cubicBezTo>
                <a:cubicBezTo>
                  <a:pt x="896" y="144"/>
                  <a:pt x="1024" y="0"/>
                  <a:pt x="1152" y="0"/>
                </a:cubicBezTo>
                <a:cubicBezTo>
                  <a:pt x="1280" y="0"/>
                  <a:pt x="1408" y="72"/>
                  <a:pt x="1536" y="144"/>
                </a:cubicBezTo>
              </a:path>
            </a:pathLst>
          </a:custGeom>
          <a:noFill/>
          <a:ln w="19050" cap="flat" cmpd="sng">
            <a:solidFill>
              <a:schemeClr val="folHlink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25613" name="Freeform 23">
            <a:extLst>
              <a:ext uri="{FF2B5EF4-FFF2-40B4-BE49-F238E27FC236}">
                <a16:creationId xmlns:a16="http://schemas.microsoft.com/office/drawing/2014/main" id="{1C72BE7B-131B-433C-90FD-027518CA3D76}"/>
              </a:ext>
            </a:extLst>
          </p:cNvPr>
          <p:cNvSpPr>
            <a:spLocks/>
          </p:cNvSpPr>
          <p:nvPr/>
        </p:nvSpPr>
        <p:spPr bwMode="auto">
          <a:xfrm>
            <a:off x="6705600" y="6324600"/>
            <a:ext cx="1676400" cy="76200"/>
          </a:xfrm>
          <a:custGeom>
            <a:avLst/>
            <a:gdLst>
              <a:gd name="T0" fmla="*/ 0 w 1536"/>
              <a:gd name="T1" fmla="*/ 2147483646 h 144"/>
              <a:gd name="T2" fmla="*/ 2147483646 w 1536"/>
              <a:gd name="T3" fmla="*/ 0 h 144"/>
              <a:gd name="T4" fmla="*/ 2147483646 w 1536"/>
              <a:gd name="T5" fmla="*/ 2147483646 h 144"/>
              <a:gd name="T6" fmla="*/ 2147483646 w 1536"/>
              <a:gd name="T7" fmla="*/ 0 h 144"/>
              <a:gd name="T8" fmla="*/ 2147483646 w 1536"/>
              <a:gd name="T9" fmla="*/ 2147483646 h 14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536" h="144">
                <a:moveTo>
                  <a:pt x="0" y="144"/>
                </a:moveTo>
                <a:cubicBezTo>
                  <a:pt x="128" y="72"/>
                  <a:pt x="256" y="0"/>
                  <a:pt x="384" y="0"/>
                </a:cubicBezTo>
                <a:cubicBezTo>
                  <a:pt x="512" y="0"/>
                  <a:pt x="640" y="144"/>
                  <a:pt x="768" y="144"/>
                </a:cubicBezTo>
                <a:cubicBezTo>
                  <a:pt x="896" y="144"/>
                  <a:pt x="1024" y="0"/>
                  <a:pt x="1152" y="0"/>
                </a:cubicBezTo>
                <a:cubicBezTo>
                  <a:pt x="1280" y="0"/>
                  <a:pt x="1408" y="72"/>
                  <a:pt x="1536" y="144"/>
                </a:cubicBezTo>
              </a:path>
            </a:pathLst>
          </a:custGeom>
          <a:noFill/>
          <a:ln w="19050" cap="flat" cmpd="sng">
            <a:solidFill>
              <a:schemeClr val="folHlink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</p:spTree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>
            <a:extLst>
              <a:ext uri="{FF2B5EF4-FFF2-40B4-BE49-F238E27FC236}">
                <a16:creationId xmlns:a16="http://schemas.microsoft.com/office/drawing/2014/main" id="{0AFEC726-EFFF-4098-B282-445695E1954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524000" y="381000"/>
            <a:ext cx="6742113" cy="762000"/>
          </a:xfrm>
        </p:spPr>
        <p:txBody>
          <a:bodyPr/>
          <a:lstStyle/>
          <a:p>
            <a:pPr defTabSz="914400" eaLnBrk="1" hangingPunct="1"/>
            <a:r>
              <a:rPr lang="en-US" altLang="en-US" dirty="0"/>
              <a:t>Summary Statistics</a:t>
            </a:r>
            <a:br>
              <a:rPr lang="en-US" altLang="en-US" dirty="0"/>
            </a:br>
            <a:r>
              <a:rPr lang="en-US" altLang="en-US" sz="1600" dirty="0">
                <a:solidFill>
                  <a:srgbClr val="FF0000"/>
                </a:solidFill>
              </a:rPr>
              <a:t>Data Analysis in Excel</a:t>
            </a:r>
          </a:p>
        </p:txBody>
      </p:sp>
      <p:sp>
        <p:nvSpPr>
          <p:cNvPr id="26627" name="Rectangle 3">
            <a:extLst>
              <a:ext uri="{FF2B5EF4-FFF2-40B4-BE49-F238E27FC236}">
                <a16:creationId xmlns:a16="http://schemas.microsoft.com/office/drawing/2014/main" id="{6500784A-8B58-4464-B453-3EB50D77AEF9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2362200" y="2133600"/>
            <a:ext cx="6705600" cy="4114800"/>
          </a:xfrm>
        </p:spPr>
        <p:txBody>
          <a:bodyPr/>
          <a:lstStyle/>
          <a:p>
            <a:pPr marL="342900" indent="-342900" defTabSz="914400" eaLnBrk="1" hangingPunct="1"/>
            <a:r>
              <a:rPr lang="en-US" altLang="en-US" sz="2700" b="1"/>
              <a:t>Mean:</a:t>
            </a:r>
            <a:r>
              <a:rPr lang="en-US" altLang="en-US" sz="2700"/>
              <a:t>    ($3,000,000/5)  </a:t>
            </a:r>
          </a:p>
          <a:p>
            <a:pPr marL="342900" indent="-342900" defTabSz="914400" eaLnBrk="1" hangingPunct="1">
              <a:buFont typeface="Wingdings" panose="05000000000000000000" pitchFamily="2" charset="2"/>
              <a:buNone/>
            </a:pPr>
            <a:r>
              <a:rPr lang="en-US" altLang="en-US" sz="2700"/>
              <a:t>			 =  </a:t>
            </a:r>
            <a:r>
              <a:rPr lang="en-US" altLang="en-US" sz="2700" b="1">
                <a:solidFill>
                  <a:schemeClr val="folHlink"/>
                </a:solidFill>
              </a:rPr>
              <a:t>$600,000</a:t>
            </a:r>
          </a:p>
          <a:p>
            <a:pPr marL="342900" indent="-342900" defTabSz="914400" eaLnBrk="1" hangingPunct="1"/>
            <a:endParaRPr lang="en-US" altLang="en-US" sz="2700">
              <a:solidFill>
                <a:schemeClr val="hlink"/>
              </a:solidFill>
            </a:endParaRPr>
          </a:p>
          <a:p>
            <a:pPr marL="342900" indent="-342900" defTabSz="914400" eaLnBrk="1" hangingPunct="1"/>
            <a:r>
              <a:rPr lang="en-US" altLang="en-US" sz="2700" b="1"/>
              <a:t>Median:</a:t>
            </a:r>
            <a:r>
              <a:rPr lang="en-US" altLang="en-US" sz="2700"/>
              <a:t>  middle value of ranked data </a:t>
            </a:r>
            <a:br>
              <a:rPr lang="en-US" altLang="en-US" sz="2700"/>
            </a:br>
            <a:r>
              <a:rPr lang="en-US" altLang="en-US" sz="2700"/>
              <a:t>                 = </a:t>
            </a:r>
            <a:r>
              <a:rPr lang="en-US" altLang="en-US" sz="2700" b="1">
                <a:solidFill>
                  <a:schemeClr val="folHlink"/>
                </a:solidFill>
              </a:rPr>
              <a:t>$300,000</a:t>
            </a:r>
          </a:p>
          <a:p>
            <a:pPr marL="342900" indent="-342900" defTabSz="914400" eaLnBrk="1" hangingPunct="1"/>
            <a:endParaRPr lang="en-US" altLang="en-US" sz="2700">
              <a:solidFill>
                <a:schemeClr val="folHlink"/>
              </a:solidFill>
            </a:endParaRPr>
          </a:p>
          <a:p>
            <a:pPr marL="342900" indent="-342900" defTabSz="914400" eaLnBrk="1" hangingPunct="1"/>
            <a:r>
              <a:rPr lang="en-US" altLang="en-US" sz="2700" b="1"/>
              <a:t>Mode:</a:t>
            </a:r>
            <a:r>
              <a:rPr lang="en-US" altLang="en-US" sz="2700"/>
              <a:t>  most frequent value </a:t>
            </a:r>
            <a:br>
              <a:rPr lang="en-US" altLang="en-US" sz="2700"/>
            </a:br>
            <a:r>
              <a:rPr lang="en-US" altLang="en-US" sz="2700"/>
              <a:t>                = </a:t>
            </a:r>
            <a:r>
              <a:rPr lang="en-US" altLang="en-US" sz="2700" b="1">
                <a:solidFill>
                  <a:schemeClr val="folHlink"/>
                </a:solidFill>
              </a:rPr>
              <a:t>$100,000</a:t>
            </a:r>
          </a:p>
        </p:txBody>
      </p:sp>
      <p:sp>
        <p:nvSpPr>
          <p:cNvPr id="26628" name="Text Box 4">
            <a:extLst>
              <a:ext uri="{FF2B5EF4-FFF2-40B4-BE49-F238E27FC236}">
                <a16:creationId xmlns:a16="http://schemas.microsoft.com/office/drawing/2014/main" id="{91986E91-2CE7-45D1-95CB-EB4F888F8BA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" y="1981200"/>
            <a:ext cx="2057400" cy="2708275"/>
          </a:xfrm>
          <a:prstGeom prst="rect">
            <a:avLst/>
          </a:prstGeom>
          <a:solidFill>
            <a:srgbClr val="FFFFCC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000" b="1"/>
              <a:t>House Prices: </a:t>
            </a:r>
            <a:br>
              <a:rPr lang="en-US" altLang="en-US" sz="2000" b="1"/>
            </a:br>
            <a:br>
              <a:rPr lang="en-US" altLang="en-US" sz="2000" b="1"/>
            </a:br>
            <a:r>
              <a:rPr lang="en-US" altLang="en-US" sz="2000" b="1"/>
              <a:t>       $2,000,000</a:t>
            </a:r>
          </a:p>
          <a:p>
            <a:r>
              <a:rPr lang="en-US" altLang="en-US" sz="2000" b="1"/>
              <a:t>            500,000</a:t>
            </a:r>
            <a:br>
              <a:rPr lang="en-US" altLang="en-US" sz="2000" b="1"/>
            </a:br>
            <a:r>
              <a:rPr lang="en-US" altLang="en-US" sz="2000" b="1"/>
              <a:t>            300,000</a:t>
            </a:r>
            <a:br>
              <a:rPr lang="en-US" altLang="en-US" sz="2000" b="1"/>
            </a:br>
            <a:r>
              <a:rPr lang="en-US" altLang="en-US" sz="2000" b="1"/>
              <a:t>            100,000</a:t>
            </a:r>
            <a:br>
              <a:rPr lang="en-US" altLang="en-US" sz="2000" b="1"/>
            </a:br>
            <a:r>
              <a:rPr lang="en-US" altLang="en-US" sz="2000" b="1"/>
              <a:t>         </a:t>
            </a:r>
            <a:r>
              <a:rPr lang="en-US" altLang="en-US" sz="2000" b="1" u="sng"/>
              <a:t>   100,000</a:t>
            </a:r>
          </a:p>
          <a:p>
            <a:pPr>
              <a:spcBef>
                <a:spcPct val="50000"/>
              </a:spcBef>
            </a:pPr>
            <a:r>
              <a:rPr lang="en-US" altLang="en-US" sz="2000"/>
              <a:t>Sum  </a:t>
            </a:r>
            <a:r>
              <a:rPr lang="en-US" altLang="en-US" sz="2000" b="1"/>
              <a:t>3,000,000</a:t>
            </a:r>
          </a:p>
        </p:txBody>
      </p:sp>
    </p:spTree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3">
            <a:extLst>
              <a:ext uri="{FF2B5EF4-FFF2-40B4-BE49-F238E27FC236}">
                <a16:creationId xmlns:a16="http://schemas.microsoft.com/office/drawing/2014/main" id="{FF2DAB19-9354-46DB-88C0-31647FC0819D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1676400" y="1828800"/>
            <a:ext cx="6324600" cy="4114800"/>
          </a:xfrm>
        </p:spPr>
        <p:txBody>
          <a:bodyPr/>
          <a:lstStyle/>
          <a:p>
            <a:pPr marL="342900" indent="-342900" defTabSz="914400" eaLnBrk="1" hangingPunct="1"/>
            <a:r>
              <a:rPr lang="en-US" altLang="en-US" b="1">
                <a:solidFill>
                  <a:schemeClr val="folHlink"/>
                </a:solidFill>
              </a:rPr>
              <a:t>Mean</a:t>
            </a:r>
            <a:r>
              <a:rPr lang="en-US" altLang="en-US">
                <a:solidFill>
                  <a:schemeClr val="folHlink"/>
                </a:solidFill>
              </a:rPr>
              <a:t> </a:t>
            </a:r>
            <a:r>
              <a:rPr lang="en-US" altLang="en-US"/>
              <a:t>is generally used, unless extreme values (outliers) exist</a:t>
            </a:r>
          </a:p>
          <a:p>
            <a:pPr marL="342900" indent="-342900" defTabSz="914400" eaLnBrk="1" hangingPunct="1">
              <a:spcBef>
                <a:spcPct val="55000"/>
              </a:spcBef>
            </a:pPr>
            <a:r>
              <a:rPr lang="en-US" altLang="en-US"/>
              <a:t>Then </a:t>
            </a:r>
            <a:r>
              <a:rPr lang="en-US" altLang="en-US" b="1">
                <a:solidFill>
                  <a:schemeClr val="folHlink"/>
                </a:solidFill>
              </a:rPr>
              <a:t>median</a:t>
            </a:r>
            <a:r>
              <a:rPr lang="en-US" altLang="en-US">
                <a:solidFill>
                  <a:schemeClr val="folHlink"/>
                </a:solidFill>
              </a:rPr>
              <a:t> </a:t>
            </a:r>
            <a:r>
              <a:rPr lang="en-US" altLang="en-US"/>
              <a:t>is often used, since the median is not sensitive to extreme values.</a:t>
            </a:r>
          </a:p>
          <a:p>
            <a:pPr marL="742950" lvl="1" indent="-285750" defTabSz="914400" eaLnBrk="1" hangingPunct="1"/>
            <a:r>
              <a:rPr lang="en-US" altLang="en-US">
                <a:solidFill>
                  <a:schemeClr val="hlink"/>
                </a:solidFill>
              </a:rPr>
              <a:t>Example:</a:t>
            </a:r>
            <a:r>
              <a:rPr lang="en-US" altLang="en-US"/>
              <a:t> Median home prices may be reported for a region – less sensitive to outliers</a:t>
            </a:r>
          </a:p>
        </p:txBody>
      </p:sp>
      <p:sp>
        <p:nvSpPr>
          <p:cNvPr id="27651" name="Rectangle 5">
            <a:extLst>
              <a:ext uri="{FF2B5EF4-FFF2-40B4-BE49-F238E27FC236}">
                <a16:creationId xmlns:a16="http://schemas.microsoft.com/office/drawing/2014/main" id="{D3123CBD-27B9-4886-8976-EBF1A41AFA2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90600" y="228600"/>
            <a:ext cx="7793038" cy="1066800"/>
          </a:xfrm>
          <a:noFill/>
        </p:spPr>
        <p:txBody>
          <a:bodyPr/>
          <a:lstStyle/>
          <a:p>
            <a:pPr defTabSz="914400" eaLnBrk="1" hangingPunct="1">
              <a:lnSpc>
                <a:spcPct val="80000"/>
              </a:lnSpc>
            </a:pPr>
            <a:r>
              <a:rPr lang="en-US" altLang="en-US"/>
              <a:t> Which measure of location </a:t>
            </a:r>
            <a:br>
              <a:rPr lang="en-US" altLang="en-US"/>
            </a:br>
            <a:r>
              <a:rPr lang="en-US" altLang="en-US"/>
              <a:t>is the “best”?</a:t>
            </a:r>
          </a:p>
        </p:txBody>
      </p:sp>
    </p:spTree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4">
            <a:extLst>
              <a:ext uri="{FF2B5EF4-FFF2-40B4-BE49-F238E27FC236}">
                <a16:creationId xmlns:a16="http://schemas.microsoft.com/office/drawing/2014/main" id="{63DFC9FF-5015-45FD-BD92-E83C325415C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11500" y="3346450"/>
            <a:ext cx="2895600" cy="2597150"/>
          </a:xfrm>
          <a:prstGeom prst="rect">
            <a:avLst/>
          </a:prstGeom>
          <a:solidFill>
            <a:srgbClr val="FFFFCC"/>
          </a:solidFill>
          <a:ln w="9525">
            <a:solidFill>
              <a:schemeClr val="tx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8675" name="Line 28">
            <a:extLst>
              <a:ext uri="{FF2B5EF4-FFF2-40B4-BE49-F238E27FC236}">
                <a16:creationId xmlns:a16="http://schemas.microsoft.com/office/drawing/2014/main" id="{DE495200-2527-42C3-BAF3-DA7B2AAD393D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572000" y="4114800"/>
            <a:ext cx="0" cy="114300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8676" name="Rectangle 2">
            <a:extLst>
              <a:ext uri="{FF2B5EF4-FFF2-40B4-BE49-F238E27FC236}">
                <a16:creationId xmlns:a16="http://schemas.microsoft.com/office/drawing/2014/main" id="{43D010C0-952C-4E6F-9A5B-7E0F77CCCE1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83300" y="3346450"/>
            <a:ext cx="2895600" cy="2597150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8677" name="Rectangle 3">
            <a:extLst>
              <a:ext uri="{FF2B5EF4-FFF2-40B4-BE49-F238E27FC236}">
                <a16:creationId xmlns:a16="http://schemas.microsoft.com/office/drawing/2014/main" id="{63E3C475-3F6F-4EA8-B953-F9C6E3FBB3E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3340100"/>
            <a:ext cx="2895600" cy="2590800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8678" name="Rectangle 5">
            <a:extLst>
              <a:ext uri="{FF2B5EF4-FFF2-40B4-BE49-F238E27FC236}">
                <a16:creationId xmlns:a16="http://schemas.microsoft.com/office/drawing/2014/main" id="{C36C43D6-68F8-4D14-BC2C-85D31A51CB7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altLang="en-US"/>
              <a:t>Shape of a Distribution</a:t>
            </a:r>
          </a:p>
        </p:txBody>
      </p:sp>
      <p:sp>
        <p:nvSpPr>
          <p:cNvPr id="28679" name="Rectangle 6">
            <a:extLst>
              <a:ext uri="{FF2B5EF4-FFF2-40B4-BE49-F238E27FC236}">
                <a16:creationId xmlns:a16="http://schemas.microsoft.com/office/drawing/2014/main" id="{9CF7D184-F71C-42E6-B900-E3103350C6C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219200" y="1600200"/>
            <a:ext cx="7620000" cy="1676400"/>
          </a:xfrm>
        </p:spPr>
        <p:txBody>
          <a:bodyPr/>
          <a:lstStyle/>
          <a:p>
            <a:pPr eaLnBrk="1" hangingPunct="1">
              <a:lnSpc>
                <a:spcPct val="110000"/>
              </a:lnSpc>
            </a:pPr>
            <a:r>
              <a:rPr lang="en-US" altLang="en-US"/>
              <a:t>Describes how data is distributed</a:t>
            </a:r>
          </a:p>
          <a:p>
            <a:pPr eaLnBrk="1" hangingPunct="1">
              <a:lnSpc>
                <a:spcPct val="110000"/>
              </a:lnSpc>
            </a:pPr>
            <a:r>
              <a:rPr lang="en-US" altLang="en-US">
                <a:solidFill>
                  <a:schemeClr val="folHlink"/>
                </a:solidFill>
              </a:rPr>
              <a:t>Symmetric</a:t>
            </a:r>
            <a:r>
              <a:rPr lang="en-US" altLang="en-US"/>
              <a:t> or </a:t>
            </a:r>
            <a:r>
              <a:rPr lang="en-US" altLang="en-US">
                <a:solidFill>
                  <a:schemeClr val="folHlink"/>
                </a:solidFill>
              </a:rPr>
              <a:t>skewed</a:t>
            </a:r>
          </a:p>
        </p:txBody>
      </p:sp>
      <p:sp>
        <p:nvSpPr>
          <p:cNvPr id="28680" name="Freeform 9">
            <a:extLst>
              <a:ext uri="{FF2B5EF4-FFF2-40B4-BE49-F238E27FC236}">
                <a16:creationId xmlns:a16="http://schemas.microsoft.com/office/drawing/2014/main" id="{EDE885B0-A5B3-403B-B347-DB71162D084E}"/>
              </a:ext>
            </a:extLst>
          </p:cNvPr>
          <p:cNvSpPr>
            <a:spLocks/>
          </p:cNvSpPr>
          <p:nvPr/>
        </p:nvSpPr>
        <p:spPr bwMode="auto">
          <a:xfrm>
            <a:off x="4545013" y="4111625"/>
            <a:ext cx="904875" cy="1071563"/>
          </a:xfrm>
          <a:custGeom>
            <a:avLst/>
            <a:gdLst>
              <a:gd name="T0" fmla="*/ 2147483646 w 570"/>
              <a:gd name="T1" fmla="*/ 2147483646 h 675"/>
              <a:gd name="T2" fmla="*/ 2147483646 w 570"/>
              <a:gd name="T3" fmla="*/ 2147483646 h 675"/>
              <a:gd name="T4" fmla="*/ 2147483646 w 570"/>
              <a:gd name="T5" fmla="*/ 2147483646 h 675"/>
              <a:gd name="T6" fmla="*/ 2147483646 w 570"/>
              <a:gd name="T7" fmla="*/ 2147483646 h 675"/>
              <a:gd name="T8" fmla="*/ 2147483646 w 570"/>
              <a:gd name="T9" fmla="*/ 2147483646 h 675"/>
              <a:gd name="T10" fmla="*/ 2147483646 w 570"/>
              <a:gd name="T11" fmla="*/ 2147483646 h 675"/>
              <a:gd name="T12" fmla="*/ 2147483646 w 570"/>
              <a:gd name="T13" fmla="*/ 2147483646 h 675"/>
              <a:gd name="T14" fmla="*/ 2147483646 w 570"/>
              <a:gd name="T15" fmla="*/ 2147483646 h 675"/>
              <a:gd name="T16" fmla="*/ 2147483646 w 570"/>
              <a:gd name="T17" fmla="*/ 2147483646 h 675"/>
              <a:gd name="T18" fmla="*/ 2147483646 w 570"/>
              <a:gd name="T19" fmla="*/ 2147483646 h 675"/>
              <a:gd name="T20" fmla="*/ 2147483646 w 570"/>
              <a:gd name="T21" fmla="*/ 2147483646 h 675"/>
              <a:gd name="T22" fmla="*/ 2147483646 w 570"/>
              <a:gd name="T23" fmla="*/ 2147483646 h 675"/>
              <a:gd name="T24" fmla="*/ 2147483646 w 570"/>
              <a:gd name="T25" fmla="*/ 2147483646 h 675"/>
              <a:gd name="T26" fmla="*/ 2147483646 w 570"/>
              <a:gd name="T27" fmla="*/ 2147483646 h 675"/>
              <a:gd name="T28" fmla="*/ 2147483646 w 570"/>
              <a:gd name="T29" fmla="*/ 2147483646 h 675"/>
              <a:gd name="T30" fmla="*/ 0 w 570"/>
              <a:gd name="T31" fmla="*/ 0 h 675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0" t="0" r="r" b="b"/>
            <a:pathLst>
              <a:path w="570" h="675">
                <a:moveTo>
                  <a:pt x="569" y="674"/>
                </a:moveTo>
                <a:lnTo>
                  <a:pt x="508" y="667"/>
                </a:lnTo>
                <a:lnTo>
                  <a:pt x="478" y="659"/>
                </a:lnTo>
                <a:lnTo>
                  <a:pt x="449" y="648"/>
                </a:lnTo>
                <a:lnTo>
                  <a:pt x="419" y="633"/>
                </a:lnTo>
                <a:lnTo>
                  <a:pt x="389" y="612"/>
                </a:lnTo>
                <a:lnTo>
                  <a:pt x="358" y="583"/>
                </a:lnTo>
                <a:lnTo>
                  <a:pt x="300" y="506"/>
                </a:lnTo>
                <a:lnTo>
                  <a:pt x="239" y="396"/>
                </a:lnTo>
                <a:lnTo>
                  <a:pt x="178" y="263"/>
                </a:lnTo>
                <a:lnTo>
                  <a:pt x="150" y="197"/>
                </a:lnTo>
                <a:lnTo>
                  <a:pt x="120" y="133"/>
                </a:lnTo>
                <a:lnTo>
                  <a:pt x="89" y="78"/>
                </a:lnTo>
                <a:lnTo>
                  <a:pt x="59" y="36"/>
                </a:lnTo>
                <a:lnTo>
                  <a:pt x="29" y="10"/>
                </a:lnTo>
                <a:lnTo>
                  <a:pt x="0" y="0"/>
                </a:lnTo>
              </a:path>
            </a:pathLst>
          </a:custGeom>
          <a:noFill/>
          <a:ln w="25400" cap="rnd" cmpd="sng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681" name="Freeform 10">
            <a:extLst>
              <a:ext uri="{FF2B5EF4-FFF2-40B4-BE49-F238E27FC236}">
                <a16:creationId xmlns:a16="http://schemas.microsoft.com/office/drawing/2014/main" id="{45CB3F75-BFB3-4309-8C60-5EED86750C65}"/>
              </a:ext>
            </a:extLst>
          </p:cNvPr>
          <p:cNvSpPr>
            <a:spLocks/>
          </p:cNvSpPr>
          <p:nvPr/>
        </p:nvSpPr>
        <p:spPr bwMode="auto">
          <a:xfrm>
            <a:off x="3643313" y="4111625"/>
            <a:ext cx="903287" cy="1071563"/>
          </a:xfrm>
          <a:custGeom>
            <a:avLst/>
            <a:gdLst>
              <a:gd name="T0" fmla="*/ 0 w 569"/>
              <a:gd name="T1" fmla="*/ 2147483646 h 675"/>
              <a:gd name="T2" fmla="*/ 2147483646 w 569"/>
              <a:gd name="T3" fmla="*/ 2147483646 h 675"/>
              <a:gd name="T4" fmla="*/ 2147483646 w 569"/>
              <a:gd name="T5" fmla="*/ 2147483646 h 675"/>
              <a:gd name="T6" fmla="*/ 2147483646 w 569"/>
              <a:gd name="T7" fmla="*/ 2147483646 h 675"/>
              <a:gd name="T8" fmla="*/ 2147483646 w 569"/>
              <a:gd name="T9" fmla="*/ 2147483646 h 675"/>
              <a:gd name="T10" fmla="*/ 2147483646 w 569"/>
              <a:gd name="T11" fmla="*/ 2147483646 h 675"/>
              <a:gd name="T12" fmla="*/ 2147483646 w 569"/>
              <a:gd name="T13" fmla="*/ 2147483646 h 675"/>
              <a:gd name="T14" fmla="*/ 2147483646 w 569"/>
              <a:gd name="T15" fmla="*/ 2147483646 h 675"/>
              <a:gd name="T16" fmla="*/ 2147483646 w 569"/>
              <a:gd name="T17" fmla="*/ 2147483646 h 675"/>
              <a:gd name="T18" fmla="*/ 2147483646 w 569"/>
              <a:gd name="T19" fmla="*/ 2147483646 h 675"/>
              <a:gd name="T20" fmla="*/ 2147483646 w 569"/>
              <a:gd name="T21" fmla="*/ 2147483646 h 675"/>
              <a:gd name="T22" fmla="*/ 2147483646 w 569"/>
              <a:gd name="T23" fmla="*/ 2147483646 h 675"/>
              <a:gd name="T24" fmla="*/ 2147483646 w 569"/>
              <a:gd name="T25" fmla="*/ 2147483646 h 675"/>
              <a:gd name="T26" fmla="*/ 2147483646 w 569"/>
              <a:gd name="T27" fmla="*/ 2147483646 h 675"/>
              <a:gd name="T28" fmla="*/ 2147483646 w 569"/>
              <a:gd name="T29" fmla="*/ 2147483646 h 675"/>
              <a:gd name="T30" fmla="*/ 2147483646 w 569"/>
              <a:gd name="T31" fmla="*/ 0 h 675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0" t="0" r="r" b="b"/>
            <a:pathLst>
              <a:path w="569" h="675">
                <a:moveTo>
                  <a:pt x="0" y="674"/>
                </a:moveTo>
                <a:lnTo>
                  <a:pt x="59" y="667"/>
                </a:lnTo>
                <a:lnTo>
                  <a:pt x="89" y="659"/>
                </a:lnTo>
                <a:lnTo>
                  <a:pt x="120" y="648"/>
                </a:lnTo>
                <a:lnTo>
                  <a:pt x="150" y="633"/>
                </a:lnTo>
                <a:lnTo>
                  <a:pt x="178" y="612"/>
                </a:lnTo>
                <a:lnTo>
                  <a:pt x="209" y="583"/>
                </a:lnTo>
                <a:lnTo>
                  <a:pt x="269" y="506"/>
                </a:lnTo>
                <a:lnTo>
                  <a:pt x="328" y="396"/>
                </a:lnTo>
                <a:lnTo>
                  <a:pt x="389" y="263"/>
                </a:lnTo>
                <a:lnTo>
                  <a:pt x="419" y="197"/>
                </a:lnTo>
                <a:lnTo>
                  <a:pt x="449" y="133"/>
                </a:lnTo>
                <a:lnTo>
                  <a:pt x="478" y="78"/>
                </a:lnTo>
                <a:lnTo>
                  <a:pt x="508" y="36"/>
                </a:lnTo>
                <a:lnTo>
                  <a:pt x="538" y="10"/>
                </a:lnTo>
                <a:lnTo>
                  <a:pt x="568" y="0"/>
                </a:lnTo>
              </a:path>
            </a:pathLst>
          </a:custGeom>
          <a:noFill/>
          <a:ln w="25400" cap="rnd" cmpd="sng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682" name="Rectangle 13">
            <a:extLst>
              <a:ext uri="{FF2B5EF4-FFF2-40B4-BE49-F238E27FC236}">
                <a16:creationId xmlns:a16="http://schemas.microsoft.com/office/drawing/2014/main" id="{192A810F-E353-490A-9E8E-341206F0F3E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24200" y="5562600"/>
            <a:ext cx="2943225" cy="393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000" b="1">
                <a:solidFill>
                  <a:schemeClr val="tx2"/>
                </a:solidFill>
              </a:rPr>
              <a:t>Mean </a:t>
            </a:r>
            <a:r>
              <a:rPr lang="en-US" altLang="en-US" sz="2000" b="1"/>
              <a:t>=</a:t>
            </a:r>
            <a:r>
              <a:rPr lang="en-US" altLang="en-US" sz="2000" b="1">
                <a:solidFill>
                  <a:srgbClr val="FF0000"/>
                </a:solidFill>
              </a:rPr>
              <a:t> Median </a:t>
            </a:r>
            <a:r>
              <a:rPr lang="en-US" altLang="en-US" sz="2000" b="1"/>
              <a:t>=</a:t>
            </a:r>
            <a:r>
              <a:rPr lang="en-US" altLang="en-US" sz="2000" b="1">
                <a:solidFill>
                  <a:srgbClr val="FF0000"/>
                </a:solidFill>
              </a:rPr>
              <a:t> </a:t>
            </a:r>
            <a:r>
              <a:rPr lang="en-US" altLang="en-US" sz="2000" b="1">
                <a:solidFill>
                  <a:schemeClr val="accent1"/>
                </a:solidFill>
              </a:rPr>
              <a:t>Mode</a:t>
            </a:r>
            <a:endParaRPr lang="en-US" altLang="en-US" sz="1800" b="1">
              <a:solidFill>
                <a:schemeClr val="accent1"/>
              </a:solidFill>
            </a:endParaRPr>
          </a:p>
        </p:txBody>
      </p:sp>
      <p:sp>
        <p:nvSpPr>
          <p:cNvPr id="28683" name="Rectangle 14">
            <a:extLst>
              <a:ext uri="{FF2B5EF4-FFF2-40B4-BE49-F238E27FC236}">
                <a16:creationId xmlns:a16="http://schemas.microsoft.com/office/drawing/2014/main" id="{21D32D5D-0189-4337-97C9-F2673473710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79963" y="4318000"/>
            <a:ext cx="244475" cy="363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800" b="1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28684" name="Rectangle 15">
            <a:extLst>
              <a:ext uri="{FF2B5EF4-FFF2-40B4-BE49-F238E27FC236}">
                <a16:creationId xmlns:a16="http://schemas.microsoft.com/office/drawing/2014/main" id="{30CBC61F-A560-43FA-96E8-2001A01D287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64263" y="4648200"/>
            <a:ext cx="184150" cy="92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8685" name="Rectangle 16">
            <a:extLst>
              <a:ext uri="{FF2B5EF4-FFF2-40B4-BE49-F238E27FC236}">
                <a16:creationId xmlns:a16="http://schemas.microsoft.com/office/drawing/2014/main" id="{397F9590-7111-467D-A9DE-A51C69C22A3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5626100"/>
            <a:ext cx="2943225" cy="393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000" b="1">
                <a:solidFill>
                  <a:schemeClr val="tx2"/>
                </a:solidFill>
              </a:rPr>
              <a:t>Mean </a:t>
            </a:r>
            <a:r>
              <a:rPr lang="en-US" altLang="en-US" sz="2000" b="1"/>
              <a:t>&lt;</a:t>
            </a:r>
            <a:r>
              <a:rPr lang="en-US" altLang="en-US" sz="2000" b="1">
                <a:solidFill>
                  <a:srgbClr val="FF0000"/>
                </a:solidFill>
              </a:rPr>
              <a:t> Median </a:t>
            </a:r>
            <a:r>
              <a:rPr lang="en-US" altLang="en-US" sz="2000" b="1"/>
              <a:t>&lt;</a:t>
            </a:r>
            <a:r>
              <a:rPr lang="en-US" altLang="en-US" sz="2000" b="1">
                <a:solidFill>
                  <a:srgbClr val="FF00FF"/>
                </a:solidFill>
              </a:rPr>
              <a:t> </a:t>
            </a:r>
            <a:r>
              <a:rPr lang="en-US" altLang="en-US" sz="2000" b="1">
                <a:solidFill>
                  <a:schemeClr val="accent1"/>
                </a:solidFill>
              </a:rPr>
              <a:t>Mode</a:t>
            </a:r>
          </a:p>
        </p:txBody>
      </p:sp>
      <p:sp>
        <p:nvSpPr>
          <p:cNvPr id="28686" name="Rectangle 17">
            <a:extLst>
              <a:ext uri="{FF2B5EF4-FFF2-40B4-BE49-F238E27FC236}">
                <a16:creationId xmlns:a16="http://schemas.microsoft.com/office/drawing/2014/main" id="{1859C07A-DD5E-40F0-8D25-63B0FE1591A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93950" y="4729163"/>
            <a:ext cx="184150" cy="92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8687" name="Rectangle 18">
            <a:extLst>
              <a:ext uri="{FF2B5EF4-FFF2-40B4-BE49-F238E27FC236}">
                <a16:creationId xmlns:a16="http://schemas.microsoft.com/office/drawing/2014/main" id="{CC96FF0C-5AFF-42D4-8609-3F73A2F5FDA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19800" y="5562600"/>
            <a:ext cx="3000375" cy="393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800" b="1">
                <a:solidFill>
                  <a:srgbClr val="FF00FF"/>
                </a:solidFill>
              </a:rPr>
              <a:t> </a:t>
            </a:r>
            <a:r>
              <a:rPr lang="en-US" altLang="en-US" sz="2000" b="1">
                <a:solidFill>
                  <a:schemeClr val="accent1"/>
                </a:solidFill>
              </a:rPr>
              <a:t>Mode</a:t>
            </a:r>
            <a:r>
              <a:rPr lang="en-US" altLang="en-US" sz="2000" b="1">
                <a:solidFill>
                  <a:srgbClr val="FF00FF"/>
                </a:solidFill>
              </a:rPr>
              <a:t> </a:t>
            </a:r>
            <a:r>
              <a:rPr lang="en-US" altLang="en-US" sz="2000" b="1"/>
              <a:t>&lt;</a:t>
            </a:r>
            <a:r>
              <a:rPr lang="en-US" altLang="en-US" sz="1800" b="1">
                <a:solidFill>
                  <a:srgbClr val="FF0000"/>
                </a:solidFill>
              </a:rPr>
              <a:t> </a:t>
            </a:r>
            <a:r>
              <a:rPr lang="en-US" altLang="en-US" sz="2000" b="1">
                <a:solidFill>
                  <a:srgbClr val="FF0000"/>
                </a:solidFill>
              </a:rPr>
              <a:t>Median </a:t>
            </a:r>
            <a:r>
              <a:rPr lang="en-US" altLang="en-US" sz="2000" b="1"/>
              <a:t>&lt;</a:t>
            </a:r>
            <a:r>
              <a:rPr lang="en-US" altLang="en-US" sz="2000" b="1">
                <a:solidFill>
                  <a:srgbClr val="FF0000"/>
                </a:solidFill>
              </a:rPr>
              <a:t> </a:t>
            </a:r>
            <a:r>
              <a:rPr lang="en-US" altLang="en-US" sz="2000" b="1">
                <a:solidFill>
                  <a:schemeClr val="tx2"/>
                </a:solidFill>
              </a:rPr>
              <a:t>Mean</a:t>
            </a:r>
            <a:endParaRPr lang="en-US" altLang="en-US" sz="1800" b="1">
              <a:solidFill>
                <a:schemeClr val="tx2"/>
              </a:solidFill>
            </a:endParaRPr>
          </a:p>
        </p:txBody>
      </p:sp>
      <p:sp>
        <p:nvSpPr>
          <p:cNvPr id="28688" name="Rectangle 19">
            <a:extLst>
              <a:ext uri="{FF2B5EF4-FFF2-40B4-BE49-F238E27FC236}">
                <a16:creationId xmlns:a16="http://schemas.microsoft.com/office/drawing/2014/main" id="{4073D9D5-42EF-486C-BCBD-55B17A0245F1}"/>
              </a:ext>
            </a:extLst>
          </p:cNvPr>
          <p:cNvSpPr>
            <a:spLocks noChangeArrowheads="1"/>
          </p:cNvSpPr>
          <p:nvPr/>
        </p:nvSpPr>
        <p:spPr bwMode="auto">
          <a:xfrm>
            <a:off x="8666163" y="4648200"/>
            <a:ext cx="184150" cy="92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8689" name="Line 20">
            <a:extLst>
              <a:ext uri="{FF2B5EF4-FFF2-40B4-BE49-F238E27FC236}">
                <a16:creationId xmlns:a16="http://schemas.microsoft.com/office/drawing/2014/main" id="{51E71009-7968-4568-AD33-49641EA3B091}"/>
              </a:ext>
            </a:extLst>
          </p:cNvPr>
          <p:cNvSpPr>
            <a:spLocks noChangeShapeType="1"/>
          </p:cNvSpPr>
          <p:nvPr/>
        </p:nvSpPr>
        <p:spPr bwMode="auto">
          <a:xfrm>
            <a:off x="7239000" y="4114800"/>
            <a:ext cx="0" cy="106680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8690" name="Line 21">
            <a:extLst>
              <a:ext uri="{FF2B5EF4-FFF2-40B4-BE49-F238E27FC236}">
                <a16:creationId xmlns:a16="http://schemas.microsoft.com/office/drawing/2014/main" id="{E722C56A-6DC2-403F-9989-129F2705AFD2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7391400" y="4191000"/>
            <a:ext cx="0" cy="99060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8691" name="Line 22">
            <a:extLst>
              <a:ext uri="{FF2B5EF4-FFF2-40B4-BE49-F238E27FC236}">
                <a16:creationId xmlns:a16="http://schemas.microsoft.com/office/drawing/2014/main" id="{54F3430A-D728-451C-89B6-1A056D2A7A3E}"/>
              </a:ext>
            </a:extLst>
          </p:cNvPr>
          <p:cNvSpPr>
            <a:spLocks noChangeShapeType="1"/>
          </p:cNvSpPr>
          <p:nvPr/>
        </p:nvSpPr>
        <p:spPr bwMode="auto">
          <a:xfrm>
            <a:off x="7620000" y="4495800"/>
            <a:ext cx="0" cy="685800"/>
          </a:xfrm>
          <a:prstGeom prst="line">
            <a:avLst/>
          </a:prstGeom>
          <a:noFill/>
          <a:ln w="2540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8692" name="Line 23">
            <a:extLst>
              <a:ext uri="{FF2B5EF4-FFF2-40B4-BE49-F238E27FC236}">
                <a16:creationId xmlns:a16="http://schemas.microsoft.com/office/drawing/2014/main" id="{7B34AC6D-8E80-4EBC-B9E9-1345343DA79B}"/>
              </a:ext>
            </a:extLst>
          </p:cNvPr>
          <p:cNvSpPr>
            <a:spLocks noChangeShapeType="1"/>
          </p:cNvSpPr>
          <p:nvPr/>
        </p:nvSpPr>
        <p:spPr bwMode="auto">
          <a:xfrm>
            <a:off x="2057400" y="4178300"/>
            <a:ext cx="0" cy="106680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8693" name="Line 24">
            <a:extLst>
              <a:ext uri="{FF2B5EF4-FFF2-40B4-BE49-F238E27FC236}">
                <a16:creationId xmlns:a16="http://schemas.microsoft.com/office/drawing/2014/main" id="{23E8A209-1077-4477-AFC9-8C78B6CDA14D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752600" y="4483100"/>
            <a:ext cx="0" cy="76200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8694" name="Line 25">
            <a:extLst>
              <a:ext uri="{FF2B5EF4-FFF2-40B4-BE49-F238E27FC236}">
                <a16:creationId xmlns:a16="http://schemas.microsoft.com/office/drawing/2014/main" id="{4BB08192-DC6B-42B1-9CFD-FA999D8473C0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524000" y="4787900"/>
            <a:ext cx="0" cy="457200"/>
          </a:xfrm>
          <a:prstGeom prst="line">
            <a:avLst/>
          </a:prstGeom>
          <a:noFill/>
          <a:ln w="2540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8695" name="Line 26">
            <a:extLst>
              <a:ext uri="{FF2B5EF4-FFF2-40B4-BE49-F238E27FC236}">
                <a16:creationId xmlns:a16="http://schemas.microsoft.com/office/drawing/2014/main" id="{B2DAFFD8-E916-47FF-9960-8F73779603AD}"/>
              </a:ext>
            </a:extLst>
          </p:cNvPr>
          <p:cNvSpPr>
            <a:spLocks noChangeShapeType="1"/>
          </p:cNvSpPr>
          <p:nvPr/>
        </p:nvSpPr>
        <p:spPr bwMode="auto">
          <a:xfrm>
            <a:off x="4559300" y="4211638"/>
            <a:ext cx="4763" cy="873125"/>
          </a:xfrm>
          <a:prstGeom prst="line">
            <a:avLst/>
          </a:prstGeom>
          <a:noFill/>
          <a:ln w="254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8696" name="Line 27">
            <a:extLst>
              <a:ext uri="{FF2B5EF4-FFF2-40B4-BE49-F238E27FC236}">
                <a16:creationId xmlns:a16="http://schemas.microsoft.com/office/drawing/2014/main" id="{2E148039-F5E7-48AB-9F66-FCA986D38ED4}"/>
              </a:ext>
            </a:extLst>
          </p:cNvPr>
          <p:cNvSpPr>
            <a:spLocks noChangeShapeType="1"/>
          </p:cNvSpPr>
          <p:nvPr/>
        </p:nvSpPr>
        <p:spPr bwMode="auto">
          <a:xfrm>
            <a:off x="4557713" y="4489450"/>
            <a:ext cx="0" cy="517525"/>
          </a:xfrm>
          <a:prstGeom prst="line">
            <a:avLst/>
          </a:prstGeom>
          <a:noFill/>
          <a:ln w="2540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8697" name="Line 29">
            <a:extLst>
              <a:ext uri="{FF2B5EF4-FFF2-40B4-BE49-F238E27FC236}">
                <a16:creationId xmlns:a16="http://schemas.microsoft.com/office/drawing/2014/main" id="{CE140647-7FA0-4807-8A09-327E2964D7DC}"/>
              </a:ext>
            </a:extLst>
          </p:cNvPr>
          <p:cNvSpPr>
            <a:spLocks noChangeShapeType="1"/>
          </p:cNvSpPr>
          <p:nvPr/>
        </p:nvSpPr>
        <p:spPr bwMode="auto">
          <a:xfrm>
            <a:off x="3657600" y="5257800"/>
            <a:ext cx="1770063" cy="0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8698" name="Rectangle 30">
            <a:extLst>
              <a:ext uri="{FF2B5EF4-FFF2-40B4-BE49-F238E27FC236}">
                <a16:creationId xmlns:a16="http://schemas.microsoft.com/office/drawing/2014/main" id="{2B4990A5-1ADA-40FC-B1B5-DAA6C2391BE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52938" y="5295900"/>
            <a:ext cx="184150" cy="92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8699" name="Line 31">
            <a:extLst>
              <a:ext uri="{FF2B5EF4-FFF2-40B4-BE49-F238E27FC236}">
                <a16:creationId xmlns:a16="http://schemas.microsoft.com/office/drawing/2014/main" id="{65B85A7E-A548-4302-A48F-130C4BE36C77}"/>
              </a:ext>
            </a:extLst>
          </p:cNvPr>
          <p:cNvSpPr>
            <a:spLocks noChangeShapeType="1"/>
          </p:cNvSpPr>
          <p:nvPr/>
        </p:nvSpPr>
        <p:spPr bwMode="auto">
          <a:xfrm>
            <a:off x="6629400" y="5181600"/>
            <a:ext cx="1981200" cy="0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8700" name="Rectangle 32">
            <a:extLst>
              <a:ext uri="{FF2B5EF4-FFF2-40B4-BE49-F238E27FC236}">
                <a16:creationId xmlns:a16="http://schemas.microsoft.com/office/drawing/2014/main" id="{92A1B527-F7B3-4DF8-9B3E-02DA5B432E8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39038" y="5272088"/>
            <a:ext cx="184150" cy="92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8701" name="Line 33">
            <a:extLst>
              <a:ext uri="{FF2B5EF4-FFF2-40B4-BE49-F238E27FC236}">
                <a16:creationId xmlns:a16="http://schemas.microsoft.com/office/drawing/2014/main" id="{2D8D6E68-18A4-46DD-B3C4-B7AF4B241295}"/>
              </a:ext>
            </a:extLst>
          </p:cNvPr>
          <p:cNvSpPr>
            <a:spLocks noChangeShapeType="1"/>
          </p:cNvSpPr>
          <p:nvPr/>
        </p:nvSpPr>
        <p:spPr bwMode="auto">
          <a:xfrm>
            <a:off x="762000" y="5245100"/>
            <a:ext cx="1828800" cy="0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8702" name="Rectangle 34">
            <a:extLst>
              <a:ext uri="{FF2B5EF4-FFF2-40B4-BE49-F238E27FC236}">
                <a16:creationId xmlns:a16="http://schemas.microsoft.com/office/drawing/2014/main" id="{0DD8A841-EA02-4B1D-890D-9826AADB7D3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33525" y="5359400"/>
            <a:ext cx="184150" cy="92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8703" name="Line 35">
            <a:extLst>
              <a:ext uri="{FF2B5EF4-FFF2-40B4-BE49-F238E27FC236}">
                <a16:creationId xmlns:a16="http://schemas.microsoft.com/office/drawing/2014/main" id="{BCB818CD-7BE5-4CCC-8F29-D745E61F85EB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2057400" y="5245100"/>
            <a:ext cx="457200" cy="457200"/>
          </a:xfrm>
          <a:prstGeom prst="line">
            <a:avLst/>
          </a:prstGeom>
          <a:noFill/>
          <a:ln w="12700">
            <a:solidFill>
              <a:schemeClr val="accent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8704" name="Line 36">
            <a:extLst>
              <a:ext uri="{FF2B5EF4-FFF2-40B4-BE49-F238E27FC236}">
                <a16:creationId xmlns:a16="http://schemas.microsoft.com/office/drawing/2014/main" id="{6AD2CC82-6309-4C69-A4C4-F1DA53A423F5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752600" y="5245100"/>
            <a:ext cx="0" cy="457200"/>
          </a:xfrm>
          <a:prstGeom prst="line">
            <a:avLst/>
          </a:prstGeom>
          <a:noFill/>
          <a:ln w="12700">
            <a:solidFill>
              <a:srgbClr val="FF0066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8705" name="Line 37">
            <a:extLst>
              <a:ext uri="{FF2B5EF4-FFF2-40B4-BE49-F238E27FC236}">
                <a16:creationId xmlns:a16="http://schemas.microsoft.com/office/drawing/2014/main" id="{82D196E5-B4C1-465F-802B-1A7F2B71064D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838200" y="5245100"/>
            <a:ext cx="685800" cy="45720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8706" name="Line 38">
            <a:extLst>
              <a:ext uri="{FF2B5EF4-FFF2-40B4-BE49-F238E27FC236}">
                <a16:creationId xmlns:a16="http://schemas.microsoft.com/office/drawing/2014/main" id="{E1CCFB1E-003A-4B24-9362-7124D0FDB96E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705600" y="5181600"/>
            <a:ext cx="533400" cy="457200"/>
          </a:xfrm>
          <a:prstGeom prst="line">
            <a:avLst/>
          </a:prstGeom>
          <a:noFill/>
          <a:ln w="12700">
            <a:solidFill>
              <a:schemeClr val="accent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8707" name="Line 39">
            <a:extLst>
              <a:ext uri="{FF2B5EF4-FFF2-40B4-BE49-F238E27FC236}">
                <a16:creationId xmlns:a16="http://schemas.microsoft.com/office/drawing/2014/main" id="{AE61A5F3-3C24-4251-A8AB-27F4B9F7F42A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7391400" y="5181600"/>
            <a:ext cx="0" cy="457200"/>
          </a:xfrm>
          <a:prstGeom prst="line">
            <a:avLst/>
          </a:prstGeom>
          <a:noFill/>
          <a:ln w="12700">
            <a:solidFill>
              <a:srgbClr val="FF0066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8708" name="Line 40">
            <a:extLst>
              <a:ext uri="{FF2B5EF4-FFF2-40B4-BE49-F238E27FC236}">
                <a16:creationId xmlns:a16="http://schemas.microsoft.com/office/drawing/2014/main" id="{1187CBD1-7AF4-4DF8-BF7D-419D15D3CB8C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7620000" y="5181600"/>
            <a:ext cx="685800" cy="38100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8709" name="Rectangle 41">
            <a:extLst>
              <a:ext uri="{FF2B5EF4-FFF2-40B4-BE49-F238E27FC236}">
                <a16:creationId xmlns:a16="http://schemas.microsoft.com/office/drawing/2014/main" id="{0BD971EA-5168-430A-8DE4-8E6B2ECDB80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76975" y="3416300"/>
            <a:ext cx="2535238" cy="515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800" b="1"/>
              <a:t>Right-Skewed</a:t>
            </a:r>
          </a:p>
        </p:txBody>
      </p:sp>
      <p:sp>
        <p:nvSpPr>
          <p:cNvPr id="28710" name="Rectangle 42">
            <a:extLst>
              <a:ext uri="{FF2B5EF4-FFF2-40B4-BE49-F238E27FC236}">
                <a16:creationId xmlns:a16="http://schemas.microsoft.com/office/drawing/2014/main" id="{805679CD-264F-434E-9095-DEEA9370062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0550" y="3492500"/>
            <a:ext cx="2279650" cy="515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800" b="1"/>
              <a:t>Left-Skewed</a:t>
            </a:r>
          </a:p>
        </p:txBody>
      </p:sp>
      <p:sp>
        <p:nvSpPr>
          <p:cNvPr id="28711" name="Rectangle 43">
            <a:extLst>
              <a:ext uri="{FF2B5EF4-FFF2-40B4-BE49-F238E27FC236}">
                <a16:creationId xmlns:a16="http://schemas.microsoft.com/office/drawing/2014/main" id="{18B190F8-3987-4FA0-A617-49266005D6C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57600" y="3429000"/>
            <a:ext cx="2000250" cy="515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800" b="1"/>
              <a:t>Symmetric</a:t>
            </a:r>
          </a:p>
        </p:txBody>
      </p:sp>
      <p:sp>
        <p:nvSpPr>
          <p:cNvPr id="28712" name="Rectangle 46">
            <a:extLst>
              <a:ext uri="{FF2B5EF4-FFF2-40B4-BE49-F238E27FC236}">
                <a16:creationId xmlns:a16="http://schemas.microsoft.com/office/drawing/2014/main" id="{87808D60-EFD5-4185-BF69-F996B8FD1C1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800" y="6019800"/>
            <a:ext cx="2589213" cy="333375"/>
          </a:xfrm>
          <a:prstGeom prst="rect">
            <a:avLst/>
          </a:prstGeom>
          <a:solidFill>
            <a:srgbClr val="CCE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600"/>
              <a:t>(Longer tail extends to left)</a:t>
            </a:r>
          </a:p>
        </p:txBody>
      </p:sp>
      <p:sp>
        <p:nvSpPr>
          <p:cNvPr id="28713" name="Rectangle 47">
            <a:extLst>
              <a:ext uri="{FF2B5EF4-FFF2-40B4-BE49-F238E27FC236}">
                <a16:creationId xmlns:a16="http://schemas.microsoft.com/office/drawing/2014/main" id="{17E39B0D-5A8F-4BB2-BF07-9A72F67D089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72200" y="6019800"/>
            <a:ext cx="2713038" cy="333375"/>
          </a:xfrm>
          <a:prstGeom prst="rect">
            <a:avLst/>
          </a:prstGeom>
          <a:solidFill>
            <a:srgbClr val="CCE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600"/>
              <a:t>(Longer tail extends to right)</a:t>
            </a:r>
          </a:p>
        </p:txBody>
      </p:sp>
      <p:sp>
        <p:nvSpPr>
          <p:cNvPr id="28714" name="Freeform 48">
            <a:extLst>
              <a:ext uri="{FF2B5EF4-FFF2-40B4-BE49-F238E27FC236}">
                <a16:creationId xmlns:a16="http://schemas.microsoft.com/office/drawing/2014/main" id="{A9C9A11A-649E-4650-B41A-59BB7317CB71}"/>
              </a:ext>
            </a:extLst>
          </p:cNvPr>
          <p:cNvSpPr>
            <a:spLocks/>
          </p:cNvSpPr>
          <p:nvPr/>
        </p:nvSpPr>
        <p:spPr bwMode="auto">
          <a:xfrm>
            <a:off x="685800" y="4129088"/>
            <a:ext cx="1981200" cy="1089025"/>
          </a:xfrm>
          <a:custGeom>
            <a:avLst/>
            <a:gdLst>
              <a:gd name="T0" fmla="*/ 0 w 1248"/>
              <a:gd name="T1" fmla="*/ 2147483646 h 686"/>
              <a:gd name="T2" fmla="*/ 2147483646 w 1248"/>
              <a:gd name="T3" fmla="*/ 2147483646 h 686"/>
              <a:gd name="T4" fmla="*/ 2147483646 w 1248"/>
              <a:gd name="T5" fmla="*/ 2147483646 h 686"/>
              <a:gd name="T6" fmla="*/ 2147483646 w 1248"/>
              <a:gd name="T7" fmla="*/ 2147483646 h 686"/>
              <a:gd name="T8" fmla="*/ 2147483646 w 1248"/>
              <a:gd name="T9" fmla="*/ 2147483646 h 686"/>
              <a:gd name="T10" fmla="*/ 2147483646 w 1248"/>
              <a:gd name="T11" fmla="*/ 2147483646 h 686"/>
              <a:gd name="T12" fmla="*/ 2147483646 w 1248"/>
              <a:gd name="T13" fmla="*/ 2147483646 h 686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1248" h="686">
                <a:moveTo>
                  <a:pt x="0" y="668"/>
                </a:moveTo>
                <a:cubicBezTo>
                  <a:pt x="21" y="666"/>
                  <a:pt x="73" y="669"/>
                  <a:pt x="126" y="656"/>
                </a:cubicBezTo>
                <a:cubicBezTo>
                  <a:pt x="180" y="643"/>
                  <a:pt x="258" y="628"/>
                  <a:pt x="321" y="590"/>
                </a:cubicBezTo>
                <a:cubicBezTo>
                  <a:pt x="385" y="552"/>
                  <a:pt x="413" y="520"/>
                  <a:pt x="506" y="426"/>
                </a:cubicBezTo>
                <a:cubicBezTo>
                  <a:pt x="599" y="332"/>
                  <a:pt x="782" y="0"/>
                  <a:pt x="878" y="25"/>
                </a:cubicBezTo>
                <a:cubicBezTo>
                  <a:pt x="974" y="50"/>
                  <a:pt x="1022" y="472"/>
                  <a:pt x="1084" y="579"/>
                </a:cubicBezTo>
                <a:cubicBezTo>
                  <a:pt x="1146" y="686"/>
                  <a:pt x="1214" y="649"/>
                  <a:pt x="1248" y="667"/>
                </a:cubicBezTo>
              </a:path>
            </a:pathLst>
          </a:custGeom>
          <a:noFill/>
          <a:ln w="28575" cap="flat" cmpd="sng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28715" name="Freeform 50">
            <a:extLst>
              <a:ext uri="{FF2B5EF4-FFF2-40B4-BE49-F238E27FC236}">
                <a16:creationId xmlns:a16="http://schemas.microsoft.com/office/drawing/2014/main" id="{F58B7D91-FD03-4A85-833E-B907F715D911}"/>
              </a:ext>
            </a:extLst>
          </p:cNvPr>
          <p:cNvSpPr>
            <a:spLocks/>
          </p:cNvSpPr>
          <p:nvPr/>
        </p:nvSpPr>
        <p:spPr bwMode="auto">
          <a:xfrm>
            <a:off x="6629400" y="4059238"/>
            <a:ext cx="1981200" cy="1096962"/>
          </a:xfrm>
          <a:custGeom>
            <a:avLst/>
            <a:gdLst>
              <a:gd name="T0" fmla="*/ 2147483646 w 1248"/>
              <a:gd name="T1" fmla="*/ 2147483646 h 691"/>
              <a:gd name="T2" fmla="*/ 2147483646 w 1248"/>
              <a:gd name="T3" fmla="*/ 2147483646 h 691"/>
              <a:gd name="T4" fmla="*/ 2147483646 w 1248"/>
              <a:gd name="T5" fmla="*/ 2147483646 h 691"/>
              <a:gd name="T6" fmla="*/ 2147483646 w 1248"/>
              <a:gd name="T7" fmla="*/ 2147483646 h 691"/>
              <a:gd name="T8" fmla="*/ 2147483646 w 1248"/>
              <a:gd name="T9" fmla="*/ 2147483646 h 691"/>
              <a:gd name="T10" fmla="*/ 2147483646 w 1248"/>
              <a:gd name="T11" fmla="*/ 2147483646 h 691"/>
              <a:gd name="T12" fmla="*/ 0 w 1248"/>
              <a:gd name="T13" fmla="*/ 2147483646 h 691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1248" h="691">
                <a:moveTo>
                  <a:pt x="1248" y="672"/>
                </a:moveTo>
                <a:cubicBezTo>
                  <a:pt x="1227" y="670"/>
                  <a:pt x="1175" y="673"/>
                  <a:pt x="1122" y="660"/>
                </a:cubicBezTo>
                <a:cubicBezTo>
                  <a:pt x="1068" y="647"/>
                  <a:pt x="990" y="632"/>
                  <a:pt x="927" y="594"/>
                </a:cubicBezTo>
                <a:cubicBezTo>
                  <a:pt x="863" y="556"/>
                  <a:pt x="833" y="525"/>
                  <a:pt x="742" y="430"/>
                </a:cubicBezTo>
                <a:cubicBezTo>
                  <a:pt x="651" y="335"/>
                  <a:pt x="476" y="0"/>
                  <a:pt x="380" y="25"/>
                </a:cubicBezTo>
                <a:cubicBezTo>
                  <a:pt x="284" y="50"/>
                  <a:pt x="227" y="475"/>
                  <a:pt x="164" y="583"/>
                </a:cubicBezTo>
                <a:cubicBezTo>
                  <a:pt x="101" y="691"/>
                  <a:pt x="34" y="653"/>
                  <a:pt x="0" y="671"/>
                </a:cubicBezTo>
              </a:path>
            </a:pathLst>
          </a:custGeom>
          <a:noFill/>
          <a:ln w="28575" cap="flat" cmpd="sng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28716" name="Line 51">
            <a:extLst>
              <a:ext uri="{FF2B5EF4-FFF2-40B4-BE49-F238E27FC236}">
                <a16:creationId xmlns:a16="http://schemas.microsoft.com/office/drawing/2014/main" id="{3D629413-5EEF-4756-B30C-B3EECB5B1A24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572000" y="5257800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Line 7">
            <a:extLst>
              <a:ext uri="{FF2B5EF4-FFF2-40B4-BE49-F238E27FC236}">
                <a16:creationId xmlns:a16="http://schemas.microsoft.com/office/drawing/2014/main" id="{3D42B993-530A-465A-862A-C5BDE7B2C418}"/>
              </a:ext>
            </a:extLst>
          </p:cNvPr>
          <p:cNvSpPr>
            <a:spLocks noChangeShapeType="1"/>
          </p:cNvSpPr>
          <p:nvPr/>
        </p:nvSpPr>
        <p:spPr bwMode="auto">
          <a:xfrm>
            <a:off x="4343400" y="2209800"/>
            <a:ext cx="0" cy="4572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9699" name="Line 8">
            <a:extLst>
              <a:ext uri="{FF2B5EF4-FFF2-40B4-BE49-F238E27FC236}">
                <a16:creationId xmlns:a16="http://schemas.microsoft.com/office/drawing/2014/main" id="{5ED33BC2-3C63-4CC4-905A-09BB15836B58}"/>
              </a:ext>
            </a:extLst>
          </p:cNvPr>
          <p:cNvSpPr>
            <a:spLocks noChangeShapeType="1"/>
          </p:cNvSpPr>
          <p:nvPr/>
        </p:nvSpPr>
        <p:spPr bwMode="auto">
          <a:xfrm>
            <a:off x="6324600" y="2667000"/>
            <a:ext cx="4763" cy="533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9700" name="Line 9">
            <a:extLst>
              <a:ext uri="{FF2B5EF4-FFF2-40B4-BE49-F238E27FC236}">
                <a16:creationId xmlns:a16="http://schemas.microsoft.com/office/drawing/2014/main" id="{EB5A1480-5EE5-46B1-94E3-F771F7FF8D58}"/>
              </a:ext>
            </a:extLst>
          </p:cNvPr>
          <p:cNvSpPr>
            <a:spLocks noChangeShapeType="1"/>
          </p:cNvSpPr>
          <p:nvPr/>
        </p:nvSpPr>
        <p:spPr bwMode="auto">
          <a:xfrm>
            <a:off x="2362200" y="2667000"/>
            <a:ext cx="39624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9701" name="Line 10">
            <a:extLst>
              <a:ext uri="{FF2B5EF4-FFF2-40B4-BE49-F238E27FC236}">
                <a16:creationId xmlns:a16="http://schemas.microsoft.com/office/drawing/2014/main" id="{26B695BE-AA24-46BC-83BD-DBFE1B673891}"/>
              </a:ext>
            </a:extLst>
          </p:cNvPr>
          <p:cNvSpPr>
            <a:spLocks noChangeShapeType="1"/>
          </p:cNvSpPr>
          <p:nvPr/>
        </p:nvSpPr>
        <p:spPr bwMode="auto">
          <a:xfrm>
            <a:off x="2362200" y="2667000"/>
            <a:ext cx="0" cy="4572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9702" name="Rectangle 2">
            <a:extLst>
              <a:ext uri="{FF2B5EF4-FFF2-40B4-BE49-F238E27FC236}">
                <a16:creationId xmlns:a16="http://schemas.microsoft.com/office/drawing/2014/main" id="{D7C1FDEB-A611-459A-8BDC-84EB847642B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Other Location Measures</a:t>
            </a:r>
            <a:br>
              <a:rPr lang="en-US" altLang="en-US" dirty="0"/>
            </a:br>
            <a:r>
              <a:rPr lang="en-US" altLang="en-US" sz="1800" dirty="0">
                <a:solidFill>
                  <a:srgbClr val="FF0000"/>
                </a:solidFill>
              </a:rPr>
              <a:t>Skip these measures</a:t>
            </a:r>
          </a:p>
        </p:txBody>
      </p:sp>
      <p:sp>
        <p:nvSpPr>
          <p:cNvPr id="29703" name="Rectangle 4">
            <a:extLst>
              <a:ext uri="{FF2B5EF4-FFF2-40B4-BE49-F238E27FC236}">
                <a16:creationId xmlns:a16="http://schemas.microsoft.com/office/drawing/2014/main" id="{07BF6071-9518-45B7-8502-18219BC00AF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24200" y="1676400"/>
            <a:ext cx="2590800" cy="831850"/>
          </a:xfrm>
          <a:prstGeom prst="rect">
            <a:avLst/>
          </a:prstGeom>
          <a:solidFill>
            <a:srgbClr val="CCFFCC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b="1"/>
              <a:t>Other Measures of Location</a:t>
            </a:r>
          </a:p>
        </p:txBody>
      </p:sp>
      <p:sp>
        <p:nvSpPr>
          <p:cNvPr id="29704" name="Rectangle 5">
            <a:extLst>
              <a:ext uri="{FF2B5EF4-FFF2-40B4-BE49-F238E27FC236}">
                <a16:creationId xmlns:a16="http://schemas.microsoft.com/office/drawing/2014/main" id="{2DC9B60D-52CA-4338-927B-957D1770653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76400" y="2895600"/>
            <a:ext cx="1600200" cy="406400"/>
          </a:xfrm>
          <a:prstGeom prst="rect">
            <a:avLst/>
          </a:prstGeom>
          <a:solidFill>
            <a:srgbClr val="CCFFCC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000" b="1"/>
              <a:t>Percentiles</a:t>
            </a:r>
          </a:p>
        </p:txBody>
      </p:sp>
      <p:sp>
        <p:nvSpPr>
          <p:cNvPr id="29705" name="Rectangle 6">
            <a:extLst>
              <a:ext uri="{FF2B5EF4-FFF2-40B4-BE49-F238E27FC236}">
                <a16:creationId xmlns:a16="http://schemas.microsoft.com/office/drawing/2014/main" id="{4A89E8F5-9F5A-4DB3-A4FE-612DCABFEC2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67400" y="2895600"/>
            <a:ext cx="1371600" cy="406400"/>
          </a:xfrm>
          <a:prstGeom prst="rect">
            <a:avLst/>
          </a:prstGeom>
          <a:solidFill>
            <a:srgbClr val="CCFFCC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000" b="1"/>
              <a:t>Quartiles</a:t>
            </a:r>
          </a:p>
        </p:txBody>
      </p:sp>
      <p:sp>
        <p:nvSpPr>
          <p:cNvPr id="29706" name="Rectangle 11">
            <a:extLst>
              <a:ext uri="{FF2B5EF4-FFF2-40B4-BE49-F238E27FC236}">
                <a16:creationId xmlns:a16="http://schemas.microsoft.com/office/drawing/2014/main" id="{00ED7D3C-740E-499E-8872-6702C747551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53000" y="3505200"/>
            <a:ext cx="4038600" cy="2667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5342" tIns="42672" rIns="85342" bIns="42672"/>
          <a:lstStyle>
            <a:lvl1pPr marL="320675" indent="-320675" defTabSz="852488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693738" indent="-268288" defTabSz="852488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068388" indent="-215900" defTabSz="852488">
              <a:spcBef>
                <a:spcPct val="20000"/>
              </a:spcBef>
              <a:buClr>
                <a:schemeClr val="accent2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493838" indent="-212725" defTabSz="852488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919288" indent="-212725" defTabSz="852488">
              <a:spcBef>
                <a:spcPct val="20000"/>
              </a:spcBef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376488" indent="-212725" defTabSz="852488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833688" indent="-212725" defTabSz="852488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90888" indent="-212725" defTabSz="852488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748088" indent="-212725" defTabSz="852488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90000"/>
              </a:lnSpc>
            </a:pPr>
            <a:r>
              <a:rPr lang="en-US" altLang="en-US" sz="2000"/>
              <a:t>1</a:t>
            </a:r>
            <a:r>
              <a:rPr lang="en-US" altLang="en-US" sz="2000" baseline="30000"/>
              <a:t>st</a:t>
            </a:r>
            <a:r>
              <a:rPr lang="en-US" altLang="en-US" sz="2000"/>
              <a:t> quartile = 25</a:t>
            </a:r>
            <a:r>
              <a:rPr lang="en-US" altLang="en-US" sz="2000" baseline="30000"/>
              <a:t>th</a:t>
            </a:r>
            <a:r>
              <a:rPr lang="en-US" altLang="en-US" sz="2000"/>
              <a:t> percentile</a:t>
            </a:r>
          </a:p>
          <a:p>
            <a:pPr eaLnBrk="1" hangingPunct="1"/>
            <a:endParaRPr lang="en-US" altLang="en-US" sz="2000"/>
          </a:p>
          <a:p>
            <a:pPr eaLnBrk="1" hangingPunct="1"/>
            <a:r>
              <a:rPr lang="en-US" altLang="en-US" sz="2000"/>
              <a:t>2</a:t>
            </a:r>
            <a:r>
              <a:rPr lang="en-US" altLang="en-US" sz="2000" baseline="30000"/>
              <a:t>nd</a:t>
            </a:r>
            <a:r>
              <a:rPr lang="en-US" altLang="en-US" sz="2000"/>
              <a:t> quartile = 50</a:t>
            </a:r>
            <a:r>
              <a:rPr lang="en-US" altLang="en-US" sz="2000" baseline="30000"/>
              <a:t>th</a:t>
            </a:r>
            <a:r>
              <a:rPr lang="en-US" altLang="en-US" sz="2000"/>
              <a:t> percentile</a:t>
            </a:r>
          </a:p>
          <a:p>
            <a:pPr lvl="2" eaLnBrk="1" hangingPunct="1">
              <a:buFont typeface="Wingdings" panose="05000000000000000000" pitchFamily="2" charset="2"/>
              <a:buNone/>
            </a:pPr>
            <a:r>
              <a:rPr lang="en-US" altLang="en-US" sz="2000"/>
              <a:t>	       = median</a:t>
            </a:r>
          </a:p>
          <a:p>
            <a:pPr eaLnBrk="1" hangingPunct="1"/>
            <a:endParaRPr lang="en-US" altLang="en-US" sz="2000"/>
          </a:p>
          <a:p>
            <a:pPr eaLnBrk="1" hangingPunct="1"/>
            <a:r>
              <a:rPr lang="en-US" altLang="en-US" sz="2000"/>
              <a:t>3</a:t>
            </a:r>
            <a:r>
              <a:rPr lang="en-US" altLang="en-US" sz="2000" baseline="30000"/>
              <a:t>rd</a:t>
            </a:r>
            <a:r>
              <a:rPr lang="en-US" altLang="en-US" sz="2000"/>
              <a:t> quartile = 75</a:t>
            </a:r>
            <a:r>
              <a:rPr lang="en-US" altLang="en-US" sz="2000" baseline="30000"/>
              <a:t>th</a:t>
            </a:r>
            <a:r>
              <a:rPr lang="en-US" altLang="en-US" sz="2000"/>
              <a:t> percentile</a:t>
            </a:r>
          </a:p>
          <a:p>
            <a:pPr eaLnBrk="1" hangingPunct="1">
              <a:buFont typeface="Wingdings" panose="05000000000000000000" pitchFamily="2" charset="2"/>
              <a:buNone/>
            </a:pPr>
            <a:endParaRPr lang="en-US" altLang="en-US" sz="2000"/>
          </a:p>
          <a:p>
            <a:pPr eaLnBrk="1" hangingPunct="1"/>
            <a:endParaRPr lang="en-US" altLang="en-US" sz="2300"/>
          </a:p>
        </p:txBody>
      </p:sp>
      <p:sp>
        <p:nvSpPr>
          <p:cNvPr id="29707" name="Rectangle 3">
            <a:extLst>
              <a:ext uri="{FF2B5EF4-FFF2-40B4-BE49-F238E27FC236}">
                <a16:creationId xmlns:a16="http://schemas.microsoft.com/office/drawing/2014/main" id="{D67CA3C5-99AD-46D8-B4D7-370B892F5EC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81000" y="3505200"/>
            <a:ext cx="4191000" cy="2667000"/>
          </a:xfrm>
          <a:noFill/>
          <a:ln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>
              <a:lnSpc>
                <a:spcPct val="150000"/>
              </a:lnSpc>
              <a:buFont typeface="Wingdings" panose="05000000000000000000" pitchFamily="2" charset="2"/>
              <a:buNone/>
            </a:pPr>
            <a:r>
              <a:rPr lang="en-US" altLang="en-US" sz="2000"/>
              <a:t>The p</a:t>
            </a:r>
            <a:r>
              <a:rPr lang="en-US" altLang="en-US" sz="2000" baseline="30000"/>
              <a:t>th</a:t>
            </a:r>
            <a:r>
              <a:rPr lang="en-US" altLang="en-US" sz="2000"/>
              <a:t> percentile in a data array:</a:t>
            </a:r>
          </a:p>
          <a:p>
            <a:pPr eaLnBrk="1" hangingPunct="1">
              <a:lnSpc>
                <a:spcPct val="110000"/>
              </a:lnSpc>
            </a:pPr>
            <a:r>
              <a:rPr lang="en-US" altLang="en-US" sz="2000"/>
              <a:t>p% are less than or equal to this value</a:t>
            </a:r>
          </a:p>
          <a:p>
            <a:pPr eaLnBrk="1" hangingPunct="1"/>
            <a:r>
              <a:rPr lang="en-US" altLang="en-US" sz="2000"/>
              <a:t>(100 – p)% are greater than or equal to this value  </a:t>
            </a:r>
          </a:p>
          <a:p>
            <a:pPr eaLnBrk="1" hangingPunct="1">
              <a:lnSpc>
                <a:spcPct val="130000"/>
              </a:lnSpc>
              <a:buFont typeface="Wingdings" panose="05000000000000000000" pitchFamily="2" charset="2"/>
              <a:buNone/>
            </a:pPr>
            <a:r>
              <a:rPr lang="en-US" altLang="en-US" sz="2000"/>
              <a:t>		(where 0 ≤ p ≤ 100)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>
            <a:extLst>
              <a:ext uri="{FF2B5EF4-FFF2-40B4-BE49-F238E27FC236}">
                <a16:creationId xmlns:a16="http://schemas.microsoft.com/office/drawing/2014/main" id="{1FED02A5-4474-4CA7-B803-464B39CB3BD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Percentiles</a:t>
            </a:r>
          </a:p>
        </p:txBody>
      </p:sp>
      <p:sp>
        <p:nvSpPr>
          <p:cNvPr id="30723" name="Rectangle 3">
            <a:extLst>
              <a:ext uri="{FF2B5EF4-FFF2-40B4-BE49-F238E27FC236}">
                <a16:creationId xmlns:a16="http://schemas.microsoft.com/office/drawing/2014/main" id="{8513019C-55E3-4207-B3B8-530368689CF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62000" y="1752600"/>
            <a:ext cx="8077200" cy="1066800"/>
          </a:xfrm>
        </p:spPr>
        <p:txBody>
          <a:bodyPr/>
          <a:lstStyle/>
          <a:p>
            <a:pPr eaLnBrk="1" hangingPunct="1"/>
            <a:r>
              <a:rPr lang="en-US" altLang="en-US"/>
              <a:t>The p</a:t>
            </a:r>
            <a:r>
              <a:rPr lang="en-US" altLang="en-US" baseline="30000"/>
              <a:t>th</a:t>
            </a:r>
            <a:r>
              <a:rPr lang="en-US" altLang="en-US"/>
              <a:t> percentile in an ordered array of n values is the value in i</a:t>
            </a:r>
            <a:r>
              <a:rPr lang="en-US" altLang="en-US" baseline="30000"/>
              <a:t>th</a:t>
            </a:r>
            <a:r>
              <a:rPr lang="en-US" altLang="en-US"/>
              <a:t> position, where</a:t>
            </a:r>
          </a:p>
        </p:txBody>
      </p:sp>
      <p:sp>
        <p:nvSpPr>
          <p:cNvPr id="30724" name="Rectangle 5">
            <a:extLst>
              <a:ext uri="{FF2B5EF4-FFF2-40B4-BE49-F238E27FC236}">
                <a16:creationId xmlns:a16="http://schemas.microsoft.com/office/drawing/2014/main" id="{CE7EA04B-578F-4E63-8D70-62FE97FF05E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600" y="4343400"/>
            <a:ext cx="80772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5342" tIns="42672" rIns="85342" bIns="42672"/>
          <a:lstStyle>
            <a:lvl1pPr marL="320675" indent="-320675" defTabSz="852488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693738" indent="-268288" defTabSz="852488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068388" indent="-215900" defTabSz="852488">
              <a:spcBef>
                <a:spcPct val="20000"/>
              </a:spcBef>
              <a:buClr>
                <a:schemeClr val="accent2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493838" indent="-212725" defTabSz="852488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919288" indent="-212725" defTabSz="852488">
              <a:spcBef>
                <a:spcPct val="20000"/>
              </a:spcBef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376488" indent="-212725" defTabSz="852488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833688" indent="-212725" defTabSz="852488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90888" indent="-212725" defTabSz="852488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748088" indent="-212725" defTabSz="852488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>
                <a:solidFill>
                  <a:schemeClr val="folHlink"/>
                </a:solidFill>
              </a:rPr>
              <a:t>Example:</a:t>
            </a:r>
            <a:r>
              <a:rPr lang="en-US" altLang="en-US" sz="2400"/>
              <a:t> The 60</a:t>
            </a:r>
            <a:r>
              <a:rPr lang="en-US" altLang="en-US" sz="2400" baseline="30000"/>
              <a:t>th</a:t>
            </a:r>
            <a:r>
              <a:rPr lang="en-US" altLang="en-US" sz="2400"/>
              <a:t> percentile in an ordered array of 19 values is the value in 12</a:t>
            </a:r>
            <a:r>
              <a:rPr lang="en-US" altLang="en-US" sz="2400" baseline="30000"/>
              <a:t>th</a:t>
            </a:r>
            <a:r>
              <a:rPr lang="en-US" altLang="en-US" sz="2400"/>
              <a:t> position:</a:t>
            </a:r>
            <a:r>
              <a:rPr lang="en-US" altLang="en-US"/>
              <a:t> </a:t>
            </a:r>
          </a:p>
        </p:txBody>
      </p:sp>
      <p:graphicFrame>
        <p:nvGraphicFramePr>
          <p:cNvPr id="30725" name="Object 7">
            <a:extLst>
              <a:ext uri="{FF2B5EF4-FFF2-40B4-BE49-F238E27FC236}">
                <a16:creationId xmlns:a16="http://schemas.microsoft.com/office/drawing/2014/main" id="{A032079A-2095-4E3F-993F-B36BBC2A1F0F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276600" y="2805113"/>
          <a:ext cx="2743200" cy="1181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914400" imgH="393700" progId="Equation.3">
                  <p:embed/>
                </p:oleObj>
              </mc:Choice>
              <mc:Fallback>
                <p:oleObj name="Equation" r:id="rId2" imgW="914400" imgH="393700" progId="Equation.3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76600" y="2805113"/>
                        <a:ext cx="2743200" cy="1181100"/>
                      </a:xfrm>
                      <a:prstGeom prst="rect">
                        <a:avLst/>
                      </a:prstGeom>
                      <a:solidFill>
                        <a:srgbClr val="FFFFCC"/>
                      </a:solidFill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726" name="Object 8">
            <a:extLst>
              <a:ext uri="{FF2B5EF4-FFF2-40B4-BE49-F238E27FC236}">
                <a16:creationId xmlns:a16="http://schemas.microsoft.com/office/drawing/2014/main" id="{3D8C4CEB-34E6-48AD-8C1F-7102C1AFAF2A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133600" y="5257800"/>
          <a:ext cx="5334000" cy="973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2159000" imgH="393700" progId="Equation.3">
                  <p:embed/>
                </p:oleObj>
              </mc:Choice>
              <mc:Fallback>
                <p:oleObj name="Equation" r:id="rId4" imgW="2159000" imgH="393700" progId="Equation.3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33600" y="5257800"/>
                        <a:ext cx="5334000" cy="973138"/>
                      </a:xfrm>
                      <a:prstGeom prst="rect">
                        <a:avLst/>
                      </a:prstGeom>
                      <a:solidFill>
                        <a:srgbClr val="FFFFCC"/>
                      </a:solidFill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35">
            <a:extLst>
              <a:ext uri="{FF2B5EF4-FFF2-40B4-BE49-F238E27FC236}">
                <a16:creationId xmlns:a16="http://schemas.microsoft.com/office/drawing/2014/main" id="{41D737D2-D508-4223-8F15-E3BC4150F02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95800" y="5943600"/>
            <a:ext cx="1219200" cy="457200"/>
          </a:xfrm>
          <a:prstGeom prst="rect">
            <a:avLst/>
          </a:prstGeom>
          <a:solidFill>
            <a:srgbClr val="E5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747" name="Rectangle 34">
            <a:extLst>
              <a:ext uri="{FF2B5EF4-FFF2-40B4-BE49-F238E27FC236}">
                <a16:creationId xmlns:a16="http://schemas.microsoft.com/office/drawing/2014/main" id="{41201B9C-95AD-4500-B8EE-84B6DA3629A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43400" y="4876800"/>
            <a:ext cx="2819400" cy="685800"/>
          </a:xfrm>
          <a:prstGeom prst="rect">
            <a:avLst/>
          </a:prstGeom>
          <a:solidFill>
            <a:srgbClr val="E5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748" name="Rectangle 2">
            <a:extLst>
              <a:ext uri="{FF2B5EF4-FFF2-40B4-BE49-F238E27FC236}">
                <a16:creationId xmlns:a16="http://schemas.microsoft.com/office/drawing/2014/main" id="{9F8627E8-D70E-4F62-87C8-BD59A411459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Quartiles</a:t>
            </a:r>
          </a:p>
        </p:txBody>
      </p:sp>
      <p:sp>
        <p:nvSpPr>
          <p:cNvPr id="31749" name="Rectangle 3">
            <a:extLst>
              <a:ext uri="{FF2B5EF4-FFF2-40B4-BE49-F238E27FC236}">
                <a16:creationId xmlns:a16="http://schemas.microsoft.com/office/drawing/2014/main" id="{FD072FB0-D7C2-423C-AB10-3C376BF52F5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09600" y="1676400"/>
            <a:ext cx="7467600" cy="950913"/>
          </a:xfrm>
          <a:noFill/>
        </p:spPr>
        <p:txBody>
          <a:bodyPr/>
          <a:lstStyle/>
          <a:p>
            <a:pPr eaLnBrk="1" hangingPunct="1"/>
            <a:r>
              <a:rPr lang="en-US" altLang="en-US"/>
              <a:t>Quartiles split the ranked data into 4 equal groups</a:t>
            </a:r>
          </a:p>
        </p:txBody>
      </p:sp>
      <p:sp>
        <p:nvSpPr>
          <p:cNvPr id="31750" name="Rectangle 4">
            <a:extLst>
              <a:ext uri="{FF2B5EF4-FFF2-40B4-BE49-F238E27FC236}">
                <a16:creationId xmlns:a16="http://schemas.microsoft.com/office/drawing/2014/main" id="{47A8E52C-37E5-402A-83FB-A961A058B0D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67000" y="2292350"/>
            <a:ext cx="1149350" cy="609600"/>
          </a:xfrm>
          <a:prstGeom prst="rect">
            <a:avLst/>
          </a:prstGeom>
          <a:solidFill>
            <a:srgbClr val="FFFFCC"/>
          </a:solidFill>
          <a:ln w="1270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751" name="Rectangle 5">
            <a:extLst>
              <a:ext uri="{FF2B5EF4-FFF2-40B4-BE49-F238E27FC236}">
                <a16:creationId xmlns:a16="http://schemas.microsoft.com/office/drawing/2014/main" id="{FD97913D-BFB7-4757-A00E-397FFB0B873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57600" y="2292350"/>
            <a:ext cx="1143000" cy="609600"/>
          </a:xfrm>
          <a:prstGeom prst="rect">
            <a:avLst/>
          </a:prstGeom>
          <a:solidFill>
            <a:srgbClr val="FDE0BD"/>
          </a:solidFill>
          <a:ln w="1270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752" name="Rectangle 6">
            <a:extLst>
              <a:ext uri="{FF2B5EF4-FFF2-40B4-BE49-F238E27FC236}">
                <a16:creationId xmlns:a16="http://schemas.microsoft.com/office/drawing/2014/main" id="{2909E3ED-4D1A-4F30-8EF7-4D2D759A4B1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00600" y="2292350"/>
            <a:ext cx="1758950" cy="609600"/>
          </a:xfrm>
          <a:prstGeom prst="rect">
            <a:avLst/>
          </a:prstGeom>
          <a:solidFill>
            <a:srgbClr val="CCFFFF"/>
          </a:solidFill>
          <a:ln w="1270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753" name="Rectangle 7">
            <a:extLst>
              <a:ext uri="{FF2B5EF4-FFF2-40B4-BE49-F238E27FC236}">
                <a16:creationId xmlns:a16="http://schemas.microsoft.com/office/drawing/2014/main" id="{FD5BA2E7-D8FE-407F-9A4E-C3D7123216C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00800" y="2292350"/>
            <a:ext cx="1905000" cy="609600"/>
          </a:xfrm>
          <a:prstGeom prst="rect">
            <a:avLst/>
          </a:prstGeom>
          <a:solidFill>
            <a:srgbClr val="CCFFCC"/>
          </a:solidFill>
          <a:ln w="1270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754" name="Rectangle 8">
            <a:extLst>
              <a:ext uri="{FF2B5EF4-FFF2-40B4-BE49-F238E27FC236}">
                <a16:creationId xmlns:a16="http://schemas.microsoft.com/office/drawing/2014/main" id="{9B6A0D3B-3E8D-4FCB-8575-375CC4C712A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43200" y="2362200"/>
            <a:ext cx="923925" cy="515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2800" b="1"/>
              <a:t>25%</a:t>
            </a:r>
          </a:p>
        </p:txBody>
      </p:sp>
      <p:sp>
        <p:nvSpPr>
          <p:cNvPr id="31755" name="Rectangle 9">
            <a:extLst>
              <a:ext uri="{FF2B5EF4-FFF2-40B4-BE49-F238E27FC236}">
                <a16:creationId xmlns:a16="http://schemas.microsoft.com/office/drawing/2014/main" id="{C23E8691-F1AD-4297-887C-6B07ACC8AFF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0000" y="2362200"/>
            <a:ext cx="923925" cy="515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2800" b="1"/>
              <a:t>25%</a:t>
            </a:r>
          </a:p>
        </p:txBody>
      </p:sp>
      <p:sp>
        <p:nvSpPr>
          <p:cNvPr id="31756" name="Rectangle 10">
            <a:extLst>
              <a:ext uri="{FF2B5EF4-FFF2-40B4-BE49-F238E27FC236}">
                <a16:creationId xmlns:a16="http://schemas.microsoft.com/office/drawing/2014/main" id="{4D96F680-7389-4A90-9BAF-584930521AD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05400" y="2362200"/>
            <a:ext cx="923925" cy="515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2800" b="1"/>
              <a:t>25%</a:t>
            </a:r>
          </a:p>
        </p:txBody>
      </p:sp>
      <p:sp>
        <p:nvSpPr>
          <p:cNvPr id="31757" name="Rectangle 11">
            <a:extLst>
              <a:ext uri="{FF2B5EF4-FFF2-40B4-BE49-F238E27FC236}">
                <a16:creationId xmlns:a16="http://schemas.microsoft.com/office/drawing/2014/main" id="{8B61D801-6DDA-4165-AE84-CEC7A01A978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81800" y="2362200"/>
            <a:ext cx="923925" cy="515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2800" b="1"/>
              <a:t>25%</a:t>
            </a:r>
          </a:p>
        </p:txBody>
      </p:sp>
      <p:sp>
        <p:nvSpPr>
          <p:cNvPr id="31758" name="Rectangle 15">
            <a:extLst>
              <a:ext uri="{FF2B5EF4-FFF2-40B4-BE49-F238E27FC236}">
                <a16:creationId xmlns:a16="http://schemas.microsoft.com/office/drawing/2014/main" id="{658E22F4-ACD1-489D-83C8-27437286BDB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600" y="4114800"/>
            <a:ext cx="8310563" cy="466725"/>
          </a:xfrm>
          <a:prstGeom prst="rect">
            <a:avLst/>
          </a:prstGeom>
          <a:solidFill>
            <a:srgbClr val="FFFFCC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000" b="1"/>
              <a:t>Sample Data in Ordered Array:  11   12   13   16   16   17   18   21   22</a:t>
            </a:r>
            <a:r>
              <a:rPr lang="en-US" altLang="en-US" b="1">
                <a:latin typeface="Times New Roman" panose="02020603050405020304" pitchFamily="18" charset="0"/>
              </a:rPr>
              <a:t>  </a:t>
            </a:r>
          </a:p>
        </p:txBody>
      </p:sp>
      <p:sp>
        <p:nvSpPr>
          <p:cNvPr id="31759" name="AutoShape 23">
            <a:extLst>
              <a:ext uri="{FF2B5EF4-FFF2-40B4-BE49-F238E27FC236}">
                <a16:creationId xmlns:a16="http://schemas.microsoft.com/office/drawing/2014/main" id="{6BE0119E-3DEA-4618-9BC7-BBCECA73BB20}"/>
              </a:ext>
            </a:extLst>
          </p:cNvPr>
          <p:cNvSpPr>
            <a:spLocks noChangeArrowheads="1"/>
          </p:cNvSpPr>
          <p:nvPr/>
        </p:nvSpPr>
        <p:spPr bwMode="auto">
          <a:xfrm rot="-5400000">
            <a:off x="3543300" y="3009900"/>
            <a:ext cx="228600" cy="152400"/>
          </a:xfrm>
          <a:prstGeom prst="rightArrow">
            <a:avLst>
              <a:gd name="adj1" fmla="val 50000"/>
              <a:gd name="adj2" fmla="val 37778"/>
            </a:avLst>
          </a:prstGeom>
          <a:solidFill>
            <a:srgbClr val="FF0000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760" name="Rectangle 25">
            <a:extLst>
              <a:ext uri="{FF2B5EF4-FFF2-40B4-BE49-F238E27FC236}">
                <a16:creationId xmlns:a16="http://schemas.microsoft.com/office/drawing/2014/main" id="{9F667E71-06FE-4E67-9523-14C7673590E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3400" y="3657600"/>
            <a:ext cx="46482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5342" tIns="42672" rIns="85342" bIns="42672"/>
          <a:lstStyle>
            <a:lvl1pPr marL="320675" indent="-320675" defTabSz="852488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693738" indent="-268288" defTabSz="852488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068388" indent="-215900" defTabSz="852488">
              <a:spcBef>
                <a:spcPct val="20000"/>
              </a:spcBef>
              <a:buClr>
                <a:schemeClr val="accent2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493838" indent="-212725" defTabSz="852488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919288" indent="-212725" defTabSz="852488">
              <a:spcBef>
                <a:spcPct val="20000"/>
              </a:spcBef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376488" indent="-212725" defTabSz="852488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833688" indent="-212725" defTabSz="852488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90888" indent="-212725" defTabSz="852488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748088" indent="-212725" defTabSz="852488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en-US" altLang="en-US" sz="2300">
                <a:solidFill>
                  <a:schemeClr val="folHlink"/>
                </a:solidFill>
              </a:rPr>
              <a:t>Example: Find the first quartile</a:t>
            </a:r>
          </a:p>
        </p:txBody>
      </p:sp>
      <p:sp>
        <p:nvSpPr>
          <p:cNvPr id="31761" name="Rectangle 26">
            <a:extLst>
              <a:ext uri="{FF2B5EF4-FFF2-40B4-BE49-F238E27FC236}">
                <a16:creationId xmlns:a16="http://schemas.microsoft.com/office/drawing/2014/main" id="{83E30CBD-66F2-4B5F-A117-94D5921B443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3400" y="4648200"/>
            <a:ext cx="8305800" cy="182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5342" tIns="42672" rIns="85342" bIns="42672"/>
          <a:lstStyle>
            <a:lvl1pPr marL="320675" indent="-320675" defTabSz="852488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693738" indent="-268288" defTabSz="852488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068388" indent="-215900" defTabSz="852488">
              <a:spcBef>
                <a:spcPct val="20000"/>
              </a:spcBef>
              <a:buClr>
                <a:schemeClr val="accent2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493838" indent="-212725" defTabSz="852488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919288" indent="-212725" defTabSz="852488">
              <a:spcBef>
                <a:spcPct val="20000"/>
              </a:spcBef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376488" indent="-212725" defTabSz="852488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833688" indent="-212725" defTabSz="852488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90888" indent="-212725" defTabSz="852488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748088" indent="-212725" defTabSz="852488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en-US" sz="1900"/>
              <a:t>(n = 9)</a:t>
            </a:r>
          </a:p>
          <a:p>
            <a:pPr eaLnBrk="1" hangingPunct="1">
              <a:lnSpc>
                <a:spcPct val="120000"/>
              </a:lnSpc>
              <a:buFont typeface="Wingdings" panose="05000000000000000000" pitchFamily="2" charset="2"/>
              <a:buNone/>
            </a:pPr>
            <a:r>
              <a:rPr lang="en-US" altLang="en-US" sz="1900"/>
              <a:t>Q1 = 25</a:t>
            </a:r>
            <a:r>
              <a:rPr lang="en-US" altLang="en-US" sz="1900" baseline="30000"/>
              <a:t>th</a:t>
            </a:r>
            <a:r>
              <a:rPr lang="en-US" altLang="en-US" sz="1900"/>
              <a:t> percentile, so find the               </a:t>
            </a:r>
            <a:r>
              <a:rPr lang="en-US" altLang="en-US" sz="1900">
                <a:solidFill>
                  <a:schemeClr val="folHlink"/>
                </a:solidFill>
              </a:rPr>
              <a:t>(9+1) = 2.5 position</a:t>
            </a:r>
            <a:endParaRPr lang="en-US" altLang="en-US" sz="1900"/>
          </a:p>
          <a:p>
            <a:pPr eaLnBrk="1" hangingPunct="1">
              <a:lnSpc>
                <a:spcPct val="120000"/>
              </a:lnSpc>
              <a:buFont typeface="Wingdings" panose="05000000000000000000" pitchFamily="2" charset="2"/>
              <a:buNone/>
            </a:pPr>
            <a:endParaRPr lang="en-US" altLang="en-US" sz="1900"/>
          </a:p>
          <a:p>
            <a:pPr eaLnBrk="1" hangingPunct="1">
              <a:lnSpc>
                <a:spcPct val="10000"/>
              </a:lnSpc>
              <a:buFont typeface="Wingdings" panose="05000000000000000000" pitchFamily="2" charset="2"/>
              <a:buNone/>
            </a:pPr>
            <a:r>
              <a:rPr lang="en-US" altLang="en-US" sz="1900"/>
              <a:t>		so use the value half way between the 2</a:t>
            </a:r>
            <a:r>
              <a:rPr lang="en-US" altLang="en-US" sz="1900" baseline="30000"/>
              <a:t>nd</a:t>
            </a:r>
            <a:r>
              <a:rPr lang="en-US" altLang="en-US" sz="1900"/>
              <a:t> and 3</a:t>
            </a:r>
            <a:r>
              <a:rPr lang="en-US" altLang="en-US" sz="1900" baseline="30000"/>
              <a:t>rd</a:t>
            </a:r>
            <a:r>
              <a:rPr lang="en-US" altLang="en-US" sz="1900"/>
              <a:t> values,</a:t>
            </a:r>
          </a:p>
          <a:p>
            <a:pPr eaLnBrk="1" hangingPunct="1">
              <a:lnSpc>
                <a:spcPct val="150000"/>
              </a:lnSpc>
              <a:buFont typeface="Wingdings" panose="05000000000000000000" pitchFamily="2" charset="2"/>
              <a:buNone/>
            </a:pPr>
            <a:r>
              <a:rPr lang="en-US" altLang="en-US" sz="1900"/>
              <a:t>					so    </a:t>
            </a:r>
            <a:r>
              <a:rPr lang="en-US" altLang="en-US" sz="1900" b="1">
                <a:solidFill>
                  <a:schemeClr val="folHlink"/>
                </a:solidFill>
              </a:rPr>
              <a:t>Q1 = 12.5</a:t>
            </a:r>
          </a:p>
        </p:txBody>
      </p:sp>
      <p:sp>
        <p:nvSpPr>
          <p:cNvPr id="31762" name="AutoShape 27">
            <a:extLst>
              <a:ext uri="{FF2B5EF4-FFF2-40B4-BE49-F238E27FC236}">
                <a16:creationId xmlns:a16="http://schemas.microsoft.com/office/drawing/2014/main" id="{9966A160-A066-4B47-BD66-15FDE060E87E}"/>
              </a:ext>
            </a:extLst>
          </p:cNvPr>
          <p:cNvSpPr>
            <a:spLocks noChangeArrowheads="1"/>
          </p:cNvSpPr>
          <p:nvPr/>
        </p:nvSpPr>
        <p:spPr bwMode="auto">
          <a:xfrm rot="-5400000">
            <a:off x="4686300" y="3009900"/>
            <a:ext cx="228600" cy="152400"/>
          </a:xfrm>
          <a:prstGeom prst="rightArrow">
            <a:avLst>
              <a:gd name="adj1" fmla="val 50000"/>
              <a:gd name="adj2" fmla="val 37778"/>
            </a:avLst>
          </a:prstGeom>
          <a:solidFill>
            <a:srgbClr val="FF0000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763" name="AutoShape 28">
            <a:extLst>
              <a:ext uri="{FF2B5EF4-FFF2-40B4-BE49-F238E27FC236}">
                <a16:creationId xmlns:a16="http://schemas.microsoft.com/office/drawing/2014/main" id="{D1EB414C-7FAD-4B0E-9DFA-DE2BD9AFFA54}"/>
              </a:ext>
            </a:extLst>
          </p:cNvPr>
          <p:cNvSpPr>
            <a:spLocks noChangeArrowheads="1"/>
          </p:cNvSpPr>
          <p:nvPr/>
        </p:nvSpPr>
        <p:spPr bwMode="auto">
          <a:xfrm rot="-5400000">
            <a:off x="6286500" y="3009900"/>
            <a:ext cx="228600" cy="152400"/>
          </a:xfrm>
          <a:prstGeom prst="rightArrow">
            <a:avLst>
              <a:gd name="adj1" fmla="val 50000"/>
              <a:gd name="adj2" fmla="val 37778"/>
            </a:avLst>
          </a:prstGeom>
          <a:solidFill>
            <a:srgbClr val="FF0000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764" name="Rectangle 29">
            <a:extLst>
              <a:ext uri="{FF2B5EF4-FFF2-40B4-BE49-F238E27FC236}">
                <a16:creationId xmlns:a16="http://schemas.microsoft.com/office/drawing/2014/main" id="{C55FAC5D-9BAE-4A82-BBC6-5E2CB395976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43400" y="4876800"/>
            <a:ext cx="608013" cy="731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folHlink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/>
              <a:t> </a:t>
            </a:r>
            <a:r>
              <a:rPr lang="en-US" altLang="en-US" sz="2000">
                <a:solidFill>
                  <a:schemeClr val="folHlink"/>
                </a:solidFill>
              </a:rPr>
              <a:t>25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000">
                <a:solidFill>
                  <a:schemeClr val="folHlink"/>
                </a:solidFill>
              </a:rPr>
              <a:t>100</a:t>
            </a:r>
          </a:p>
        </p:txBody>
      </p:sp>
      <p:sp>
        <p:nvSpPr>
          <p:cNvPr id="31765" name="Line 30">
            <a:extLst>
              <a:ext uri="{FF2B5EF4-FFF2-40B4-BE49-F238E27FC236}">
                <a16:creationId xmlns:a16="http://schemas.microsoft.com/office/drawing/2014/main" id="{E36D0BFF-DD51-41B7-B785-BE613126E62B}"/>
              </a:ext>
            </a:extLst>
          </p:cNvPr>
          <p:cNvSpPr>
            <a:spLocks noChangeShapeType="1"/>
          </p:cNvSpPr>
          <p:nvPr/>
        </p:nvSpPr>
        <p:spPr bwMode="auto">
          <a:xfrm>
            <a:off x="4419600" y="5257800"/>
            <a:ext cx="457200" cy="0"/>
          </a:xfrm>
          <a:prstGeom prst="line">
            <a:avLst/>
          </a:prstGeom>
          <a:noFill/>
          <a:ln w="19050">
            <a:solidFill>
              <a:schemeClr val="folHlink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31766" name="Rectangle 31">
            <a:extLst>
              <a:ext uri="{FF2B5EF4-FFF2-40B4-BE49-F238E27FC236}">
                <a16:creationId xmlns:a16="http://schemas.microsoft.com/office/drawing/2014/main" id="{6B44609A-ED0A-4325-BB21-B2696D33403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52800" y="3200400"/>
            <a:ext cx="609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5342" tIns="42672" rIns="85342" bIns="42672"/>
          <a:lstStyle>
            <a:lvl1pPr marL="320675" indent="-320675" defTabSz="852488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693738" indent="-268288" defTabSz="852488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068388" indent="-215900" defTabSz="852488">
              <a:spcBef>
                <a:spcPct val="20000"/>
              </a:spcBef>
              <a:buClr>
                <a:schemeClr val="accent2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493838" indent="-212725" defTabSz="852488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919288" indent="-212725" defTabSz="852488">
              <a:spcBef>
                <a:spcPct val="20000"/>
              </a:spcBef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376488" indent="-212725" defTabSz="852488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833688" indent="-212725" defTabSz="852488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90888" indent="-212725" defTabSz="852488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748088" indent="-212725" defTabSz="852488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en-US" sz="2300"/>
              <a:t>Q1</a:t>
            </a:r>
          </a:p>
        </p:txBody>
      </p:sp>
      <p:sp>
        <p:nvSpPr>
          <p:cNvPr id="31767" name="Rectangle 32">
            <a:extLst>
              <a:ext uri="{FF2B5EF4-FFF2-40B4-BE49-F238E27FC236}">
                <a16:creationId xmlns:a16="http://schemas.microsoft.com/office/drawing/2014/main" id="{9A8308F1-5822-4293-A327-C7747E59A48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95800" y="3200400"/>
            <a:ext cx="609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5342" tIns="42672" rIns="85342" bIns="42672"/>
          <a:lstStyle>
            <a:lvl1pPr marL="320675" indent="-320675" defTabSz="852488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693738" indent="-268288" defTabSz="852488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068388" indent="-215900" defTabSz="852488">
              <a:spcBef>
                <a:spcPct val="20000"/>
              </a:spcBef>
              <a:buClr>
                <a:schemeClr val="accent2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493838" indent="-212725" defTabSz="852488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919288" indent="-212725" defTabSz="852488">
              <a:spcBef>
                <a:spcPct val="20000"/>
              </a:spcBef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376488" indent="-212725" defTabSz="852488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833688" indent="-212725" defTabSz="852488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90888" indent="-212725" defTabSz="852488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748088" indent="-212725" defTabSz="852488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en-US" sz="2300"/>
              <a:t>Q2</a:t>
            </a:r>
          </a:p>
        </p:txBody>
      </p:sp>
      <p:sp>
        <p:nvSpPr>
          <p:cNvPr id="31768" name="Rectangle 33">
            <a:extLst>
              <a:ext uri="{FF2B5EF4-FFF2-40B4-BE49-F238E27FC236}">
                <a16:creationId xmlns:a16="http://schemas.microsoft.com/office/drawing/2014/main" id="{6AF0891E-BAA5-4F7B-AFCF-CE82BE40BD6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72200" y="3200400"/>
            <a:ext cx="609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5342" tIns="42672" rIns="85342" bIns="42672"/>
          <a:lstStyle>
            <a:lvl1pPr marL="320675" indent="-320675" defTabSz="852488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693738" indent="-268288" defTabSz="852488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068388" indent="-215900" defTabSz="852488">
              <a:spcBef>
                <a:spcPct val="20000"/>
              </a:spcBef>
              <a:buClr>
                <a:schemeClr val="accent2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493838" indent="-212725" defTabSz="852488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919288" indent="-212725" defTabSz="852488">
              <a:spcBef>
                <a:spcPct val="20000"/>
              </a:spcBef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376488" indent="-212725" defTabSz="852488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833688" indent="-212725" defTabSz="852488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90888" indent="-212725" defTabSz="852488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748088" indent="-212725" defTabSz="852488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en-US" sz="2300"/>
              <a:t>Q3</a:t>
            </a:r>
          </a:p>
        </p:txBody>
      </p:sp>
      <p:sp>
        <p:nvSpPr>
          <p:cNvPr id="31769" name="AutoShape 17">
            <a:extLst>
              <a:ext uri="{FF2B5EF4-FFF2-40B4-BE49-F238E27FC236}">
                <a16:creationId xmlns:a16="http://schemas.microsoft.com/office/drawing/2014/main" id="{EBC60399-58C5-4D1F-82D1-1F8AA592D7CD}"/>
              </a:ext>
            </a:extLst>
          </p:cNvPr>
          <p:cNvSpPr>
            <a:spLocks noChangeArrowheads="1"/>
          </p:cNvSpPr>
          <p:nvPr/>
        </p:nvSpPr>
        <p:spPr bwMode="auto">
          <a:xfrm rot="-5400000">
            <a:off x="5257800" y="4572000"/>
            <a:ext cx="381000" cy="228600"/>
          </a:xfrm>
          <a:prstGeom prst="rightArrow">
            <a:avLst>
              <a:gd name="adj1" fmla="val 50000"/>
              <a:gd name="adj2" fmla="val 41975"/>
            </a:avLst>
          </a:prstGeom>
          <a:solidFill>
            <a:srgbClr val="FF0000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Line 2">
            <a:extLst>
              <a:ext uri="{FF2B5EF4-FFF2-40B4-BE49-F238E27FC236}">
                <a16:creationId xmlns:a16="http://schemas.microsoft.com/office/drawing/2014/main" id="{2E5246FB-FBED-4A35-8D6F-E7A2D39F8B66}"/>
              </a:ext>
            </a:extLst>
          </p:cNvPr>
          <p:cNvSpPr>
            <a:spLocks noChangeShapeType="1"/>
          </p:cNvSpPr>
          <p:nvPr/>
        </p:nvSpPr>
        <p:spPr bwMode="auto">
          <a:xfrm>
            <a:off x="685800" y="3048000"/>
            <a:ext cx="0" cy="4572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771" name="Rectangle 3">
            <a:extLst>
              <a:ext uri="{FF2B5EF4-FFF2-40B4-BE49-F238E27FC236}">
                <a16:creationId xmlns:a16="http://schemas.microsoft.com/office/drawing/2014/main" id="{E12679BC-613E-4F65-84DB-D335B7B2587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Measures of Variation</a:t>
            </a:r>
          </a:p>
        </p:txBody>
      </p:sp>
      <p:sp>
        <p:nvSpPr>
          <p:cNvPr id="32772" name="Line 4">
            <a:extLst>
              <a:ext uri="{FF2B5EF4-FFF2-40B4-BE49-F238E27FC236}">
                <a16:creationId xmlns:a16="http://schemas.microsoft.com/office/drawing/2014/main" id="{4B82E0CA-7711-49A8-896B-9866F9C782A8}"/>
              </a:ext>
            </a:extLst>
          </p:cNvPr>
          <p:cNvSpPr>
            <a:spLocks noChangeShapeType="1"/>
          </p:cNvSpPr>
          <p:nvPr/>
        </p:nvSpPr>
        <p:spPr bwMode="auto">
          <a:xfrm>
            <a:off x="2438400" y="3886200"/>
            <a:ext cx="427038" cy="15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773" name="Line 5">
            <a:extLst>
              <a:ext uri="{FF2B5EF4-FFF2-40B4-BE49-F238E27FC236}">
                <a16:creationId xmlns:a16="http://schemas.microsoft.com/office/drawing/2014/main" id="{00BF9425-3770-47A6-9851-A79170B7C911}"/>
              </a:ext>
            </a:extLst>
          </p:cNvPr>
          <p:cNvSpPr>
            <a:spLocks noChangeShapeType="1"/>
          </p:cNvSpPr>
          <p:nvPr/>
        </p:nvSpPr>
        <p:spPr bwMode="auto">
          <a:xfrm>
            <a:off x="685800" y="2362200"/>
            <a:ext cx="70866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774" name="Line 6">
            <a:extLst>
              <a:ext uri="{FF2B5EF4-FFF2-40B4-BE49-F238E27FC236}">
                <a16:creationId xmlns:a16="http://schemas.microsoft.com/office/drawing/2014/main" id="{288F73FD-0142-4328-936B-9317D4978DD2}"/>
              </a:ext>
            </a:extLst>
          </p:cNvPr>
          <p:cNvSpPr>
            <a:spLocks noChangeShapeType="1"/>
          </p:cNvSpPr>
          <p:nvPr/>
        </p:nvSpPr>
        <p:spPr bwMode="auto">
          <a:xfrm>
            <a:off x="2667000" y="2362200"/>
            <a:ext cx="0" cy="40005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775" name="Line 7">
            <a:extLst>
              <a:ext uri="{FF2B5EF4-FFF2-40B4-BE49-F238E27FC236}">
                <a16:creationId xmlns:a16="http://schemas.microsoft.com/office/drawing/2014/main" id="{B037B4AC-F452-4AFA-91D1-67F24A5FB2CC}"/>
              </a:ext>
            </a:extLst>
          </p:cNvPr>
          <p:cNvSpPr>
            <a:spLocks noChangeShapeType="1"/>
          </p:cNvSpPr>
          <p:nvPr/>
        </p:nvSpPr>
        <p:spPr bwMode="auto">
          <a:xfrm>
            <a:off x="4724400" y="2057400"/>
            <a:ext cx="0" cy="7747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776" name="Line 8">
            <a:extLst>
              <a:ext uri="{FF2B5EF4-FFF2-40B4-BE49-F238E27FC236}">
                <a16:creationId xmlns:a16="http://schemas.microsoft.com/office/drawing/2014/main" id="{A93DA3C3-2A72-4222-99CE-BEB633C572F8}"/>
              </a:ext>
            </a:extLst>
          </p:cNvPr>
          <p:cNvSpPr>
            <a:spLocks noChangeShapeType="1"/>
          </p:cNvSpPr>
          <p:nvPr/>
        </p:nvSpPr>
        <p:spPr bwMode="auto">
          <a:xfrm>
            <a:off x="7772400" y="2362200"/>
            <a:ext cx="0" cy="4572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777" name="Rectangle 9">
            <a:extLst>
              <a:ext uri="{FF2B5EF4-FFF2-40B4-BE49-F238E27FC236}">
                <a16:creationId xmlns:a16="http://schemas.microsoft.com/office/drawing/2014/main" id="{A3FF2F8A-F809-4088-8D27-770B2C14A50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86200" y="1676400"/>
            <a:ext cx="1752600" cy="466725"/>
          </a:xfrm>
          <a:prstGeom prst="rect">
            <a:avLst/>
          </a:prstGeom>
          <a:solidFill>
            <a:srgbClr val="E5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b="1">
                <a:solidFill>
                  <a:srgbClr val="000066"/>
                </a:solidFill>
              </a:rPr>
              <a:t>Variation</a:t>
            </a:r>
          </a:p>
        </p:txBody>
      </p:sp>
      <p:sp>
        <p:nvSpPr>
          <p:cNvPr id="32778" name="Rectangle 10">
            <a:extLst>
              <a:ext uri="{FF2B5EF4-FFF2-40B4-BE49-F238E27FC236}">
                <a16:creationId xmlns:a16="http://schemas.microsoft.com/office/drawing/2014/main" id="{61C28D86-74F7-4A36-A8D5-217234EE207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81200" y="2667000"/>
            <a:ext cx="1371600" cy="406400"/>
          </a:xfrm>
          <a:prstGeom prst="rect">
            <a:avLst/>
          </a:prstGeom>
          <a:solidFill>
            <a:srgbClr val="E5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2000" b="1">
                <a:solidFill>
                  <a:srgbClr val="000066"/>
                </a:solidFill>
              </a:rPr>
              <a:t>Variance</a:t>
            </a:r>
          </a:p>
        </p:txBody>
      </p:sp>
      <p:sp>
        <p:nvSpPr>
          <p:cNvPr id="32779" name="Rectangle 11">
            <a:extLst>
              <a:ext uri="{FF2B5EF4-FFF2-40B4-BE49-F238E27FC236}">
                <a16:creationId xmlns:a16="http://schemas.microsoft.com/office/drawing/2014/main" id="{21FF0862-23E3-4E0C-8A6F-4C6190FA0BB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86200" y="2668588"/>
            <a:ext cx="2514600" cy="406400"/>
          </a:xfrm>
          <a:prstGeom prst="rect">
            <a:avLst/>
          </a:prstGeom>
          <a:solidFill>
            <a:srgbClr val="E5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2000" b="1">
                <a:solidFill>
                  <a:srgbClr val="000066"/>
                </a:solidFill>
              </a:rPr>
              <a:t>Standard Deviation</a:t>
            </a:r>
          </a:p>
        </p:txBody>
      </p:sp>
      <p:sp>
        <p:nvSpPr>
          <p:cNvPr id="32780" name="Rectangle 12">
            <a:extLst>
              <a:ext uri="{FF2B5EF4-FFF2-40B4-BE49-F238E27FC236}">
                <a16:creationId xmlns:a16="http://schemas.microsoft.com/office/drawing/2014/main" id="{BA6D858A-3351-4BBB-9EA0-DF296C194B4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59588" y="2668588"/>
            <a:ext cx="1903412" cy="711200"/>
          </a:xfrm>
          <a:prstGeom prst="rect">
            <a:avLst/>
          </a:prstGeom>
          <a:solidFill>
            <a:srgbClr val="E5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2000" b="1">
                <a:solidFill>
                  <a:srgbClr val="000066"/>
                </a:solidFill>
              </a:rPr>
              <a:t>Coefficient of Variation</a:t>
            </a:r>
          </a:p>
        </p:txBody>
      </p:sp>
      <p:sp>
        <p:nvSpPr>
          <p:cNvPr id="32781" name="Line 13">
            <a:extLst>
              <a:ext uri="{FF2B5EF4-FFF2-40B4-BE49-F238E27FC236}">
                <a16:creationId xmlns:a16="http://schemas.microsoft.com/office/drawing/2014/main" id="{743C2E5B-E9BF-4A54-9ACF-94E7861DB5D6}"/>
              </a:ext>
            </a:extLst>
          </p:cNvPr>
          <p:cNvSpPr>
            <a:spLocks noChangeShapeType="1"/>
          </p:cNvSpPr>
          <p:nvPr/>
        </p:nvSpPr>
        <p:spPr bwMode="auto">
          <a:xfrm>
            <a:off x="2438400" y="3048000"/>
            <a:ext cx="0" cy="1905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782" name="Line 14">
            <a:extLst>
              <a:ext uri="{FF2B5EF4-FFF2-40B4-BE49-F238E27FC236}">
                <a16:creationId xmlns:a16="http://schemas.microsoft.com/office/drawing/2014/main" id="{D3498F6B-07C7-4E46-AA74-82297081CAE4}"/>
              </a:ext>
            </a:extLst>
          </p:cNvPr>
          <p:cNvSpPr>
            <a:spLocks noChangeShapeType="1"/>
          </p:cNvSpPr>
          <p:nvPr/>
        </p:nvSpPr>
        <p:spPr bwMode="auto">
          <a:xfrm>
            <a:off x="4572000" y="3886200"/>
            <a:ext cx="322263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783" name="Rectangle 15">
            <a:extLst>
              <a:ext uri="{FF2B5EF4-FFF2-40B4-BE49-F238E27FC236}">
                <a16:creationId xmlns:a16="http://schemas.microsoft.com/office/drawing/2014/main" id="{AF618CCA-E307-4A14-8780-BD076400CF2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67000" y="3505200"/>
            <a:ext cx="1524000" cy="620713"/>
          </a:xfrm>
          <a:prstGeom prst="rect">
            <a:avLst/>
          </a:prstGeom>
          <a:solidFill>
            <a:srgbClr val="FFFFCC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en-US" altLang="en-US" sz="2000" b="1">
                <a:solidFill>
                  <a:srgbClr val="000066"/>
                </a:solidFill>
              </a:rPr>
              <a:t>Population</a:t>
            </a:r>
          </a:p>
          <a:p>
            <a:pPr>
              <a:lnSpc>
                <a:spcPct val="40000"/>
              </a:lnSpc>
              <a:spcBef>
                <a:spcPct val="50000"/>
              </a:spcBef>
            </a:pPr>
            <a:r>
              <a:rPr lang="en-US" altLang="en-US" sz="2000" b="1">
                <a:solidFill>
                  <a:srgbClr val="000066"/>
                </a:solidFill>
              </a:rPr>
              <a:t>Variance</a:t>
            </a:r>
          </a:p>
        </p:txBody>
      </p:sp>
      <p:sp>
        <p:nvSpPr>
          <p:cNvPr id="32784" name="Line 16">
            <a:extLst>
              <a:ext uri="{FF2B5EF4-FFF2-40B4-BE49-F238E27FC236}">
                <a16:creationId xmlns:a16="http://schemas.microsoft.com/office/drawing/2014/main" id="{BF5A8781-0F13-43C7-9BC4-FF60CFDDC11E}"/>
              </a:ext>
            </a:extLst>
          </p:cNvPr>
          <p:cNvSpPr>
            <a:spLocks noChangeShapeType="1"/>
          </p:cNvSpPr>
          <p:nvPr/>
        </p:nvSpPr>
        <p:spPr bwMode="auto">
          <a:xfrm>
            <a:off x="2438400" y="4953000"/>
            <a:ext cx="238125" cy="15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785" name="Rectangle 17">
            <a:extLst>
              <a:ext uri="{FF2B5EF4-FFF2-40B4-BE49-F238E27FC236}">
                <a16:creationId xmlns:a16="http://schemas.microsoft.com/office/drawing/2014/main" id="{4FF5F1D0-4AD1-45A3-887A-A96A20B254E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67000" y="4572000"/>
            <a:ext cx="1524000" cy="620713"/>
          </a:xfrm>
          <a:prstGeom prst="rect">
            <a:avLst/>
          </a:prstGeom>
          <a:solidFill>
            <a:srgbClr val="FFFFCC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en-US" altLang="en-US" sz="2000" b="1">
                <a:solidFill>
                  <a:srgbClr val="000066"/>
                </a:solidFill>
              </a:rPr>
              <a:t>Sample </a:t>
            </a:r>
          </a:p>
          <a:p>
            <a:pPr>
              <a:lnSpc>
                <a:spcPct val="40000"/>
              </a:lnSpc>
              <a:spcBef>
                <a:spcPct val="50000"/>
              </a:spcBef>
            </a:pPr>
            <a:r>
              <a:rPr lang="en-US" altLang="en-US" sz="2000" b="1">
                <a:solidFill>
                  <a:srgbClr val="000066"/>
                </a:solidFill>
              </a:rPr>
              <a:t>Variance</a:t>
            </a:r>
          </a:p>
        </p:txBody>
      </p:sp>
      <p:sp>
        <p:nvSpPr>
          <p:cNvPr id="32786" name="Line 18">
            <a:extLst>
              <a:ext uri="{FF2B5EF4-FFF2-40B4-BE49-F238E27FC236}">
                <a16:creationId xmlns:a16="http://schemas.microsoft.com/office/drawing/2014/main" id="{6762BE5E-4FBC-4170-89E3-381C85850259}"/>
              </a:ext>
            </a:extLst>
          </p:cNvPr>
          <p:cNvSpPr>
            <a:spLocks noChangeShapeType="1"/>
          </p:cNvSpPr>
          <p:nvPr/>
        </p:nvSpPr>
        <p:spPr bwMode="auto">
          <a:xfrm>
            <a:off x="4572000" y="3065463"/>
            <a:ext cx="0" cy="188753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787" name="Line 19">
            <a:extLst>
              <a:ext uri="{FF2B5EF4-FFF2-40B4-BE49-F238E27FC236}">
                <a16:creationId xmlns:a16="http://schemas.microsoft.com/office/drawing/2014/main" id="{3C92925C-9EE9-4D16-885A-8A118034FC20}"/>
              </a:ext>
            </a:extLst>
          </p:cNvPr>
          <p:cNvSpPr>
            <a:spLocks noChangeShapeType="1"/>
          </p:cNvSpPr>
          <p:nvPr/>
        </p:nvSpPr>
        <p:spPr bwMode="auto">
          <a:xfrm>
            <a:off x="4572000" y="4953000"/>
            <a:ext cx="4191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788" name="Rectangle 20">
            <a:extLst>
              <a:ext uri="{FF2B5EF4-FFF2-40B4-BE49-F238E27FC236}">
                <a16:creationId xmlns:a16="http://schemas.microsoft.com/office/drawing/2014/main" id="{6814664B-F6D1-44C2-8E83-7D1F816B90F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76800" y="3429000"/>
            <a:ext cx="1600200" cy="925513"/>
          </a:xfrm>
          <a:prstGeom prst="rect">
            <a:avLst/>
          </a:prstGeom>
          <a:solidFill>
            <a:srgbClr val="FFFFCC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en-US" altLang="en-US" sz="2000" b="1">
                <a:solidFill>
                  <a:srgbClr val="000066"/>
                </a:solidFill>
              </a:rPr>
              <a:t>Population</a:t>
            </a:r>
          </a:p>
          <a:p>
            <a:pPr>
              <a:lnSpc>
                <a:spcPct val="40000"/>
              </a:lnSpc>
              <a:spcBef>
                <a:spcPct val="50000"/>
              </a:spcBef>
            </a:pPr>
            <a:r>
              <a:rPr lang="en-US" altLang="en-US" sz="2000" b="1">
                <a:solidFill>
                  <a:srgbClr val="000066"/>
                </a:solidFill>
              </a:rPr>
              <a:t>Standard</a:t>
            </a:r>
          </a:p>
          <a:p>
            <a:pPr>
              <a:lnSpc>
                <a:spcPct val="50000"/>
              </a:lnSpc>
              <a:spcBef>
                <a:spcPct val="50000"/>
              </a:spcBef>
            </a:pPr>
            <a:r>
              <a:rPr lang="en-US" altLang="en-US" sz="2000" b="1">
                <a:solidFill>
                  <a:srgbClr val="000066"/>
                </a:solidFill>
              </a:rPr>
              <a:t>Deviation</a:t>
            </a:r>
          </a:p>
        </p:txBody>
      </p:sp>
      <p:sp>
        <p:nvSpPr>
          <p:cNvPr id="32789" name="Rectangle 21">
            <a:extLst>
              <a:ext uri="{FF2B5EF4-FFF2-40B4-BE49-F238E27FC236}">
                <a16:creationId xmlns:a16="http://schemas.microsoft.com/office/drawing/2014/main" id="{9D7CE610-433F-41EF-8426-BC54B00DFAE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53000" y="4648200"/>
            <a:ext cx="1520825" cy="925513"/>
          </a:xfrm>
          <a:prstGeom prst="rect">
            <a:avLst/>
          </a:prstGeom>
          <a:solidFill>
            <a:srgbClr val="FFFFCC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en-US" altLang="en-US" sz="2000" b="1">
                <a:solidFill>
                  <a:srgbClr val="000066"/>
                </a:solidFill>
              </a:rPr>
              <a:t>Sample </a:t>
            </a:r>
          </a:p>
          <a:p>
            <a:pPr>
              <a:lnSpc>
                <a:spcPct val="40000"/>
              </a:lnSpc>
              <a:spcBef>
                <a:spcPct val="50000"/>
              </a:spcBef>
            </a:pPr>
            <a:r>
              <a:rPr lang="en-US" altLang="en-US" sz="2000" b="1">
                <a:solidFill>
                  <a:srgbClr val="000066"/>
                </a:solidFill>
              </a:rPr>
              <a:t>Standard </a:t>
            </a:r>
          </a:p>
          <a:p>
            <a:pPr>
              <a:lnSpc>
                <a:spcPct val="50000"/>
              </a:lnSpc>
              <a:spcBef>
                <a:spcPct val="50000"/>
              </a:spcBef>
            </a:pPr>
            <a:r>
              <a:rPr lang="en-US" altLang="en-US" sz="2000" b="1">
                <a:solidFill>
                  <a:srgbClr val="000066"/>
                </a:solidFill>
              </a:rPr>
              <a:t>Deviation</a:t>
            </a:r>
          </a:p>
        </p:txBody>
      </p:sp>
      <p:sp>
        <p:nvSpPr>
          <p:cNvPr id="32790" name="Line 22">
            <a:extLst>
              <a:ext uri="{FF2B5EF4-FFF2-40B4-BE49-F238E27FC236}">
                <a16:creationId xmlns:a16="http://schemas.microsoft.com/office/drawing/2014/main" id="{2362CAE0-46CF-4C65-ABDB-ED4C6C227F93}"/>
              </a:ext>
            </a:extLst>
          </p:cNvPr>
          <p:cNvSpPr>
            <a:spLocks noChangeShapeType="1"/>
          </p:cNvSpPr>
          <p:nvPr/>
        </p:nvSpPr>
        <p:spPr bwMode="auto">
          <a:xfrm>
            <a:off x="685800" y="2362200"/>
            <a:ext cx="0" cy="381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791" name="Rectangle 23">
            <a:extLst>
              <a:ext uri="{FF2B5EF4-FFF2-40B4-BE49-F238E27FC236}">
                <a16:creationId xmlns:a16="http://schemas.microsoft.com/office/drawing/2014/main" id="{E8BE46DA-1BEA-4316-AD0D-33626968278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" y="2667000"/>
            <a:ext cx="1216025" cy="406400"/>
          </a:xfrm>
          <a:prstGeom prst="rect">
            <a:avLst/>
          </a:prstGeom>
          <a:solidFill>
            <a:srgbClr val="E5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2000" b="1">
                <a:solidFill>
                  <a:srgbClr val="000066"/>
                </a:solidFill>
              </a:rPr>
              <a:t>Range</a:t>
            </a:r>
          </a:p>
        </p:txBody>
      </p:sp>
      <p:sp>
        <p:nvSpPr>
          <p:cNvPr id="32792" name="Rectangle 24">
            <a:extLst>
              <a:ext uri="{FF2B5EF4-FFF2-40B4-BE49-F238E27FC236}">
                <a16:creationId xmlns:a16="http://schemas.microsoft.com/office/drawing/2014/main" id="{82DE8977-1FE8-4077-939E-A85E536030E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" y="3505200"/>
            <a:ext cx="1749425" cy="681038"/>
          </a:xfrm>
          <a:prstGeom prst="rect">
            <a:avLst/>
          </a:prstGeom>
          <a:solidFill>
            <a:srgbClr val="E5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2000" b="1">
                <a:solidFill>
                  <a:srgbClr val="000066"/>
                </a:solidFill>
              </a:rPr>
              <a:t>Interquartile </a:t>
            </a:r>
          </a:p>
          <a:p>
            <a:pPr algn="ctr">
              <a:lnSpc>
                <a:spcPct val="40000"/>
              </a:lnSpc>
              <a:spcBef>
                <a:spcPct val="50000"/>
              </a:spcBef>
            </a:pPr>
            <a:r>
              <a:rPr lang="en-US" altLang="en-US" sz="2000" b="1">
                <a:solidFill>
                  <a:srgbClr val="000066"/>
                </a:solidFill>
              </a:rPr>
              <a:t>Range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>
            <a:extLst>
              <a:ext uri="{FF2B5EF4-FFF2-40B4-BE49-F238E27FC236}">
                <a16:creationId xmlns:a16="http://schemas.microsoft.com/office/drawing/2014/main" id="{91CF6092-E345-45DB-ACE7-581F361C81AF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1028330" y="1745942"/>
            <a:ext cx="7086600" cy="4495800"/>
          </a:xfrm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</a:extLst>
        </p:spPr>
        <p:txBody>
          <a:bodyPr/>
          <a:lstStyle/>
          <a:p>
            <a:pPr marL="342900" indent="-342900" defTabSz="914400" eaLnBrk="1" hangingPunct="1"/>
            <a:r>
              <a:rPr lang="en-US" altLang="en-US"/>
              <a:t>Measures of variation give information on the </a:t>
            </a:r>
            <a:r>
              <a:rPr lang="en-US" altLang="en-US" b="1">
                <a:solidFill>
                  <a:schemeClr val="folHlink"/>
                </a:solidFill>
              </a:rPr>
              <a:t>spread </a:t>
            </a:r>
            <a:r>
              <a:rPr lang="en-US" altLang="en-US"/>
              <a:t>or</a:t>
            </a:r>
            <a:r>
              <a:rPr lang="en-US" altLang="en-US" b="1">
                <a:solidFill>
                  <a:schemeClr val="folHlink"/>
                </a:solidFill>
              </a:rPr>
              <a:t> variability</a:t>
            </a:r>
            <a:r>
              <a:rPr lang="en-US" altLang="en-US"/>
              <a:t> of the data values.</a:t>
            </a:r>
            <a:br>
              <a:rPr lang="en-US" altLang="en-US"/>
            </a:br>
            <a:endParaRPr lang="en-US" altLang="en-US"/>
          </a:p>
        </p:txBody>
      </p:sp>
      <p:pic>
        <p:nvPicPr>
          <p:cNvPr id="33795" name="Picture 3" descr="normalcurves">
            <a:extLst>
              <a:ext uri="{FF2B5EF4-FFF2-40B4-BE49-F238E27FC236}">
                <a16:creationId xmlns:a16="http://schemas.microsoft.com/office/drawing/2014/main" id="{D51FCA65-D412-423F-980C-84E4B1991C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5550" y="2971800"/>
            <a:ext cx="4076700" cy="305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796" name="Rectangle 4">
            <a:extLst>
              <a:ext uri="{FF2B5EF4-FFF2-40B4-BE49-F238E27FC236}">
                <a16:creationId xmlns:a16="http://schemas.microsoft.com/office/drawing/2014/main" id="{4AC07B6E-2C99-471D-B840-A66448EEED7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90600" y="381000"/>
            <a:ext cx="6934200" cy="762000"/>
          </a:xfrm>
        </p:spPr>
        <p:txBody>
          <a:bodyPr/>
          <a:lstStyle/>
          <a:p>
            <a:pPr defTabSz="914400" eaLnBrk="1" hangingPunct="1"/>
            <a:r>
              <a:rPr lang="en-US" altLang="en-US"/>
              <a:t> Variation</a:t>
            </a:r>
          </a:p>
        </p:txBody>
      </p:sp>
      <p:sp>
        <p:nvSpPr>
          <p:cNvPr id="33797" name="Text Box 5">
            <a:extLst>
              <a:ext uri="{FF2B5EF4-FFF2-40B4-BE49-F238E27FC236}">
                <a16:creationId xmlns:a16="http://schemas.microsoft.com/office/drawing/2014/main" id="{3A2F3F19-B490-4021-86A8-D23901DDC9F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05200" y="5514667"/>
            <a:ext cx="2362200" cy="727075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2000" b="1" dirty="0">
                <a:solidFill>
                  <a:schemeClr val="bg2"/>
                </a:solidFill>
              </a:rPr>
              <a:t>Same center, </a:t>
            </a:r>
          </a:p>
          <a:p>
            <a:pPr algn="ctr">
              <a:lnSpc>
                <a:spcPct val="50000"/>
              </a:lnSpc>
              <a:spcBef>
                <a:spcPct val="50000"/>
              </a:spcBef>
            </a:pPr>
            <a:r>
              <a:rPr lang="en-US" altLang="en-US" sz="2000" b="1" dirty="0">
                <a:solidFill>
                  <a:schemeClr val="bg2"/>
                </a:solidFill>
              </a:rPr>
              <a:t>Different spread</a:t>
            </a:r>
            <a:endParaRPr lang="en-US" altLang="en-US" sz="2000" dirty="0">
              <a:solidFill>
                <a:schemeClr val="bg2"/>
              </a:solidFill>
            </a:endParaRPr>
          </a:p>
        </p:txBody>
      </p:sp>
    </p:spTree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3">
            <a:extLst>
              <a:ext uri="{FF2B5EF4-FFF2-40B4-BE49-F238E27FC236}">
                <a16:creationId xmlns:a16="http://schemas.microsoft.com/office/drawing/2014/main" id="{7E2FB95B-AD86-4398-A059-3CD8680128A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534400" cy="4648200"/>
          </a:xfrm>
        </p:spPr>
        <p:txBody>
          <a:bodyPr/>
          <a:lstStyle/>
          <a:p>
            <a:pPr eaLnBrk="1" hangingPunct="1">
              <a:lnSpc>
                <a:spcPct val="110000"/>
              </a:lnSpc>
              <a:buFont typeface="Wingdings" panose="05000000000000000000" pitchFamily="2" charset="2"/>
              <a:buNone/>
            </a:pPr>
            <a:r>
              <a:rPr lang="en-US" altLang="en-US" sz="2400" b="1" dirty="0"/>
              <a:t>After completing this Learning Module, you should be able to:</a:t>
            </a:r>
            <a:r>
              <a:rPr lang="en-US" altLang="en-US" sz="2400" dirty="0"/>
              <a:t> </a:t>
            </a:r>
          </a:p>
          <a:p>
            <a:pPr eaLnBrk="1" hangingPunct="1">
              <a:spcBef>
                <a:spcPct val="45000"/>
              </a:spcBef>
            </a:pPr>
            <a:r>
              <a:rPr lang="en-US" altLang="en-US" sz="2400" dirty="0"/>
              <a:t>Compute and interpret the </a:t>
            </a:r>
            <a:r>
              <a:rPr lang="en-US" altLang="en-US" sz="2400" dirty="0">
                <a:solidFill>
                  <a:schemeClr val="folHlink"/>
                </a:solidFill>
              </a:rPr>
              <a:t>mean, median, </a:t>
            </a:r>
            <a:r>
              <a:rPr lang="en-US" altLang="en-US" sz="2400" dirty="0"/>
              <a:t>and</a:t>
            </a:r>
            <a:r>
              <a:rPr lang="en-US" altLang="en-US" sz="2400" dirty="0">
                <a:solidFill>
                  <a:schemeClr val="folHlink"/>
                </a:solidFill>
              </a:rPr>
              <a:t> mode</a:t>
            </a:r>
            <a:r>
              <a:rPr lang="en-US" altLang="en-US" sz="2400" dirty="0"/>
              <a:t> for a set of data</a:t>
            </a:r>
          </a:p>
          <a:p>
            <a:pPr eaLnBrk="1" hangingPunct="1">
              <a:spcBef>
                <a:spcPct val="45000"/>
              </a:spcBef>
            </a:pPr>
            <a:r>
              <a:rPr lang="en-US" altLang="en-US" sz="2400" dirty="0"/>
              <a:t>Compute the </a:t>
            </a:r>
            <a:r>
              <a:rPr lang="en-US" altLang="en-US" sz="2400" dirty="0">
                <a:solidFill>
                  <a:schemeClr val="folHlink"/>
                </a:solidFill>
              </a:rPr>
              <a:t>range, variance, </a:t>
            </a:r>
            <a:r>
              <a:rPr lang="en-US" altLang="en-US" sz="2400" dirty="0"/>
              <a:t>and</a:t>
            </a:r>
            <a:r>
              <a:rPr lang="en-US" altLang="en-US" sz="2400" dirty="0">
                <a:solidFill>
                  <a:schemeClr val="folHlink"/>
                </a:solidFill>
              </a:rPr>
              <a:t> standard deviation</a:t>
            </a:r>
            <a:r>
              <a:rPr lang="en-US" altLang="en-US" sz="2400" dirty="0"/>
              <a:t> and know what these values mean</a:t>
            </a:r>
          </a:p>
          <a:p>
            <a:pPr eaLnBrk="1" hangingPunct="1">
              <a:spcBef>
                <a:spcPct val="45000"/>
              </a:spcBef>
            </a:pPr>
            <a:r>
              <a:rPr lang="en-US" altLang="en-US" sz="2400" dirty="0"/>
              <a:t>Compute and explain the </a:t>
            </a:r>
            <a:r>
              <a:rPr lang="en-US" altLang="en-US" sz="2400" dirty="0">
                <a:solidFill>
                  <a:schemeClr val="folHlink"/>
                </a:solidFill>
              </a:rPr>
              <a:t>coefficient of variation </a:t>
            </a:r>
            <a:r>
              <a:rPr lang="en-US" altLang="en-US" sz="2400" dirty="0"/>
              <a:t>and</a:t>
            </a:r>
            <a:r>
              <a:rPr lang="en-US" altLang="en-US" sz="2400" dirty="0">
                <a:solidFill>
                  <a:schemeClr val="folHlink"/>
                </a:solidFill>
              </a:rPr>
              <a:t> </a:t>
            </a:r>
          </a:p>
          <a:p>
            <a:pPr eaLnBrk="1" hangingPunct="1">
              <a:lnSpc>
                <a:spcPct val="30000"/>
              </a:lnSpc>
              <a:spcBef>
                <a:spcPct val="45000"/>
              </a:spcBef>
              <a:buFont typeface="Wingdings" panose="05000000000000000000" pitchFamily="2" charset="2"/>
              <a:buNone/>
            </a:pPr>
            <a:r>
              <a:rPr lang="en-US" altLang="en-US" sz="2400" dirty="0">
                <a:solidFill>
                  <a:schemeClr val="folHlink"/>
                </a:solidFill>
              </a:rPr>
              <a:t>	z scores</a:t>
            </a:r>
          </a:p>
          <a:p>
            <a:pPr eaLnBrk="1" hangingPunct="1">
              <a:spcBef>
                <a:spcPct val="45000"/>
              </a:spcBef>
            </a:pPr>
            <a:r>
              <a:rPr lang="en-US" altLang="en-US" sz="2400" dirty="0"/>
              <a:t>Use numerical measures along with graphs, charts, and tables to describe data</a:t>
            </a:r>
          </a:p>
        </p:txBody>
      </p:sp>
      <p:sp>
        <p:nvSpPr>
          <p:cNvPr id="16387" name="Rectangle 4">
            <a:extLst>
              <a:ext uri="{FF2B5EF4-FFF2-40B4-BE49-F238E27FC236}">
                <a16:creationId xmlns:a16="http://schemas.microsoft.com/office/drawing/2014/main" id="{7B8EAEC7-BBFD-4A6E-A891-C70A1DE30F5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pPr defTabSz="914400" eaLnBrk="1" hangingPunct="1"/>
            <a:r>
              <a:rPr lang="en-US" altLang="en-US"/>
              <a:t>Content</a:t>
            </a:r>
            <a:endParaRPr lang="en-US" altLang="en-US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5">
            <a:extLst>
              <a:ext uri="{FF2B5EF4-FFF2-40B4-BE49-F238E27FC236}">
                <a16:creationId xmlns:a16="http://schemas.microsoft.com/office/drawing/2014/main" id="{8385A002-AF8B-4772-AC54-E01689C2F11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Range</a:t>
            </a:r>
          </a:p>
        </p:txBody>
      </p:sp>
      <p:sp>
        <p:nvSpPr>
          <p:cNvPr id="34819" name="Rectangle 6">
            <a:extLst>
              <a:ext uri="{FF2B5EF4-FFF2-40B4-BE49-F238E27FC236}">
                <a16:creationId xmlns:a16="http://schemas.microsoft.com/office/drawing/2014/main" id="{417731FB-678A-4EC4-B866-BA77B9744C1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Simplest measure of variation</a:t>
            </a:r>
          </a:p>
          <a:p>
            <a:pPr eaLnBrk="1" hangingPunct="1"/>
            <a:r>
              <a:rPr lang="en-US" altLang="en-US"/>
              <a:t>Difference between the largest and the smallest observations:</a:t>
            </a:r>
          </a:p>
          <a:p>
            <a:pPr eaLnBrk="1" hangingPunct="1"/>
            <a:endParaRPr lang="en-US" altLang="en-US"/>
          </a:p>
          <a:p>
            <a:pPr eaLnBrk="1" hangingPunct="1">
              <a:lnSpc>
                <a:spcPct val="110000"/>
              </a:lnSpc>
            </a:pPr>
            <a:endParaRPr lang="en-US" altLang="en-US"/>
          </a:p>
        </p:txBody>
      </p:sp>
      <p:sp>
        <p:nvSpPr>
          <p:cNvPr id="34820" name="Rectangle 29">
            <a:extLst>
              <a:ext uri="{FF2B5EF4-FFF2-40B4-BE49-F238E27FC236}">
                <a16:creationId xmlns:a16="http://schemas.microsoft.com/office/drawing/2014/main" id="{AD7E7728-E7BA-4934-8F79-FAEC964F0FB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81200" y="3124200"/>
            <a:ext cx="5105400" cy="904875"/>
          </a:xfrm>
          <a:prstGeom prst="rect">
            <a:avLst/>
          </a:prstGeom>
          <a:solidFill>
            <a:srgbClr val="FFFFCC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140000"/>
              </a:lnSpc>
              <a:spcBef>
                <a:spcPct val="50000"/>
              </a:spcBef>
            </a:pPr>
            <a:r>
              <a:rPr lang="en-US" altLang="en-US" sz="2800"/>
              <a:t>Range = x</a:t>
            </a:r>
            <a:r>
              <a:rPr lang="en-US" altLang="en-US" sz="2800" baseline="-25000"/>
              <a:t>maximum</a:t>
            </a:r>
            <a:r>
              <a:rPr lang="en-US" altLang="en-US" sz="2800"/>
              <a:t> –  x</a:t>
            </a:r>
            <a:r>
              <a:rPr lang="en-US" altLang="en-US" sz="2800" baseline="-25000"/>
              <a:t>minimum</a:t>
            </a:r>
          </a:p>
          <a:p>
            <a:pPr algn="ctr">
              <a:spcBef>
                <a:spcPct val="50000"/>
              </a:spcBef>
            </a:pPr>
            <a:endParaRPr lang="en-US" altLang="en-US" sz="1400" baseline="-25000"/>
          </a:p>
        </p:txBody>
      </p:sp>
      <p:sp>
        <p:nvSpPr>
          <p:cNvPr id="34821" name="Line 30">
            <a:extLst>
              <a:ext uri="{FF2B5EF4-FFF2-40B4-BE49-F238E27FC236}">
                <a16:creationId xmlns:a16="http://schemas.microsoft.com/office/drawing/2014/main" id="{6548DFEC-BC49-4828-A901-56BA7A9CBD6E}"/>
              </a:ext>
            </a:extLst>
          </p:cNvPr>
          <p:cNvSpPr>
            <a:spLocks noChangeShapeType="1"/>
          </p:cNvSpPr>
          <p:nvPr/>
        </p:nvSpPr>
        <p:spPr bwMode="auto">
          <a:xfrm>
            <a:off x="2149475" y="5029200"/>
            <a:ext cx="3355975" cy="1588"/>
          </a:xfrm>
          <a:prstGeom prst="line">
            <a:avLst/>
          </a:prstGeom>
          <a:noFill/>
          <a:ln w="12700">
            <a:solidFill>
              <a:srgbClr val="FFFFCC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831" name="Line 40">
            <a:extLst>
              <a:ext uri="{FF2B5EF4-FFF2-40B4-BE49-F238E27FC236}">
                <a16:creationId xmlns:a16="http://schemas.microsoft.com/office/drawing/2014/main" id="{B77C44E6-650C-475F-BCCE-A92BD92D33B6}"/>
              </a:ext>
            </a:extLst>
          </p:cNvPr>
          <p:cNvSpPr>
            <a:spLocks noChangeShapeType="1"/>
          </p:cNvSpPr>
          <p:nvPr/>
        </p:nvSpPr>
        <p:spPr bwMode="auto">
          <a:xfrm>
            <a:off x="5349875" y="5029200"/>
            <a:ext cx="1298575" cy="1588"/>
          </a:xfrm>
          <a:prstGeom prst="line">
            <a:avLst/>
          </a:prstGeom>
          <a:noFill/>
          <a:ln w="12700">
            <a:solidFill>
              <a:srgbClr val="FFFFCC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836" name="Rectangle 45">
            <a:extLst>
              <a:ext uri="{FF2B5EF4-FFF2-40B4-BE49-F238E27FC236}">
                <a16:creationId xmlns:a16="http://schemas.microsoft.com/office/drawing/2014/main" id="{A579B72F-8204-4569-94BA-2C7ABA0CE17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81200" y="5105400"/>
            <a:ext cx="5648325" cy="363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800" dirty="0">
                <a:latin typeface="Times New Roman" panose="02020603050405020304" pitchFamily="18" charset="0"/>
              </a:rPr>
              <a:t>   1   2   3   4   5   6   7   8   9   10   11   12   13   14   </a:t>
            </a:r>
          </a:p>
        </p:txBody>
      </p:sp>
      <p:sp>
        <p:nvSpPr>
          <p:cNvPr id="34837" name="Line 46">
            <a:extLst>
              <a:ext uri="{FF2B5EF4-FFF2-40B4-BE49-F238E27FC236}">
                <a16:creationId xmlns:a16="http://schemas.microsoft.com/office/drawing/2014/main" id="{19D29FED-A1A0-4B94-A96A-4DF7EBC6587A}"/>
              </a:ext>
            </a:extLst>
          </p:cNvPr>
          <p:cNvSpPr>
            <a:spLocks noChangeShapeType="1"/>
          </p:cNvSpPr>
          <p:nvPr/>
        </p:nvSpPr>
        <p:spPr bwMode="auto">
          <a:xfrm>
            <a:off x="2362200" y="5791200"/>
            <a:ext cx="4267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838" name="Line 47">
            <a:extLst>
              <a:ext uri="{FF2B5EF4-FFF2-40B4-BE49-F238E27FC236}">
                <a16:creationId xmlns:a16="http://schemas.microsoft.com/office/drawing/2014/main" id="{4F6D8E61-2103-45EF-9E73-0A5E5C4757A4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362200" y="56388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839" name="Line 48">
            <a:extLst>
              <a:ext uri="{FF2B5EF4-FFF2-40B4-BE49-F238E27FC236}">
                <a16:creationId xmlns:a16="http://schemas.microsoft.com/office/drawing/2014/main" id="{BB30F5D5-DA3F-4BB1-8776-A7FC800990F1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629400" y="56388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840" name="Text Box 49">
            <a:extLst>
              <a:ext uri="{FF2B5EF4-FFF2-40B4-BE49-F238E27FC236}">
                <a16:creationId xmlns:a16="http://schemas.microsoft.com/office/drawing/2014/main" id="{CFE40F78-8EE6-454A-9170-3908FC876E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0" y="5791200"/>
            <a:ext cx="4114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b="1"/>
              <a:t>Range = 14 - 1 = 13</a:t>
            </a:r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34841" name="Line 50">
            <a:extLst>
              <a:ext uri="{FF2B5EF4-FFF2-40B4-BE49-F238E27FC236}">
                <a16:creationId xmlns:a16="http://schemas.microsoft.com/office/drawing/2014/main" id="{08EDE004-D049-4B86-84EF-F00025E6DF7F}"/>
              </a:ext>
            </a:extLst>
          </p:cNvPr>
          <p:cNvSpPr>
            <a:spLocks noChangeShapeType="1"/>
          </p:cNvSpPr>
          <p:nvPr/>
        </p:nvSpPr>
        <p:spPr bwMode="auto">
          <a:xfrm>
            <a:off x="1981200" y="5105400"/>
            <a:ext cx="49530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842" name="Text Box 51">
            <a:extLst>
              <a:ext uri="{FF2B5EF4-FFF2-40B4-BE49-F238E27FC236}">
                <a16:creationId xmlns:a16="http://schemas.microsoft.com/office/drawing/2014/main" id="{1B1F6DA8-4371-4DF7-AD80-58DF132C897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4191000"/>
            <a:ext cx="4114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b="1">
                <a:solidFill>
                  <a:schemeClr val="folHlink"/>
                </a:solidFill>
              </a:rPr>
              <a:t>Example:</a:t>
            </a:r>
            <a:endParaRPr lang="en-US" altLang="en-US">
              <a:solidFill>
                <a:schemeClr val="folHlink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3">
            <a:extLst>
              <a:ext uri="{FF2B5EF4-FFF2-40B4-BE49-F238E27FC236}">
                <a16:creationId xmlns:a16="http://schemas.microsoft.com/office/drawing/2014/main" id="{387A2238-E997-417D-BAE0-614A2ECC6A9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62000" y="1524000"/>
            <a:ext cx="8077200" cy="4114800"/>
          </a:xfrm>
        </p:spPr>
        <p:txBody>
          <a:bodyPr/>
          <a:lstStyle/>
          <a:p>
            <a:pPr eaLnBrk="1" hangingPunct="1"/>
            <a:r>
              <a:rPr lang="en-US" altLang="en-US"/>
              <a:t>Ignores the way in which data are distributed</a:t>
            </a:r>
          </a:p>
          <a:p>
            <a:pPr eaLnBrk="1" hangingPunct="1"/>
            <a:endParaRPr lang="en-US" altLang="en-US"/>
          </a:p>
          <a:p>
            <a:pPr eaLnBrk="1" hangingPunct="1"/>
            <a:endParaRPr lang="en-US" altLang="en-US"/>
          </a:p>
          <a:p>
            <a:pPr eaLnBrk="1" hangingPunct="1"/>
            <a:endParaRPr lang="en-US" altLang="en-US"/>
          </a:p>
          <a:p>
            <a:pPr eaLnBrk="1" hangingPunct="1"/>
            <a:r>
              <a:rPr lang="en-US" altLang="en-US"/>
              <a:t>Sensitive to outliers</a:t>
            </a:r>
          </a:p>
          <a:p>
            <a:pPr eaLnBrk="1" hangingPunct="1">
              <a:buFont typeface="Wingdings" panose="05000000000000000000" pitchFamily="2" charset="2"/>
              <a:buNone/>
            </a:pPr>
            <a:endParaRPr lang="en-US" altLang="en-US"/>
          </a:p>
          <a:p>
            <a:pPr eaLnBrk="1" hangingPunct="1">
              <a:buFont typeface="Wingdings" panose="05000000000000000000" pitchFamily="2" charset="2"/>
              <a:buNone/>
            </a:pPr>
            <a:endParaRPr lang="en-US" altLang="en-US"/>
          </a:p>
        </p:txBody>
      </p:sp>
      <p:sp>
        <p:nvSpPr>
          <p:cNvPr id="35843" name="Line 4">
            <a:extLst>
              <a:ext uri="{FF2B5EF4-FFF2-40B4-BE49-F238E27FC236}">
                <a16:creationId xmlns:a16="http://schemas.microsoft.com/office/drawing/2014/main" id="{289C950A-EFF1-4FD0-8F25-A401DC3DEF69}"/>
              </a:ext>
            </a:extLst>
          </p:cNvPr>
          <p:cNvSpPr>
            <a:spLocks noChangeShapeType="1"/>
          </p:cNvSpPr>
          <p:nvPr/>
        </p:nvSpPr>
        <p:spPr bwMode="auto">
          <a:xfrm>
            <a:off x="1160463" y="2590800"/>
            <a:ext cx="3049587" cy="0"/>
          </a:xfrm>
          <a:prstGeom prst="line">
            <a:avLst/>
          </a:prstGeom>
          <a:noFill/>
          <a:ln w="12700">
            <a:solidFill>
              <a:srgbClr val="FFFFCC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5844" name="Oval 5">
            <a:extLst>
              <a:ext uri="{FF2B5EF4-FFF2-40B4-BE49-F238E27FC236}">
                <a16:creationId xmlns:a16="http://schemas.microsoft.com/office/drawing/2014/main" id="{B30459B3-B373-4196-A602-6DAF71EFBFD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19200" y="2438400"/>
            <a:ext cx="152400" cy="152400"/>
          </a:xfrm>
          <a:prstGeom prst="ellipse">
            <a:avLst/>
          </a:prstGeom>
          <a:solidFill>
            <a:schemeClr val="hlink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5845" name="Oval 6">
            <a:extLst>
              <a:ext uri="{FF2B5EF4-FFF2-40B4-BE49-F238E27FC236}">
                <a16:creationId xmlns:a16="http://schemas.microsoft.com/office/drawing/2014/main" id="{612ACB60-259A-412F-B8B1-B6E6BD0F04E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09800" y="2438400"/>
            <a:ext cx="152400" cy="152400"/>
          </a:xfrm>
          <a:prstGeom prst="ellipse">
            <a:avLst/>
          </a:prstGeom>
          <a:solidFill>
            <a:schemeClr val="hlink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5846" name="Oval 7">
            <a:extLst>
              <a:ext uri="{FF2B5EF4-FFF2-40B4-BE49-F238E27FC236}">
                <a16:creationId xmlns:a16="http://schemas.microsoft.com/office/drawing/2014/main" id="{16D198D7-3C53-4832-9724-27FFFAB22A4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86200" y="2438400"/>
            <a:ext cx="152400" cy="152400"/>
          </a:xfrm>
          <a:prstGeom prst="ellipse">
            <a:avLst/>
          </a:prstGeom>
          <a:solidFill>
            <a:schemeClr val="hlink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5847" name="Oval 8">
            <a:extLst>
              <a:ext uri="{FF2B5EF4-FFF2-40B4-BE49-F238E27FC236}">
                <a16:creationId xmlns:a16="http://schemas.microsoft.com/office/drawing/2014/main" id="{85D75034-07C9-4A83-961B-92E293B9F19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43200" y="2438400"/>
            <a:ext cx="152400" cy="152400"/>
          </a:xfrm>
          <a:prstGeom prst="ellipse">
            <a:avLst/>
          </a:prstGeom>
          <a:solidFill>
            <a:schemeClr val="hlink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5848" name="Oval 9">
            <a:extLst>
              <a:ext uri="{FF2B5EF4-FFF2-40B4-BE49-F238E27FC236}">
                <a16:creationId xmlns:a16="http://schemas.microsoft.com/office/drawing/2014/main" id="{569246FF-D320-48CB-B986-E9D4979EB95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52800" y="2438400"/>
            <a:ext cx="152400" cy="152400"/>
          </a:xfrm>
          <a:prstGeom prst="ellipse">
            <a:avLst/>
          </a:prstGeom>
          <a:solidFill>
            <a:schemeClr val="hlink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5849" name="Oval 10">
            <a:extLst>
              <a:ext uri="{FF2B5EF4-FFF2-40B4-BE49-F238E27FC236}">
                <a16:creationId xmlns:a16="http://schemas.microsoft.com/office/drawing/2014/main" id="{CE201948-E0E3-44C4-A12B-0033E5E9BA7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52600" y="2438400"/>
            <a:ext cx="152400" cy="152400"/>
          </a:xfrm>
          <a:prstGeom prst="ellipse">
            <a:avLst/>
          </a:prstGeom>
          <a:solidFill>
            <a:schemeClr val="hlink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5850" name="Rectangle 11">
            <a:extLst>
              <a:ext uri="{FF2B5EF4-FFF2-40B4-BE49-F238E27FC236}">
                <a16:creationId xmlns:a16="http://schemas.microsoft.com/office/drawing/2014/main" id="{CBAF8936-05B4-4122-9F8E-BA59089CC88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43000" y="2590800"/>
            <a:ext cx="3057525" cy="393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000" b="1">
                <a:latin typeface="Times New Roman" panose="02020603050405020304" pitchFamily="18" charset="0"/>
              </a:rPr>
              <a:t>7      8      9     10     11     12</a:t>
            </a:r>
          </a:p>
        </p:txBody>
      </p:sp>
      <p:sp>
        <p:nvSpPr>
          <p:cNvPr id="35851" name="Rectangle 12">
            <a:extLst>
              <a:ext uri="{FF2B5EF4-FFF2-40B4-BE49-F238E27FC236}">
                <a16:creationId xmlns:a16="http://schemas.microsoft.com/office/drawing/2014/main" id="{1DE1C2F6-B25E-4381-85CF-8A65682C9D0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19200" y="2984500"/>
            <a:ext cx="2752725" cy="406400"/>
          </a:xfrm>
          <a:prstGeom prst="rect">
            <a:avLst/>
          </a:prstGeom>
          <a:solidFill>
            <a:srgbClr val="FFFFCC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2000" b="1"/>
              <a:t>Range = 12 - 7 = 5</a:t>
            </a:r>
          </a:p>
        </p:txBody>
      </p:sp>
      <p:sp>
        <p:nvSpPr>
          <p:cNvPr id="35852" name="Line 13">
            <a:extLst>
              <a:ext uri="{FF2B5EF4-FFF2-40B4-BE49-F238E27FC236}">
                <a16:creationId xmlns:a16="http://schemas.microsoft.com/office/drawing/2014/main" id="{5C380AB4-2D20-478F-A314-32E254B20A0E}"/>
              </a:ext>
            </a:extLst>
          </p:cNvPr>
          <p:cNvSpPr>
            <a:spLocks noChangeShapeType="1"/>
          </p:cNvSpPr>
          <p:nvPr/>
        </p:nvSpPr>
        <p:spPr bwMode="auto">
          <a:xfrm>
            <a:off x="5051425" y="2595563"/>
            <a:ext cx="3049588" cy="0"/>
          </a:xfrm>
          <a:prstGeom prst="line">
            <a:avLst/>
          </a:prstGeom>
          <a:noFill/>
          <a:ln w="12700">
            <a:solidFill>
              <a:srgbClr val="FFFFCC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5853" name="Rectangle 14">
            <a:extLst>
              <a:ext uri="{FF2B5EF4-FFF2-40B4-BE49-F238E27FC236}">
                <a16:creationId xmlns:a16="http://schemas.microsoft.com/office/drawing/2014/main" id="{FFEF921B-3CC2-4C13-BB23-FA18BC49FE6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29200" y="2590800"/>
            <a:ext cx="3057525" cy="393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000" b="1">
                <a:latin typeface="Times New Roman" panose="02020603050405020304" pitchFamily="18" charset="0"/>
              </a:rPr>
              <a:t>7      8      9     10     11     12</a:t>
            </a:r>
          </a:p>
        </p:txBody>
      </p:sp>
      <p:sp>
        <p:nvSpPr>
          <p:cNvPr id="35854" name="Oval 15">
            <a:extLst>
              <a:ext uri="{FF2B5EF4-FFF2-40B4-BE49-F238E27FC236}">
                <a16:creationId xmlns:a16="http://schemas.microsoft.com/office/drawing/2014/main" id="{5E8299D4-6740-45E7-96FF-A83E4CB0B4C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10163" y="2443163"/>
            <a:ext cx="152400" cy="152400"/>
          </a:xfrm>
          <a:prstGeom prst="ellipse">
            <a:avLst/>
          </a:prstGeom>
          <a:solidFill>
            <a:schemeClr val="hlink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5855" name="Oval 16">
            <a:extLst>
              <a:ext uri="{FF2B5EF4-FFF2-40B4-BE49-F238E27FC236}">
                <a16:creationId xmlns:a16="http://schemas.microsoft.com/office/drawing/2014/main" id="{BF338DD5-FFD1-4B19-B0D6-63EA44BC20A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34163" y="2443163"/>
            <a:ext cx="152400" cy="152400"/>
          </a:xfrm>
          <a:prstGeom prst="ellipse">
            <a:avLst/>
          </a:prstGeom>
          <a:solidFill>
            <a:schemeClr val="hlink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5856" name="Oval 17">
            <a:extLst>
              <a:ext uri="{FF2B5EF4-FFF2-40B4-BE49-F238E27FC236}">
                <a16:creationId xmlns:a16="http://schemas.microsoft.com/office/drawing/2014/main" id="{8520A5B6-5F74-4858-82E8-030FC65A072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77163" y="2443163"/>
            <a:ext cx="152400" cy="152400"/>
          </a:xfrm>
          <a:prstGeom prst="ellipse">
            <a:avLst/>
          </a:prstGeom>
          <a:solidFill>
            <a:schemeClr val="hlink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5857" name="Oval 18">
            <a:extLst>
              <a:ext uri="{FF2B5EF4-FFF2-40B4-BE49-F238E27FC236}">
                <a16:creationId xmlns:a16="http://schemas.microsoft.com/office/drawing/2014/main" id="{E96D5D92-449C-47BA-B091-80DF4A87A15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43763" y="2443163"/>
            <a:ext cx="152400" cy="152400"/>
          </a:xfrm>
          <a:prstGeom prst="ellipse">
            <a:avLst/>
          </a:prstGeom>
          <a:solidFill>
            <a:schemeClr val="hlink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5858" name="Oval 19">
            <a:extLst>
              <a:ext uri="{FF2B5EF4-FFF2-40B4-BE49-F238E27FC236}">
                <a16:creationId xmlns:a16="http://schemas.microsoft.com/office/drawing/2014/main" id="{CD88BFE8-3192-4196-A356-4FF6A727B0C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77163" y="2290763"/>
            <a:ext cx="152400" cy="152400"/>
          </a:xfrm>
          <a:prstGeom prst="ellipse">
            <a:avLst/>
          </a:prstGeom>
          <a:solidFill>
            <a:schemeClr val="hlink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5859" name="Oval 20">
            <a:extLst>
              <a:ext uri="{FF2B5EF4-FFF2-40B4-BE49-F238E27FC236}">
                <a16:creationId xmlns:a16="http://schemas.microsoft.com/office/drawing/2014/main" id="{34B14661-5BF4-4A20-B776-9A15A9E505C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77163" y="2151063"/>
            <a:ext cx="152400" cy="152400"/>
          </a:xfrm>
          <a:prstGeom prst="ellipse">
            <a:avLst/>
          </a:prstGeom>
          <a:solidFill>
            <a:schemeClr val="hlink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5860" name="Rectangle 21">
            <a:extLst>
              <a:ext uri="{FF2B5EF4-FFF2-40B4-BE49-F238E27FC236}">
                <a16:creationId xmlns:a16="http://schemas.microsoft.com/office/drawing/2014/main" id="{2F81DBFD-CA27-4FC7-BBED-8A061AA8C06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86363" y="2836863"/>
            <a:ext cx="23812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5861" name="Rectangle 22">
            <a:extLst>
              <a:ext uri="{FF2B5EF4-FFF2-40B4-BE49-F238E27FC236}">
                <a16:creationId xmlns:a16="http://schemas.microsoft.com/office/drawing/2014/main" id="{CDACF5E5-51FB-4A25-B1B4-AE520366047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81600" y="2984500"/>
            <a:ext cx="2895600" cy="406400"/>
          </a:xfrm>
          <a:prstGeom prst="rect">
            <a:avLst/>
          </a:prstGeom>
          <a:solidFill>
            <a:srgbClr val="FFFFCC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2000" b="1"/>
              <a:t>Range = 12 - 7 = 5</a:t>
            </a:r>
          </a:p>
        </p:txBody>
      </p:sp>
      <p:sp>
        <p:nvSpPr>
          <p:cNvPr id="35862" name="Line 23">
            <a:extLst>
              <a:ext uri="{FF2B5EF4-FFF2-40B4-BE49-F238E27FC236}">
                <a16:creationId xmlns:a16="http://schemas.microsoft.com/office/drawing/2014/main" id="{14E7BDE2-1260-4CD9-9A81-2F7289342F5E}"/>
              </a:ext>
            </a:extLst>
          </p:cNvPr>
          <p:cNvSpPr>
            <a:spLocks noChangeShapeType="1"/>
          </p:cNvSpPr>
          <p:nvPr/>
        </p:nvSpPr>
        <p:spPr bwMode="auto">
          <a:xfrm>
            <a:off x="1066800" y="2590800"/>
            <a:ext cx="3124200" cy="0"/>
          </a:xfrm>
          <a:prstGeom prst="line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35863" name="Line 24">
            <a:extLst>
              <a:ext uri="{FF2B5EF4-FFF2-40B4-BE49-F238E27FC236}">
                <a16:creationId xmlns:a16="http://schemas.microsoft.com/office/drawing/2014/main" id="{7094ABA9-C5CE-4420-BD6B-1EB5CDA84D68}"/>
              </a:ext>
            </a:extLst>
          </p:cNvPr>
          <p:cNvSpPr>
            <a:spLocks noChangeShapeType="1"/>
          </p:cNvSpPr>
          <p:nvPr/>
        </p:nvSpPr>
        <p:spPr bwMode="auto">
          <a:xfrm>
            <a:off x="5033963" y="2595563"/>
            <a:ext cx="3124200" cy="0"/>
          </a:xfrm>
          <a:prstGeom prst="line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35864" name="Rectangle 27">
            <a:extLst>
              <a:ext uri="{FF2B5EF4-FFF2-40B4-BE49-F238E27FC236}">
                <a16:creationId xmlns:a16="http://schemas.microsoft.com/office/drawing/2014/main" id="{19D0860D-B971-4D79-8080-8B760391790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pPr defTabSz="914400" eaLnBrk="1" hangingPunct="1"/>
            <a:r>
              <a:rPr lang="en-US" altLang="en-US"/>
              <a:t> Disadvantages of the Range</a:t>
            </a:r>
          </a:p>
        </p:txBody>
      </p:sp>
      <p:sp>
        <p:nvSpPr>
          <p:cNvPr id="35865" name="Text Box 28">
            <a:extLst>
              <a:ext uri="{FF2B5EF4-FFF2-40B4-BE49-F238E27FC236}">
                <a16:creationId xmlns:a16="http://schemas.microsoft.com/office/drawing/2014/main" id="{F03E7E78-1628-479A-98B1-75C6B41D0A1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" y="4267200"/>
            <a:ext cx="8229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>
                <a:solidFill>
                  <a:schemeClr val="folHlink"/>
                </a:solidFill>
              </a:rPr>
              <a:t>	</a:t>
            </a:r>
            <a:r>
              <a:rPr lang="en-US" altLang="en-US">
                <a:solidFill>
                  <a:schemeClr val="hlink"/>
                </a:solidFill>
              </a:rPr>
              <a:t>1</a:t>
            </a:r>
            <a:r>
              <a:rPr lang="en-US" altLang="en-US"/>
              <a:t>,1,1,1,1,1,1,1,1,1,1,2,2,2,2,2,2,2,2,3,3,3,3,4,</a:t>
            </a:r>
            <a:r>
              <a:rPr lang="en-US" altLang="en-US">
                <a:solidFill>
                  <a:schemeClr val="hlink"/>
                </a:solidFill>
              </a:rPr>
              <a:t>5</a:t>
            </a:r>
            <a:endParaRPr lang="en-US" altLang="en-US">
              <a:solidFill>
                <a:schemeClr val="hlink"/>
              </a:solidFill>
              <a:latin typeface="Times New Roman" panose="02020603050405020304" pitchFamily="18" charset="0"/>
            </a:endParaRPr>
          </a:p>
        </p:txBody>
      </p:sp>
      <p:sp>
        <p:nvSpPr>
          <p:cNvPr id="35866" name="Text Box 29">
            <a:extLst>
              <a:ext uri="{FF2B5EF4-FFF2-40B4-BE49-F238E27FC236}">
                <a16:creationId xmlns:a16="http://schemas.microsoft.com/office/drawing/2014/main" id="{E9A997E3-2F05-444C-A1DC-2579CA7DFC7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" y="5410200"/>
            <a:ext cx="8229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>
                <a:solidFill>
                  <a:schemeClr val="folHlink"/>
                </a:solidFill>
              </a:rPr>
              <a:t>	</a:t>
            </a:r>
            <a:r>
              <a:rPr lang="en-US" altLang="en-US">
                <a:solidFill>
                  <a:schemeClr val="hlink"/>
                </a:solidFill>
              </a:rPr>
              <a:t>1</a:t>
            </a:r>
            <a:r>
              <a:rPr lang="en-US" altLang="en-US"/>
              <a:t>,1,1,1,1,1,1,1,1,1,1,2,2,2,2,2,2,2,2,3,3,3,3,4,</a:t>
            </a:r>
            <a:r>
              <a:rPr lang="en-US" altLang="en-US">
                <a:solidFill>
                  <a:schemeClr val="hlink"/>
                </a:solidFill>
              </a:rPr>
              <a:t>120</a:t>
            </a:r>
            <a:endParaRPr lang="en-US" altLang="en-US">
              <a:solidFill>
                <a:schemeClr val="hlink"/>
              </a:solidFill>
              <a:latin typeface="Times New Roman" panose="02020603050405020304" pitchFamily="18" charset="0"/>
            </a:endParaRPr>
          </a:p>
        </p:txBody>
      </p:sp>
      <p:sp>
        <p:nvSpPr>
          <p:cNvPr id="35867" name="Rectangle 30">
            <a:extLst>
              <a:ext uri="{FF2B5EF4-FFF2-40B4-BE49-F238E27FC236}">
                <a16:creationId xmlns:a16="http://schemas.microsoft.com/office/drawing/2014/main" id="{59BD72F8-8929-4792-8047-892ED177CDF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76600" y="4724400"/>
            <a:ext cx="2895600" cy="406400"/>
          </a:xfrm>
          <a:prstGeom prst="rect">
            <a:avLst/>
          </a:prstGeom>
          <a:solidFill>
            <a:srgbClr val="E5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2000" b="1"/>
              <a:t>Range = 5 - 1 = 4</a:t>
            </a:r>
          </a:p>
        </p:txBody>
      </p:sp>
      <p:sp>
        <p:nvSpPr>
          <p:cNvPr id="35868" name="Rectangle 31">
            <a:extLst>
              <a:ext uri="{FF2B5EF4-FFF2-40B4-BE49-F238E27FC236}">
                <a16:creationId xmlns:a16="http://schemas.microsoft.com/office/drawing/2014/main" id="{BF666259-A3A8-4D01-A723-3A2EFD049E2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76600" y="5867400"/>
            <a:ext cx="2895600" cy="406400"/>
          </a:xfrm>
          <a:prstGeom prst="rect">
            <a:avLst/>
          </a:prstGeom>
          <a:solidFill>
            <a:srgbClr val="E5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2000" b="1"/>
              <a:t>Range = 120 - 1 = 119</a:t>
            </a:r>
          </a:p>
        </p:txBody>
      </p:sp>
      <p:sp>
        <p:nvSpPr>
          <p:cNvPr id="35869" name="Rectangle 32">
            <a:extLst>
              <a:ext uri="{FF2B5EF4-FFF2-40B4-BE49-F238E27FC236}">
                <a16:creationId xmlns:a16="http://schemas.microsoft.com/office/drawing/2014/main" id="{FD59EAF5-6E7A-4D3F-B377-6F2EBC5F961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2000" y="2133600"/>
            <a:ext cx="7772400" cy="1447800"/>
          </a:xfrm>
          <a:prstGeom prst="rect">
            <a:avLst/>
          </a:prstGeom>
          <a:noFill/>
          <a:ln w="19050">
            <a:solidFill>
              <a:schemeClr val="folHlink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5870" name="Rectangle 33">
            <a:extLst>
              <a:ext uri="{FF2B5EF4-FFF2-40B4-BE49-F238E27FC236}">
                <a16:creationId xmlns:a16="http://schemas.microsoft.com/office/drawing/2014/main" id="{6D60A24B-3321-44C5-A5F7-68E1AE613AB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2000" y="4267200"/>
            <a:ext cx="7772400" cy="2133600"/>
          </a:xfrm>
          <a:prstGeom prst="rect">
            <a:avLst/>
          </a:prstGeom>
          <a:noFill/>
          <a:ln w="19050">
            <a:solidFill>
              <a:schemeClr val="folHlink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>
            <a:extLst>
              <a:ext uri="{FF2B5EF4-FFF2-40B4-BE49-F238E27FC236}">
                <a16:creationId xmlns:a16="http://schemas.microsoft.com/office/drawing/2014/main" id="{3714C8CB-6073-4E87-AF88-89B53A46566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524000" y="381000"/>
            <a:ext cx="6096000" cy="762000"/>
          </a:xfrm>
        </p:spPr>
        <p:txBody>
          <a:bodyPr/>
          <a:lstStyle/>
          <a:p>
            <a:pPr defTabSz="914400" eaLnBrk="1" hangingPunct="1"/>
            <a:r>
              <a:rPr lang="en-US" altLang="en-US" dirty="0"/>
              <a:t>Interquartile Range</a:t>
            </a:r>
            <a:br>
              <a:rPr lang="en-US" altLang="en-US" dirty="0"/>
            </a:br>
            <a:r>
              <a:rPr lang="en-US" altLang="en-US" sz="1600" dirty="0">
                <a:solidFill>
                  <a:srgbClr val="FF0000"/>
                </a:solidFill>
              </a:rPr>
              <a:t>Skip this measure</a:t>
            </a:r>
          </a:p>
        </p:txBody>
      </p:sp>
      <p:sp>
        <p:nvSpPr>
          <p:cNvPr id="36867" name="Rectangle 3">
            <a:extLst>
              <a:ext uri="{FF2B5EF4-FFF2-40B4-BE49-F238E27FC236}">
                <a16:creationId xmlns:a16="http://schemas.microsoft.com/office/drawing/2014/main" id="{4BAACB93-15FB-47A1-B355-627EA5560F9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09600" y="1905000"/>
            <a:ext cx="8001000" cy="3810000"/>
          </a:xfrm>
        </p:spPr>
        <p:txBody>
          <a:bodyPr/>
          <a:lstStyle/>
          <a:p>
            <a:pPr marL="342900" indent="-342900" defTabSz="914400" eaLnBrk="1" hangingPunct="1"/>
            <a:r>
              <a:rPr lang="en-US" altLang="en-US" sz="2700" dirty="0"/>
              <a:t>Can eliminate some outlier problems by using the </a:t>
            </a:r>
            <a:r>
              <a:rPr lang="en-US" altLang="en-US" sz="2700" b="1" dirty="0">
                <a:solidFill>
                  <a:schemeClr val="folHlink"/>
                </a:solidFill>
              </a:rPr>
              <a:t>interquartile range</a:t>
            </a:r>
            <a:r>
              <a:rPr lang="en-US" altLang="en-US" sz="2700" dirty="0">
                <a:solidFill>
                  <a:schemeClr val="folHlink"/>
                </a:solidFill>
              </a:rPr>
              <a:t> </a:t>
            </a:r>
          </a:p>
          <a:p>
            <a:pPr marL="342900" indent="-342900" defTabSz="914400" eaLnBrk="1" hangingPunct="1"/>
            <a:endParaRPr lang="en-US" altLang="en-US" sz="2700" dirty="0">
              <a:solidFill>
                <a:schemeClr val="folHlink"/>
              </a:solidFill>
            </a:endParaRPr>
          </a:p>
          <a:p>
            <a:pPr marL="342900" indent="-342900" defTabSz="914400" eaLnBrk="1" hangingPunct="1"/>
            <a:r>
              <a:rPr lang="en-US" altLang="en-US" sz="2700" dirty="0"/>
              <a:t>Eliminate some high-and low-valued observations and calculate the range from the remaining values.</a:t>
            </a:r>
          </a:p>
          <a:p>
            <a:pPr marL="342900" indent="-342900" defTabSz="914400" eaLnBrk="1" hangingPunct="1"/>
            <a:endParaRPr lang="en-US" altLang="en-US" sz="2700" dirty="0"/>
          </a:p>
          <a:p>
            <a:pPr marL="342900" indent="-342900" defTabSz="914400" eaLnBrk="1" hangingPunct="1"/>
            <a:r>
              <a:rPr lang="en-US" altLang="en-US" sz="2700" dirty="0"/>
              <a:t>Interquartile range = 3</a:t>
            </a:r>
            <a:r>
              <a:rPr lang="en-US" altLang="en-US" sz="2700" baseline="30000" dirty="0"/>
              <a:t>rd</a:t>
            </a:r>
            <a:r>
              <a:rPr lang="en-US" altLang="en-US" sz="2700" dirty="0"/>
              <a:t> quartile – 1</a:t>
            </a:r>
            <a:r>
              <a:rPr lang="en-US" altLang="en-US" sz="2700" baseline="30000" dirty="0"/>
              <a:t>st</a:t>
            </a:r>
            <a:r>
              <a:rPr lang="en-US" altLang="en-US" sz="2700" dirty="0"/>
              <a:t> quartile</a:t>
            </a:r>
          </a:p>
          <a:p>
            <a:pPr marL="342900" indent="-342900" defTabSz="914400" eaLnBrk="1" hangingPunct="1">
              <a:buFont typeface="Wingdings" panose="05000000000000000000" pitchFamily="2" charset="2"/>
              <a:buNone/>
            </a:pPr>
            <a:endParaRPr lang="en-US" altLang="en-US" sz="2700" dirty="0"/>
          </a:p>
        </p:txBody>
      </p:sp>
    </p:spTree>
  </p:cSld>
  <p:clrMapOvr>
    <a:masterClrMapping/>
  </p:clrMapOvr>
  <p:transition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5">
            <a:extLst>
              <a:ext uri="{FF2B5EF4-FFF2-40B4-BE49-F238E27FC236}">
                <a16:creationId xmlns:a16="http://schemas.microsoft.com/office/drawing/2014/main" id="{E6FE858C-F9D0-4F18-B107-909226503FD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Average of squared deviations of values from the mean</a:t>
            </a:r>
          </a:p>
          <a:p>
            <a:pPr lvl="1" eaLnBrk="1" hangingPunct="1">
              <a:lnSpc>
                <a:spcPct val="120000"/>
              </a:lnSpc>
            </a:pPr>
            <a:r>
              <a:rPr lang="en-US" altLang="en-US" b="1">
                <a:solidFill>
                  <a:schemeClr val="folHlink"/>
                </a:solidFill>
              </a:rPr>
              <a:t>Sample</a:t>
            </a:r>
            <a:r>
              <a:rPr lang="en-US" altLang="en-US"/>
              <a:t> </a:t>
            </a:r>
            <a:r>
              <a:rPr lang="en-US" altLang="en-US">
                <a:solidFill>
                  <a:schemeClr val="folHlink"/>
                </a:solidFill>
              </a:rPr>
              <a:t>variance:</a:t>
            </a:r>
            <a:r>
              <a:rPr lang="en-US" altLang="en-US"/>
              <a:t> </a:t>
            </a:r>
          </a:p>
          <a:p>
            <a:pPr lvl="1" eaLnBrk="1" hangingPunct="1"/>
            <a:endParaRPr lang="en-US" altLang="en-US"/>
          </a:p>
          <a:p>
            <a:pPr lvl="1" eaLnBrk="1" hangingPunct="1"/>
            <a:endParaRPr lang="en-US" altLang="en-US"/>
          </a:p>
          <a:p>
            <a:pPr lvl="1" eaLnBrk="1" hangingPunct="1"/>
            <a:endParaRPr lang="en-US" altLang="en-US"/>
          </a:p>
          <a:p>
            <a:pPr lvl="1" eaLnBrk="1" hangingPunct="1"/>
            <a:endParaRPr lang="en-US" altLang="en-US"/>
          </a:p>
          <a:p>
            <a:pPr lvl="1" eaLnBrk="1" hangingPunct="1"/>
            <a:r>
              <a:rPr lang="en-US" altLang="en-US" b="1">
                <a:solidFill>
                  <a:schemeClr val="folHlink"/>
                </a:solidFill>
              </a:rPr>
              <a:t>Population</a:t>
            </a:r>
            <a:r>
              <a:rPr lang="en-US" altLang="en-US"/>
              <a:t> </a:t>
            </a:r>
            <a:r>
              <a:rPr lang="en-US" altLang="en-US">
                <a:solidFill>
                  <a:schemeClr val="folHlink"/>
                </a:solidFill>
              </a:rPr>
              <a:t>variance:</a:t>
            </a:r>
          </a:p>
        </p:txBody>
      </p:sp>
      <p:sp>
        <p:nvSpPr>
          <p:cNvPr id="38915" name="Rectangle 7">
            <a:extLst>
              <a:ext uri="{FF2B5EF4-FFF2-40B4-BE49-F238E27FC236}">
                <a16:creationId xmlns:a16="http://schemas.microsoft.com/office/drawing/2014/main" id="{DA1BE82C-0C8C-4654-AA7C-3BC163805FC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lnSpc>
                <a:spcPct val="160000"/>
              </a:lnSpc>
            </a:pPr>
            <a:r>
              <a:rPr lang="en-US" altLang="en-US"/>
              <a:t>Variance</a:t>
            </a:r>
          </a:p>
        </p:txBody>
      </p:sp>
      <p:graphicFrame>
        <p:nvGraphicFramePr>
          <p:cNvPr id="38916" name="Object 8">
            <a:extLst>
              <a:ext uri="{FF2B5EF4-FFF2-40B4-BE49-F238E27FC236}">
                <a16:creationId xmlns:a16="http://schemas.microsoft.com/office/drawing/2014/main" id="{5B4C4DEA-91A5-439C-A35B-147B03A4ABBF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724400" y="4800600"/>
          <a:ext cx="2781300" cy="1570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079500" imgH="609600" progId="Equation.3">
                  <p:embed/>
                </p:oleObj>
              </mc:Choice>
              <mc:Fallback>
                <p:oleObj name="Equation" r:id="rId2" imgW="1079500" imgH="609600" progId="Equation.3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24400" y="4800600"/>
                        <a:ext cx="2781300" cy="1570038"/>
                      </a:xfrm>
                      <a:prstGeom prst="rect">
                        <a:avLst/>
                      </a:prstGeom>
                      <a:solidFill>
                        <a:srgbClr val="FFFFCC"/>
                      </a:solidFill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8917" name="Object 9">
            <a:extLst>
              <a:ext uri="{FF2B5EF4-FFF2-40B4-BE49-F238E27FC236}">
                <a16:creationId xmlns:a16="http://schemas.microsoft.com/office/drawing/2014/main" id="{6CD96773-8989-48F7-AB86-90E0966518C8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724400" y="2667000"/>
          <a:ext cx="2747963" cy="1570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066800" imgH="609600" progId="Equation.3">
                  <p:embed/>
                </p:oleObj>
              </mc:Choice>
              <mc:Fallback>
                <p:oleObj name="Equation" r:id="rId4" imgW="1066800" imgH="609600" progId="Equation.3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24400" y="2667000"/>
                        <a:ext cx="2747963" cy="1570038"/>
                      </a:xfrm>
                      <a:prstGeom prst="rect">
                        <a:avLst/>
                      </a:prstGeom>
                      <a:solidFill>
                        <a:srgbClr val="FFFFCC"/>
                      </a:solidFill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4098">
            <a:extLst>
              <a:ext uri="{FF2B5EF4-FFF2-40B4-BE49-F238E27FC236}">
                <a16:creationId xmlns:a16="http://schemas.microsoft.com/office/drawing/2014/main" id="{599409DB-22C3-493E-9D73-A3122DEB870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Standard Deviation</a:t>
            </a:r>
          </a:p>
        </p:txBody>
      </p:sp>
      <p:sp>
        <p:nvSpPr>
          <p:cNvPr id="39939" name="Rectangle 4099">
            <a:extLst>
              <a:ext uri="{FF2B5EF4-FFF2-40B4-BE49-F238E27FC236}">
                <a16:creationId xmlns:a16="http://schemas.microsoft.com/office/drawing/2014/main" id="{71FCC714-8B81-4C47-A9BA-E35D7AD99FF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533400" y="1676400"/>
            <a:ext cx="8382000" cy="4532313"/>
          </a:xfrm>
        </p:spPr>
        <p:txBody>
          <a:bodyPr/>
          <a:lstStyle/>
          <a:p>
            <a:pPr eaLnBrk="1" hangingPunct="1"/>
            <a:r>
              <a:rPr lang="en-US" altLang="en-US"/>
              <a:t>Most commonly used measure of variation</a:t>
            </a:r>
          </a:p>
          <a:p>
            <a:pPr eaLnBrk="1" hangingPunct="1"/>
            <a:r>
              <a:rPr lang="en-US" altLang="en-US"/>
              <a:t>Shows variation about the mean</a:t>
            </a:r>
          </a:p>
          <a:p>
            <a:pPr eaLnBrk="1" hangingPunct="1"/>
            <a:r>
              <a:rPr lang="en-US" altLang="en-US"/>
              <a:t>Has the same units as the original data</a:t>
            </a:r>
          </a:p>
          <a:p>
            <a:pPr eaLnBrk="1" hangingPunct="1"/>
            <a:endParaRPr lang="en-US" altLang="en-US" sz="1400"/>
          </a:p>
          <a:p>
            <a:pPr lvl="1" eaLnBrk="1" hangingPunct="1"/>
            <a:r>
              <a:rPr lang="en-US" altLang="en-US" b="1">
                <a:solidFill>
                  <a:schemeClr val="folHlink"/>
                </a:solidFill>
              </a:rPr>
              <a:t>Sample</a:t>
            </a:r>
            <a:r>
              <a:rPr lang="en-US" altLang="en-US"/>
              <a:t> </a:t>
            </a:r>
            <a:r>
              <a:rPr lang="en-US" altLang="en-US">
                <a:solidFill>
                  <a:schemeClr val="folHlink"/>
                </a:solidFill>
              </a:rPr>
              <a:t>standard deviation:</a:t>
            </a:r>
          </a:p>
          <a:p>
            <a:pPr lvl="1" eaLnBrk="1" hangingPunct="1"/>
            <a:endParaRPr lang="en-US" altLang="en-US"/>
          </a:p>
          <a:p>
            <a:pPr lvl="1" eaLnBrk="1" hangingPunct="1"/>
            <a:endParaRPr lang="en-US" altLang="en-US"/>
          </a:p>
          <a:p>
            <a:pPr lvl="1" eaLnBrk="1" hangingPunct="1"/>
            <a:endParaRPr lang="en-US" altLang="en-US"/>
          </a:p>
          <a:p>
            <a:pPr lvl="1" eaLnBrk="1" hangingPunct="1">
              <a:lnSpc>
                <a:spcPct val="80000"/>
              </a:lnSpc>
            </a:pPr>
            <a:r>
              <a:rPr lang="en-US" altLang="en-US" b="1">
                <a:solidFill>
                  <a:schemeClr val="folHlink"/>
                </a:solidFill>
              </a:rPr>
              <a:t>Population</a:t>
            </a:r>
            <a:r>
              <a:rPr lang="en-US" altLang="en-US"/>
              <a:t> </a:t>
            </a:r>
            <a:r>
              <a:rPr lang="en-US" altLang="en-US">
                <a:solidFill>
                  <a:schemeClr val="folHlink"/>
                </a:solidFill>
              </a:rPr>
              <a:t>standard deviation:</a:t>
            </a:r>
          </a:p>
        </p:txBody>
      </p:sp>
      <p:graphicFrame>
        <p:nvGraphicFramePr>
          <p:cNvPr id="39940" name="Object 4102">
            <a:extLst>
              <a:ext uri="{FF2B5EF4-FFF2-40B4-BE49-F238E27FC236}">
                <a16:creationId xmlns:a16="http://schemas.microsoft.com/office/drawing/2014/main" id="{0B742ECB-81DB-4E1E-BC57-B3B2C9938509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791200" y="5105400"/>
          <a:ext cx="2427288" cy="14176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129810" imgH="660113" progId="Equation.3">
                  <p:embed/>
                </p:oleObj>
              </mc:Choice>
              <mc:Fallback>
                <p:oleObj name="Equation" r:id="rId2" imgW="1129810" imgH="660113" progId="Equation.3">
                  <p:embed/>
                  <p:pic>
                    <p:nvPicPr>
                      <p:cNvPr id="0" name="Object 410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91200" y="5105400"/>
                        <a:ext cx="2427288" cy="1417638"/>
                      </a:xfrm>
                      <a:prstGeom prst="rect">
                        <a:avLst/>
                      </a:prstGeom>
                      <a:solidFill>
                        <a:srgbClr val="FFFFCC"/>
                      </a:solidFill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9941" name="Object 4103">
            <a:extLst>
              <a:ext uri="{FF2B5EF4-FFF2-40B4-BE49-F238E27FC236}">
                <a16:creationId xmlns:a16="http://schemas.microsoft.com/office/drawing/2014/main" id="{B229DB13-945E-418D-BC6B-9DF3AD310894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791200" y="3352800"/>
          <a:ext cx="2398713" cy="14176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117600" imgH="660400" progId="Equation.3">
                  <p:embed/>
                </p:oleObj>
              </mc:Choice>
              <mc:Fallback>
                <p:oleObj name="Equation" r:id="rId4" imgW="1117600" imgH="660400" progId="Equation.3">
                  <p:embed/>
                  <p:pic>
                    <p:nvPicPr>
                      <p:cNvPr id="0" name="Object 410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91200" y="3352800"/>
                        <a:ext cx="2398713" cy="1417638"/>
                      </a:xfrm>
                      <a:prstGeom prst="rect">
                        <a:avLst/>
                      </a:prstGeom>
                      <a:solidFill>
                        <a:srgbClr val="FFFFCC"/>
                      </a:solidFill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>
            <a:extLst>
              <a:ext uri="{FF2B5EF4-FFF2-40B4-BE49-F238E27FC236}">
                <a16:creationId xmlns:a16="http://schemas.microsoft.com/office/drawing/2014/main" id="{51ABF6B6-EA2B-416D-BDE8-1CD31AFB371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altLang="en-US"/>
              <a:t>Coefficient of Variation</a:t>
            </a:r>
          </a:p>
        </p:txBody>
      </p:sp>
      <p:sp>
        <p:nvSpPr>
          <p:cNvPr id="43011" name="Rectangle 3">
            <a:extLst>
              <a:ext uri="{FF2B5EF4-FFF2-40B4-BE49-F238E27FC236}">
                <a16:creationId xmlns:a16="http://schemas.microsoft.com/office/drawing/2014/main" id="{0FEDA615-F8B3-4E46-BE8D-C9D3E546C72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62000" y="1600200"/>
            <a:ext cx="8077200" cy="3048000"/>
          </a:xfrm>
        </p:spPr>
        <p:txBody>
          <a:bodyPr/>
          <a:lstStyle/>
          <a:p>
            <a:pPr eaLnBrk="1" hangingPunct="1">
              <a:lnSpc>
                <a:spcPct val="110000"/>
              </a:lnSpc>
            </a:pPr>
            <a:r>
              <a:rPr lang="en-US" altLang="en-US"/>
              <a:t>Measures </a:t>
            </a:r>
            <a:r>
              <a:rPr lang="en-US" altLang="en-US">
                <a:solidFill>
                  <a:schemeClr val="folHlink"/>
                </a:solidFill>
              </a:rPr>
              <a:t>relative variation</a:t>
            </a:r>
          </a:p>
          <a:p>
            <a:pPr eaLnBrk="1" hangingPunct="1">
              <a:lnSpc>
                <a:spcPct val="110000"/>
              </a:lnSpc>
            </a:pPr>
            <a:r>
              <a:rPr lang="en-US" altLang="en-US"/>
              <a:t>Always in percentage (%)</a:t>
            </a:r>
          </a:p>
          <a:p>
            <a:pPr eaLnBrk="1" hangingPunct="1">
              <a:lnSpc>
                <a:spcPct val="110000"/>
              </a:lnSpc>
            </a:pPr>
            <a:r>
              <a:rPr lang="en-US" altLang="en-US"/>
              <a:t>Shows </a:t>
            </a:r>
            <a:r>
              <a:rPr lang="en-US" altLang="en-US">
                <a:solidFill>
                  <a:schemeClr val="folHlink"/>
                </a:solidFill>
              </a:rPr>
              <a:t>variation relative to mean</a:t>
            </a:r>
          </a:p>
          <a:p>
            <a:pPr eaLnBrk="1" hangingPunct="1">
              <a:lnSpc>
                <a:spcPct val="110000"/>
              </a:lnSpc>
            </a:pPr>
            <a:r>
              <a:rPr lang="en-US" altLang="en-US"/>
              <a:t>Is used to compare two or more sets of data measured in different units </a:t>
            </a:r>
          </a:p>
        </p:txBody>
      </p:sp>
      <p:graphicFrame>
        <p:nvGraphicFramePr>
          <p:cNvPr id="43012" name="Object 5">
            <a:hlinkClick r:id="" action="ppaction://ole?verb=0"/>
            <a:extLst>
              <a:ext uri="{FF2B5EF4-FFF2-40B4-BE49-F238E27FC236}">
                <a16:creationId xmlns:a16="http://schemas.microsoft.com/office/drawing/2014/main" id="{8D43CB0B-40A8-4B29-8F27-F8205E643F1D}"/>
              </a:ext>
            </a:extLst>
          </p:cNvPr>
          <p:cNvGraphicFramePr>
            <a:graphicFrameLocks/>
          </p:cNvGraphicFramePr>
          <p:nvPr/>
        </p:nvGraphicFramePr>
        <p:xfrm>
          <a:off x="5164138" y="5105400"/>
          <a:ext cx="3538537" cy="1143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085983" imgH="428757" progId="Equation.3">
                  <p:embed/>
                </p:oleObj>
              </mc:Choice>
              <mc:Fallback>
                <p:oleObj name="Equation" r:id="rId2" imgW="1085983" imgH="428757" progId="Equation.3">
                  <p:embed/>
                  <p:pic>
                    <p:nvPicPr>
                      <p:cNvPr id="0" name="Object 5"/>
                      <p:cNvPicPr>
                        <a:picLocks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64138" y="5105400"/>
                        <a:ext cx="3538537" cy="1143000"/>
                      </a:xfrm>
                      <a:prstGeom prst="rect">
                        <a:avLst/>
                      </a:prstGeom>
                      <a:solidFill>
                        <a:srgbClr val="FFFFCC"/>
                      </a:solidFill>
                      <a:ln w="12700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3013" name="Object 7">
            <a:hlinkClick r:id="" action="ppaction://ole?verb=0"/>
            <a:extLst>
              <a:ext uri="{FF2B5EF4-FFF2-40B4-BE49-F238E27FC236}">
                <a16:creationId xmlns:a16="http://schemas.microsoft.com/office/drawing/2014/main" id="{13B8FEC1-CCAC-4410-9183-FBF67A49B10B}"/>
              </a:ext>
            </a:extLst>
          </p:cNvPr>
          <p:cNvGraphicFramePr>
            <a:graphicFrameLocks/>
          </p:cNvGraphicFramePr>
          <p:nvPr/>
        </p:nvGraphicFramePr>
        <p:xfrm>
          <a:off x="725488" y="5135563"/>
          <a:ext cx="3506787" cy="1082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057209" imgH="400050" progId="Equation.3">
                  <p:embed/>
                </p:oleObj>
              </mc:Choice>
              <mc:Fallback>
                <p:oleObj name="Equation" r:id="rId4" imgW="1057209" imgH="400050" progId="Equation.3">
                  <p:embed/>
                  <p:pic>
                    <p:nvPicPr>
                      <p:cNvPr id="0" name="Object 7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5488" y="5135563"/>
                        <a:ext cx="3506787" cy="1082675"/>
                      </a:xfrm>
                      <a:prstGeom prst="rect">
                        <a:avLst/>
                      </a:prstGeom>
                      <a:solidFill>
                        <a:srgbClr val="FFFFCC"/>
                      </a:solidFill>
                      <a:ln w="12700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3014" name="Text Box 8">
            <a:extLst>
              <a:ext uri="{FF2B5EF4-FFF2-40B4-BE49-F238E27FC236}">
                <a16:creationId xmlns:a16="http://schemas.microsoft.com/office/drawing/2014/main" id="{213CF0EF-B40A-4AC6-84FC-7231AD1373E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47800" y="4572000"/>
            <a:ext cx="5867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>
                <a:solidFill>
                  <a:schemeClr val="folHlink"/>
                </a:solidFill>
              </a:rPr>
              <a:t>Population</a:t>
            </a:r>
            <a:r>
              <a:rPr lang="en-US" altLang="en-US"/>
              <a:t>                                    </a:t>
            </a:r>
            <a:r>
              <a:rPr lang="en-US" altLang="en-US">
                <a:solidFill>
                  <a:schemeClr val="folHlink"/>
                </a:solidFill>
              </a:rPr>
              <a:t>Sample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>
            <a:extLst>
              <a:ext uri="{FF2B5EF4-FFF2-40B4-BE49-F238E27FC236}">
                <a16:creationId xmlns:a16="http://schemas.microsoft.com/office/drawing/2014/main" id="{8ECF8376-1E02-4AE0-B772-DB4FFB6BAB9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90600" y="228600"/>
            <a:ext cx="7793038" cy="10668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altLang="en-US"/>
              <a:t>Comparing Coefficient </a:t>
            </a:r>
            <a:br>
              <a:rPr lang="en-US" altLang="en-US"/>
            </a:br>
            <a:r>
              <a:rPr lang="en-US" altLang="en-US"/>
              <a:t>of Variation</a:t>
            </a:r>
          </a:p>
        </p:txBody>
      </p:sp>
      <p:sp>
        <p:nvSpPr>
          <p:cNvPr id="44035" name="Rectangle 3">
            <a:extLst>
              <a:ext uri="{FF2B5EF4-FFF2-40B4-BE49-F238E27FC236}">
                <a16:creationId xmlns:a16="http://schemas.microsoft.com/office/drawing/2014/main" id="{DE96F1B6-CDEB-4EC9-A2D2-7DFB3B0ACCA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1600200"/>
            <a:ext cx="8077200" cy="4532313"/>
          </a:xfrm>
        </p:spPr>
        <p:txBody>
          <a:bodyPr/>
          <a:lstStyle/>
          <a:p>
            <a:pPr eaLnBrk="1" hangingPunct="1"/>
            <a:r>
              <a:rPr lang="en-US" altLang="en-US" sz="2300">
                <a:solidFill>
                  <a:schemeClr val="folHlink"/>
                </a:solidFill>
              </a:rPr>
              <a:t>Stock A:</a:t>
            </a:r>
          </a:p>
          <a:p>
            <a:pPr lvl="1" eaLnBrk="1" hangingPunct="1"/>
            <a:r>
              <a:rPr lang="en-US" altLang="en-US" sz="2300"/>
              <a:t>Average price last year = $50</a:t>
            </a:r>
          </a:p>
          <a:p>
            <a:pPr lvl="1" eaLnBrk="1" hangingPunct="1"/>
            <a:r>
              <a:rPr lang="en-US" altLang="en-US" sz="2300"/>
              <a:t>Standard deviation = $5</a:t>
            </a:r>
          </a:p>
          <a:p>
            <a:pPr eaLnBrk="1" hangingPunct="1"/>
            <a:endParaRPr lang="en-US" altLang="en-US" sz="2300"/>
          </a:p>
          <a:p>
            <a:pPr eaLnBrk="1" hangingPunct="1"/>
            <a:endParaRPr lang="en-US" altLang="en-US" sz="2300"/>
          </a:p>
          <a:p>
            <a:pPr eaLnBrk="1" hangingPunct="1">
              <a:lnSpc>
                <a:spcPct val="150000"/>
              </a:lnSpc>
            </a:pPr>
            <a:r>
              <a:rPr lang="en-US" altLang="en-US" sz="2300">
                <a:solidFill>
                  <a:schemeClr val="folHlink"/>
                </a:solidFill>
              </a:rPr>
              <a:t>Stock B:</a:t>
            </a:r>
          </a:p>
          <a:p>
            <a:pPr lvl="1" eaLnBrk="1" hangingPunct="1"/>
            <a:r>
              <a:rPr lang="en-US" altLang="en-US" sz="2300"/>
              <a:t>Average price last year = $100</a:t>
            </a:r>
          </a:p>
          <a:p>
            <a:pPr lvl="1" eaLnBrk="1" hangingPunct="1"/>
            <a:r>
              <a:rPr lang="en-US" altLang="en-US" sz="2300"/>
              <a:t>Standard deviation = $5</a:t>
            </a:r>
          </a:p>
        </p:txBody>
      </p:sp>
      <p:sp>
        <p:nvSpPr>
          <p:cNvPr id="44036" name="Text Box 8">
            <a:extLst>
              <a:ext uri="{FF2B5EF4-FFF2-40B4-BE49-F238E27FC236}">
                <a16:creationId xmlns:a16="http://schemas.microsoft.com/office/drawing/2014/main" id="{1ADEF7FF-4E56-46FE-B642-A0BC0B4E02E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62800" y="3505200"/>
            <a:ext cx="1828800" cy="2024063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/>
              <a:t>Both stocks have the same standard deviation, but stock B is less variable relative to its price</a:t>
            </a:r>
          </a:p>
        </p:txBody>
      </p:sp>
      <p:sp>
        <p:nvSpPr>
          <p:cNvPr id="44037" name="Oval 9">
            <a:extLst>
              <a:ext uri="{FF2B5EF4-FFF2-40B4-BE49-F238E27FC236}">
                <a16:creationId xmlns:a16="http://schemas.microsoft.com/office/drawing/2014/main" id="{3BF39A45-C56A-41A2-904B-6FE988FAD33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48400" y="3048000"/>
            <a:ext cx="762000" cy="762000"/>
          </a:xfrm>
          <a:prstGeom prst="ellipse">
            <a:avLst/>
          </a:prstGeom>
          <a:noFill/>
          <a:ln w="28575">
            <a:solidFill>
              <a:schemeClr val="hlink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44038" name="Oval 10">
            <a:extLst>
              <a:ext uri="{FF2B5EF4-FFF2-40B4-BE49-F238E27FC236}">
                <a16:creationId xmlns:a16="http://schemas.microsoft.com/office/drawing/2014/main" id="{67915C9F-000A-4C2B-8706-DD3D6E21C7F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24600" y="5410200"/>
            <a:ext cx="762000" cy="762000"/>
          </a:xfrm>
          <a:prstGeom prst="ellipse">
            <a:avLst/>
          </a:prstGeom>
          <a:noFill/>
          <a:ln w="28575">
            <a:solidFill>
              <a:schemeClr val="hlink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graphicFrame>
        <p:nvGraphicFramePr>
          <p:cNvPr id="44039" name="Object 11">
            <a:hlinkClick r:id="" action="ppaction://ole?verb=0"/>
            <a:extLst>
              <a:ext uri="{FF2B5EF4-FFF2-40B4-BE49-F238E27FC236}">
                <a16:creationId xmlns:a16="http://schemas.microsoft.com/office/drawing/2014/main" id="{6619AAF0-9696-47B2-A7B8-0B8A4A4FFB24}"/>
              </a:ext>
            </a:extLst>
          </p:cNvPr>
          <p:cNvGraphicFramePr>
            <a:graphicFrameLocks/>
          </p:cNvGraphicFramePr>
          <p:nvPr/>
        </p:nvGraphicFramePr>
        <p:xfrm>
          <a:off x="1752600" y="2895600"/>
          <a:ext cx="5257800" cy="106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2495594" imgH="428757" progId="Equation.3">
                  <p:embed/>
                </p:oleObj>
              </mc:Choice>
              <mc:Fallback>
                <p:oleObj name="Equation" r:id="rId2" imgW="2495594" imgH="428757" progId="Equation.3">
                  <p:embed/>
                  <p:pic>
                    <p:nvPicPr>
                      <p:cNvPr id="0" name="Object 11"/>
                      <p:cNvPicPr>
                        <a:picLocks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52600" y="2895600"/>
                        <a:ext cx="5257800" cy="1066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4040" name="Object 12">
            <a:hlinkClick r:id="" action="ppaction://ole?verb=0"/>
            <a:extLst>
              <a:ext uri="{FF2B5EF4-FFF2-40B4-BE49-F238E27FC236}">
                <a16:creationId xmlns:a16="http://schemas.microsoft.com/office/drawing/2014/main" id="{33A20551-8E80-44C4-B49F-C9582E854BAB}"/>
              </a:ext>
            </a:extLst>
          </p:cNvPr>
          <p:cNvGraphicFramePr>
            <a:graphicFrameLocks/>
          </p:cNvGraphicFramePr>
          <p:nvPr/>
        </p:nvGraphicFramePr>
        <p:xfrm>
          <a:off x="1752600" y="5257800"/>
          <a:ext cx="5257800" cy="106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2495594" imgH="428757" progId="Equation.3">
                  <p:embed/>
                </p:oleObj>
              </mc:Choice>
              <mc:Fallback>
                <p:oleObj name="Equation" r:id="rId4" imgW="2495594" imgH="428757" progId="Equation.3">
                  <p:embed/>
                  <p:pic>
                    <p:nvPicPr>
                      <p:cNvPr id="0" name="Object 12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52600" y="5257800"/>
                        <a:ext cx="5257800" cy="1066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Line 54">
            <a:extLst>
              <a:ext uri="{FF2B5EF4-FFF2-40B4-BE49-F238E27FC236}">
                <a16:creationId xmlns:a16="http://schemas.microsoft.com/office/drawing/2014/main" id="{DB4EB9C7-2F84-4F25-A178-8E8E63A3FD2C}"/>
              </a:ext>
            </a:extLst>
          </p:cNvPr>
          <p:cNvSpPr>
            <a:spLocks noChangeShapeType="1"/>
          </p:cNvSpPr>
          <p:nvPr/>
        </p:nvSpPr>
        <p:spPr bwMode="auto">
          <a:xfrm>
            <a:off x="3733800" y="4648200"/>
            <a:ext cx="1588" cy="1447800"/>
          </a:xfrm>
          <a:prstGeom prst="line">
            <a:avLst/>
          </a:prstGeom>
          <a:noFill/>
          <a:ln w="2857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5059" name="Line 55">
            <a:extLst>
              <a:ext uri="{FF2B5EF4-FFF2-40B4-BE49-F238E27FC236}">
                <a16:creationId xmlns:a16="http://schemas.microsoft.com/office/drawing/2014/main" id="{BD84FC6D-2552-4C74-931D-957B3BFCC6ED}"/>
              </a:ext>
            </a:extLst>
          </p:cNvPr>
          <p:cNvSpPr>
            <a:spLocks noChangeShapeType="1"/>
          </p:cNvSpPr>
          <p:nvPr/>
        </p:nvSpPr>
        <p:spPr bwMode="auto">
          <a:xfrm>
            <a:off x="5410200" y="4648200"/>
            <a:ext cx="1588" cy="1447800"/>
          </a:xfrm>
          <a:prstGeom prst="line">
            <a:avLst/>
          </a:prstGeom>
          <a:noFill/>
          <a:ln w="2857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5060" name="Rectangle 3">
            <a:extLst>
              <a:ext uri="{FF2B5EF4-FFF2-40B4-BE49-F238E27FC236}">
                <a16:creationId xmlns:a16="http://schemas.microsoft.com/office/drawing/2014/main" id="{1BBC7FB2-2603-421B-9926-17BB0125CFD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62000" y="1600200"/>
            <a:ext cx="8077200" cy="2209800"/>
          </a:xfrm>
        </p:spPr>
        <p:txBody>
          <a:bodyPr/>
          <a:lstStyle/>
          <a:p>
            <a:pPr eaLnBrk="1" hangingPunct="1"/>
            <a:r>
              <a:rPr lang="en-US" altLang="en-US" sz="3200">
                <a:solidFill>
                  <a:schemeClr val="folHlink"/>
                </a:solidFill>
              </a:rPr>
              <a:t>If the data distribution is bell-shaped, then the interval:</a:t>
            </a:r>
          </a:p>
          <a:p>
            <a:pPr eaLnBrk="1" hangingPunct="1">
              <a:lnSpc>
                <a:spcPct val="110000"/>
              </a:lnSpc>
            </a:pPr>
            <a:r>
              <a:rPr lang="en-US" altLang="en-US" sz="3200">
                <a:solidFill>
                  <a:schemeClr val="folHlink"/>
                </a:solidFill>
              </a:rPr>
              <a:t>		</a:t>
            </a:r>
            <a:r>
              <a:rPr lang="en-US" altLang="en-US"/>
              <a:t>contains about </a:t>
            </a:r>
            <a:r>
              <a:rPr lang="en-US" altLang="en-US">
                <a:solidFill>
                  <a:schemeClr val="folHlink"/>
                </a:solidFill>
              </a:rPr>
              <a:t>68%</a:t>
            </a:r>
            <a:r>
              <a:rPr lang="en-US" altLang="en-US"/>
              <a:t> of the values in 		the population or the sample</a:t>
            </a:r>
          </a:p>
        </p:txBody>
      </p:sp>
      <p:sp>
        <p:nvSpPr>
          <p:cNvPr id="45061" name="Rectangle 4">
            <a:extLst>
              <a:ext uri="{FF2B5EF4-FFF2-40B4-BE49-F238E27FC236}">
                <a16:creationId xmlns:a16="http://schemas.microsoft.com/office/drawing/2014/main" id="{B1ED83FB-2358-4DCE-AB66-2490BD84ADC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2000" y="381000"/>
            <a:ext cx="77216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5342" tIns="42672" rIns="85342" bIns="42672" anchor="b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4100">
                <a:solidFill>
                  <a:schemeClr val="tx2"/>
                </a:solidFill>
                <a:latin typeface="Tahoma" panose="020B0604030504040204" pitchFamily="34" charset="0"/>
              </a:rPr>
              <a:t>The Empirical Rule</a:t>
            </a:r>
          </a:p>
        </p:txBody>
      </p:sp>
      <p:graphicFrame>
        <p:nvGraphicFramePr>
          <p:cNvPr id="45062" name="Object 5">
            <a:extLst>
              <a:ext uri="{FF2B5EF4-FFF2-40B4-BE49-F238E27FC236}">
                <a16:creationId xmlns:a16="http://schemas.microsoft.com/office/drawing/2014/main" id="{1C89F5EB-9BAD-46ED-A87E-0A83B2D7EC43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311275" y="2819400"/>
          <a:ext cx="1212850" cy="495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494870" imgH="203024" progId="Equation.3">
                  <p:embed/>
                </p:oleObj>
              </mc:Choice>
              <mc:Fallback>
                <p:oleObj name="Equation" r:id="rId2" imgW="494870" imgH="203024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11275" y="2819400"/>
                        <a:ext cx="1212850" cy="495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5063" name="Freeform 8">
            <a:extLst>
              <a:ext uri="{FF2B5EF4-FFF2-40B4-BE49-F238E27FC236}">
                <a16:creationId xmlns:a16="http://schemas.microsoft.com/office/drawing/2014/main" id="{83466C88-B685-4B62-B6AD-7303681EA270}"/>
              </a:ext>
            </a:extLst>
          </p:cNvPr>
          <p:cNvSpPr>
            <a:spLocks/>
          </p:cNvSpPr>
          <p:nvPr/>
        </p:nvSpPr>
        <p:spPr bwMode="auto">
          <a:xfrm>
            <a:off x="4572000" y="3906838"/>
            <a:ext cx="847725" cy="1503362"/>
          </a:xfrm>
          <a:custGeom>
            <a:avLst/>
            <a:gdLst>
              <a:gd name="T0" fmla="*/ 0 w 534"/>
              <a:gd name="T1" fmla="*/ 0 h 947"/>
              <a:gd name="T2" fmla="*/ 2147483646 w 534"/>
              <a:gd name="T3" fmla="*/ 2147483646 h 947"/>
              <a:gd name="T4" fmla="*/ 2147483646 w 534"/>
              <a:gd name="T5" fmla="*/ 2147483646 h 947"/>
              <a:gd name="T6" fmla="*/ 2147483646 w 534"/>
              <a:gd name="T7" fmla="*/ 2147483646 h 947"/>
              <a:gd name="T8" fmla="*/ 2147483646 w 534"/>
              <a:gd name="T9" fmla="*/ 2147483646 h 947"/>
              <a:gd name="T10" fmla="*/ 2147483646 w 534"/>
              <a:gd name="T11" fmla="*/ 2147483646 h 947"/>
              <a:gd name="T12" fmla="*/ 2147483646 w 534"/>
              <a:gd name="T13" fmla="*/ 2147483646 h 947"/>
              <a:gd name="T14" fmla="*/ 2147483646 w 534"/>
              <a:gd name="T15" fmla="*/ 2147483646 h 947"/>
              <a:gd name="T16" fmla="*/ 0 w 534"/>
              <a:gd name="T17" fmla="*/ 2147483646 h 947"/>
              <a:gd name="T18" fmla="*/ 0 w 534"/>
              <a:gd name="T19" fmla="*/ 0 h 947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534" h="947">
                <a:moveTo>
                  <a:pt x="0" y="0"/>
                </a:moveTo>
                <a:lnTo>
                  <a:pt x="120" y="23"/>
                </a:lnTo>
                <a:lnTo>
                  <a:pt x="240" y="131"/>
                </a:lnTo>
                <a:lnTo>
                  <a:pt x="330" y="203"/>
                </a:lnTo>
                <a:lnTo>
                  <a:pt x="414" y="317"/>
                </a:lnTo>
                <a:lnTo>
                  <a:pt x="504" y="443"/>
                </a:lnTo>
                <a:lnTo>
                  <a:pt x="534" y="469"/>
                </a:lnTo>
                <a:lnTo>
                  <a:pt x="534" y="947"/>
                </a:lnTo>
                <a:lnTo>
                  <a:pt x="0" y="947"/>
                </a:lnTo>
                <a:lnTo>
                  <a:pt x="0" y="0"/>
                </a:lnTo>
              </a:path>
            </a:pathLst>
          </a:custGeom>
          <a:solidFill>
            <a:srgbClr val="C0FEFE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5064" name="Freeform 9">
            <a:extLst>
              <a:ext uri="{FF2B5EF4-FFF2-40B4-BE49-F238E27FC236}">
                <a16:creationId xmlns:a16="http://schemas.microsoft.com/office/drawing/2014/main" id="{946BCE84-5EAD-4BB2-B471-F0F1A25ACBD1}"/>
              </a:ext>
            </a:extLst>
          </p:cNvPr>
          <p:cNvSpPr>
            <a:spLocks/>
          </p:cNvSpPr>
          <p:nvPr/>
        </p:nvSpPr>
        <p:spPr bwMode="auto">
          <a:xfrm>
            <a:off x="3743325" y="3913188"/>
            <a:ext cx="838200" cy="1497012"/>
          </a:xfrm>
          <a:custGeom>
            <a:avLst/>
            <a:gdLst>
              <a:gd name="T0" fmla="*/ 2147483646 w 528"/>
              <a:gd name="T1" fmla="*/ 2147483646 h 1338"/>
              <a:gd name="T2" fmla="*/ 2147483646 w 528"/>
              <a:gd name="T3" fmla="*/ 2147483646 h 1338"/>
              <a:gd name="T4" fmla="*/ 2147483646 w 528"/>
              <a:gd name="T5" fmla="*/ 2147483646 h 1338"/>
              <a:gd name="T6" fmla="*/ 2147483646 w 528"/>
              <a:gd name="T7" fmla="*/ 2147483646 h 1338"/>
              <a:gd name="T8" fmla="*/ 2147483646 w 528"/>
              <a:gd name="T9" fmla="*/ 2147483646 h 1338"/>
              <a:gd name="T10" fmla="*/ 2147483646 w 528"/>
              <a:gd name="T11" fmla="*/ 2147483646 h 1338"/>
              <a:gd name="T12" fmla="*/ 0 w 528"/>
              <a:gd name="T13" fmla="*/ 2147483646 h 1338"/>
              <a:gd name="T14" fmla="*/ 0 w 528"/>
              <a:gd name="T15" fmla="*/ 2147483646 h 1338"/>
              <a:gd name="T16" fmla="*/ 2147483646 w 528"/>
              <a:gd name="T17" fmla="*/ 2147483646 h 1338"/>
              <a:gd name="T18" fmla="*/ 2147483646 w 528"/>
              <a:gd name="T19" fmla="*/ 0 h 1338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528" h="1338">
                <a:moveTo>
                  <a:pt x="456" y="18"/>
                </a:moveTo>
                <a:lnTo>
                  <a:pt x="385" y="66"/>
                </a:lnTo>
                <a:lnTo>
                  <a:pt x="262" y="214"/>
                </a:lnTo>
                <a:lnTo>
                  <a:pt x="197" y="293"/>
                </a:lnTo>
                <a:lnTo>
                  <a:pt x="102" y="474"/>
                </a:lnTo>
                <a:lnTo>
                  <a:pt x="36" y="588"/>
                </a:lnTo>
                <a:lnTo>
                  <a:pt x="0" y="654"/>
                </a:lnTo>
                <a:lnTo>
                  <a:pt x="0" y="1338"/>
                </a:lnTo>
                <a:lnTo>
                  <a:pt x="528" y="1332"/>
                </a:lnTo>
                <a:lnTo>
                  <a:pt x="528" y="0"/>
                </a:lnTo>
              </a:path>
            </a:pathLst>
          </a:custGeom>
          <a:solidFill>
            <a:srgbClr val="C0FEFE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5065" name="Rectangle 30">
            <a:extLst>
              <a:ext uri="{FF2B5EF4-FFF2-40B4-BE49-F238E27FC236}">
                <a16:creationId xmlns:a16="http://schemas.microsoft.com/office/drawing/2014/main" id="{6DFE7CF9-2C68-4578-8185-E964BA1E162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14813" y="3643313"/>
            <a:ext cx="250825" cy="85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45066" name="Line 32">
            <a:extLst>
              <a:ext uri="{FF2B5EF4-FFF2-40B4-BE49-F238E27FC236}">
                <a16:creationId xmlns:a16="http://schemas.microsoft.com/office/drawing/2014/main" id="{23BD4924-BB32-486D-A033-85E921A64C58}"/>
              </a:ext>
            </a:extLst>
          </p:cNvPr>
          <p:cNvSpPr>
            <a:spLocks noChangeShapeType="1"/>
          </p:cNvSpPr>
          <p:nvPr/>
        </p:nvSpPr>
        <p:spPr bwMode="auto">
          <a:xfrm>
            <a:off x="2286000" y="5410200"/>
            <a:ext cx="4648200" cy="0"/>
          </a:xfrm>
          <a:prstGeom prst="line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graphicFrame>
        <p:nvGraphicFramePr>
          <p:cNvPr id="45067" name="Object 46">
            <a:extLst>
              <a:ext uri="{FF2B5EF4-FFF2-40B4-BE49-F238E27FC236}">
                <a16:creationId xmlns:a16="http://schemas.microsoft.com/office/drawing/2014/main" id="{02D30439-7DDA-46B3-92DA-D038AAB3C8F5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487863" y="5389563"/>
          <a:ext cx="274637" cy="384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26725" imgH="177415" progId="Equation.3">
                  <p:embed/>
                </p:oleObj>
              </mc:Choice>
              <mc:Fallback>
                <p:oleObj name="Equation" r:id="rId4" imgW="126725" imgH="177415" progId="Equation.3">
                  <p:embed/>
                  <p:pic>
                    <p:nvPicPr>
                      <p:cNvPr id="0" name="Object 4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87863" y="5389563"/>
                        <a:ext cx="274637" cy="384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5068" name="Line 47">
            <a:extLst>
              <a:ext uri="{FF2B5EF4-FFF2-40B4-BE49-F238E27FC236}">
                <a16:creationId xmlns:a16="http://schemas.microsoft.com/office/drawing/2014/main" id="{367E3D7B-458F-4782-88D1-D80603B3E5B4}"/>
              </a:ext>
            </a:extLst>
          </p:cNvPr>
          <p:cNvSpPr>
            <a:spLocks noChangeShapeType="1"/>
          </p:cNvSpPr>
          <p:nvPr/>
        </p:nvSpPr>
        <p:spPr bwMode="auto">
          <a:xfrm>
            <a:off x="3733800" y="4648200"/>
            <a:ext cx="1588" cy="1447800"/>
          </a:xfrm>
          <a:prstGeom prst="line">
            <a:avLst/>
          </a:prstGeom>
          <a:noFill/>
          <a:ln w="2857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5069" name="Line 48">
            <a:extLst>
              <a:ext uri="{FF2B5EF4-FFF2-40B4-BE49-F238E27FC236}">
                <a16:creationId xmlns:a16="http://schemas.microsoft.com/office/drawing/2014/main" id="{24B1DBFF-F751-4623-8E48-440278B63938}"/>
              </a:ext>
            </a:extLst>
          </p:cNvPr>
          <p:cNvSpPr>
            <a:spLocks noChangeShapeType="1"/>
          </p:cNvSpPr>
          <p:nvPr/>
        </p:nvSpPr>
        <p:spPr bwMode="auto">
          <a:xfrm>
            <a:off x="5410200" y="4648200"/>
            <a:ext cx="1588" cy="1447800"/>
          </a:xfrm>
          <a:prstGeom prst="line">
            <a:avLst/>
          </a:prstGeom>
          <a:noFill/>
          <a:ln w="2857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5070" name="Line 49">
            <a:extLst>
              <a:ext uri="{FF2B5EF4-FFF2-40B4-BE49-F238E27FC236}">
                <a16:creationId xmlns:a16="http://schemas.microsoft.com/office/drawing/2014/main" id="{C0D54332-87BA-488B-9318-887E47F66E78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810000" y="6096000"/>
            <a:ext cx="3048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5071" name="Line 50">
            <a:extLst>
              <a:ext uri="{FF2B5EF4-FFF2-40B4-BE49-F238E27FC236}">
                <a16:creationId xmlns:a16="http://schemas.microsoft.com/office/drawing/2014/main" id="{581F03C1-C4ED-4A2B-83EE-D468D1E040F5}"/>
              </a:ext>
            </a:extLst>
          </p:cNvPr>
          <p:cNvSpPr>
            <a:spLocks noChangeShapeType="1"/>
          </p:cNvSpPr>
          <p:nvPr/>
        </p:nvSpPr>
        <p:spPr bwMode="auto">
          <a:xfrm>
            <a:off x="5105400" y="6096000"/>
            <a:ext cx="2286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5072" name="Text Box 51">
            <a:extLst>
              <a:ext uri="{FF2B5EF4-FFF2-40B4-BE49-F238E27FC236}">
                <a16:creationId xmlns:a16="http://schemas.microsoft.com/office/drawing/2014/main" id="{1D68B331-9B43-429A-88C4-8023204C069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91000" y="4572000"/>
            <a:ext cx="914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b="1"/>
              <a:t>68%</a:t>
            </a:r>
          </a:p>
        </p:txBody>
      </p:sp>
      <p:sp>
        <p:nvSpPr>
          <p:cNvPr id="45073" name="Line 52">
            <a:extLst>
              <a:ext uri="{FF2B5EF4-FFF2-40B4-BE49-F238E27FC236}">
                <a16:creationId xmlns:a16="http://schemas.microsoft.com/office/drawing/2014/main" id="{A55CE984-8178-4747-8BA2-66B693BBCC63}"/>
              </a:ext>
            </a:extLst>
          </p:cNvPr>
          <p:cNvSpPr>
            <a:spLocks noChangeShapeType="1"/>
          </p:cNvSpPr>
          <p:nvPr/>
        </p:nvSpPr>
        <p:spPr bwMode="auto">
          <a:xfrm>
            <a:off x="4572000" y="3906838"/>
            <a:ext cx="1588" cy="1503362"/>
          </a:xfrm>
          <a:prstGeom prst="line">
            <a:avLst/>
          </a:prstGeom>
          <a:noFill/>
          <a:ln w="12700" cap="rnd">
            <a:solidFill>
              <a:schemeClr val="tx1"/>
            </a:solidFill>
            <a:prstDash val="sysDot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graphicFrame>
        <p:nvGraphicFramePr>
          <p:cNvPr id="45074" name="Object 53">
            <a:extLst>
              <a:ext uri="{FF2B5EF4-FFF2-40B4-BE49-F238E27FC236}">
                <a16:creationId xmlns:a16="http://schemas.microsoft.com/office/drawing/2014/main" id="{3099B383-B878-40AB-84E9-10F0B6E543C9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105275" y="5894388"/>
          <a:ext cx="933450" cy="441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431613" imgH="203112" progId="Equation.3">
                  <p:embed/>
                </p:oleObj>
              </mc:Choice>
              <mc:Fallback>
                <p:oleObj name="Equation" r:id="rId6" imgW="431613" imgH="203112" progId="Equation.3">
                  <p:embed/>
                  <p:pic>
                    <p:nvPicPr>
                      <p:cNvPr id="0" name="Object 5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05275" y="5894388"/>
                        <a:ext cx="933450" cy="4413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5075" name="Freeform 34">
            <a:extLst>
              <a:ext uri="{FF2B5EF4-FFF2-40B4-BE49-F238E27FC236}">
                <a16:creationId xmlns:a16="http://schemas.microsoft.com/office/drawing/2014/main" id="{5B0B0908-2C5E-4013-BD8D-7121D1F62A03}"/>
              </a:ext>
            </a:extLst>
          </p:cNvPr>
          <p:cNvSpPr>
            <a:spLocks/>
          </p:cNvSpPr>
          <p:nvPr/>
        </p:nvSpPr>
        <p:spPr bwMode="auto">
          <a:xfrm>
            <a:off x="2362200" y="3886200"/>
            <a:ext cx="2232025" cy="1452563"/>
          </a:xfrm>
          <a:custGeom>
            <a:avLst/>
            <a:gdLst>
              <a:gd name="T0" fmla="*/ 0 w 1032"/>
              <a:gd name="T1" fmla="*/ 2147483646 h 991"/>
              <a:gd name="T2" fmla="*/ 2147483646 w 1032"/>
              <a:gd name="T3" fmla="*/ 2147483646 h 991"/>
              <a:gd name="T4" fmla="*/ 2147483646 w 1032"/>
              <a:gd name="T5" fmla="*/ 2147483646 h 991"/>
              <a:gd name="T6" fmla="*/ 2147483646 w 1032"/>
              <a:gd name="T7" fmla="*/ 2147483646 h 991"/>
              <a:gd name="T8" fmla="*/ 2147483646 w 1032"/>
              <a:gd name="T9" fmla="*/ 2147483646 h 991"/>
              <a:gd name="T10" fmla="*/ 2147483646 w 1032"/>
              <a:gd name="T11" fmla="*/ 2147483646 h 991"/>
              <a:gd name="T12" fmla="*/ 2147483646 w 1032"/>
              <a:gd name="T13" fmla="*/ 2147483646 h 991"/>
              <a:gd name="T14" fmla="*/ 2147483646 w 1032"/>
              <a:gd name="T15" fmla="*/ 2147483646 h 991"/>
              <a:gd name="T16" fmla="*/ 2147483646 w 1032"/>
              <a:gd name="T17" fmla="*/ 2147483646 h 991"/>
              <a:gd name="T18" fmla="*/ 2147483646 w 1032"/>
              <a:gd name="T19" fmla="*/ 2147483646 h 991"/>
              <a:gd name="T20" fmla="*/ 2147483646 w 1032"/>
              <a:gd name="T21" fmla="*/ 2147483646 h 991"/>
              <a:gd name="T22" fmla="*/ 2147483646 w 1032"/>
              <a:gd name="T23" fmla="*/ 2147483646 h 991"/>
              <a:gd name="T24" fmla="*/ 2147483646 w 1032"/>
              <a:gd name="T25" fmla="*/ 2147483646 h 991"/>
              <a:gd name="T26" fmla="*/ 2147483646 w 1032"/>
              <a:gd name="T27" fmla="*/ 2147483646 h 991"/>
              <a:gd name="T28" fmla="*/ 2147483646 w 1032"/>
              <a:gd name="T29" fmla="*/ 2147483646 h 991"/>
              <a:gd name="T30" fmla="*/ 2147483646 w 1032"/>
              <a:gd name="T31" fmla="*/ 0 h 991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0" t="0" r="r" b="b"/>
            <a:pathLst>
              <a:path w="1032" h="991">
                <a:moveTo>
                  <a:pt x="0" y="990"/>
                </a:moveTo>
                <a:lnTo>
                  <a:pt x="108" y="980"/>
                </a:lnTo>
                <a:lnTo>
                  <a:pt x="163" y="967"/>
                </a:lnTo>
                <a:lnTo>
                  <a:pt x="218" y="952"/>
                </a:lnTo>
                <a:lnTo>
                  <a:pt x="271" y="929"/>
                </a:lnTo>
                <a:lnTo>
                  <a:pt x="326" y="897"/>
                </a:lnTo>
                <a:lnTo>
                  <a:pt x="381" y="857"/>
                </a:lnTo>
                <a:lnTo>
                  <a:pt x="488" y="743"/>
                </a:lnTo>
                <a:lnTo>
                  <a:pt x="596" y="581"/>
                </a:lnTo>
                <a:lnTo>
                  <a:pt x="706" y="386"/>
                </a:lnTo>
                <a:lnTo>
                  <a:pt x="759" y="287"/>
                </a:lnTo>
                <a:lnTo>
                  <a:pt x="814" y="196"/>
                </a:lnTo>
                <a:lnTo>
                  <a:pt x="868" y="116"/>
                </a:lnTo>
                <a:lnTo>
                  <a:pt x="921" y="53"/>
                </a:lnTo>
                <a:lnTo>
                  <a:pt x="976" y="13"/>
                </a:lnTo>
                <a:lnTo>
                  <a:pt x="1031" y="0"/>
                </a:lnTo>
              </a:path>
            </a:pathLst>
          </a:custGeom>
          <a:noFill/>
          <a:ln w="50800" cap="rnd" cmpd="sng">
            <a:solidFill>
              <a:schemeClr val="hlink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5076" name="Freeform 33">
            <a:extLst>
              <a:ext uri="{FF2B5EF4-FFF2-40B4-BE49-F238E27FC236}">
                <a16:creationId xmlns:a16="http://schemas.microsoft.com/office/drawing/2014/main" id="{338CA4AE-CF77-4C9F-9C1C-BD70AD98F0A4}"/>
              </a:ext>
            </a:extLst>
          </p:cNvPr>
          <p:cNvSpPr>
            <a:spLocks/>
          </p:cNvSpPr>
          <p:nvPr/>
        </p:nvSpPr>
        <p:spPr bwMode="auto">
          <a:xfrm>
            <a:off x="4572000" y="3886200"/>
            <a:ext cx="2227263" cy="1452563"/>
          </a:xfrm>
          <a:custGeom>
            <a:avLst/>
            <a:gdLst>
              <a:gd name="T0" fmla="*/ 2147483646 w 1030"/>
              <a:gd name="T1" fmla="*/ 2147483646 h 991"/>
              <a:gd name="T2" fmla="*/ 2147483646 w 1030"/>
              <a:gd name="T3" fmla="*/ 2147483646 h 991"/>
              <a:gd name="T4" fmla="*/ 2147483646 w 1030"/>
              <a:gd name="T5" fmla="*/ 2147483646 h 991"/>
              <a:gd name="T6" fmla="*/ 2147483646 w 1030"/>
              <a:gd name="T7" fmla="*/ 2147483646 h 991"/>
              <a:gd name="T8" fmla="*/ 2147483646 w 1030"/>
              <a:gd name="T9" fmla="*/ 2147483646 h 991"/>
              <a:gd name="T10" fmla="*/ 2147483646 w 1030"/>
              <a:gd name="T11" fmla="*/ 2147483646 h 991"/>
              <a:gd name="T12" fmla="*/ 2147483646 w 1030"/>
              <a:gd name="T13" fmla="*/ 2147483646 h 991"/>
              <a:gd name="T14" fmla="*/ 2147483646 w 1030"/>
              <a:gd name="T15" fmla="*/ 2147483646 h 991"/>
              <a:gd name="T16" fmla="*/ 2147483646 w 1030"/>
              <a:gd name="T17" fmla="*/ 2147483646 h 991"/>
              <a:gd name="T18" fmla="*/ 2147483646 w 1030"/>
              <a:gd name="T19" fmla="*/ 2147483646 h 991"/>
              <a:gd name="T20" fmla="*/ 2147483646 w 1030"/>
              <a:gd name="T21" fmla="*/ 2147483646 h 991"/>
              <a:gd name="T22" fmla="*/ 2147483646 w 1030"/>
              <a:gd name="T23" fmla="*/ 2147483646 h 991"/>
              <a:gd name="T24" fmla="*/ 2147483646 w 1030"/>
              <a:gd name="T25" fmla="*/ 2147483646 h 991"/>
              <a:gd name="T26" fmla="*/ 2147483646 w 1030"/>
              <a:gd name="T27" fmla="*/ 2147483646 h 991"/>
              <a:gd name="T28" fmla="*/ 2147483646 w 1030"/>
              <a:gd name="T29" fmla="*/ 2147483646 h 991"/>
              <a:gd name="T30" fmla="*/ 0 w 1030"/>
              <a:gd name="T31" fmla="*/ 0 h 991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0" t="0" r="r" b="b"/>
            <a:pathLst>
              <a:path w="1030" h="991">
                <a:moveTo>
                  <a:pt x="1029" y="990"/>
                </a:moveTo>
                <a:lnTo>
                  <a:pt x="921" y="980"/>
                </a:lnTo>
                <a:lnTo>
                  <a:pt x="866" y="967"/>
                </a:lnTo>
                <a:lnTo>
                  <a:pt x="813" y="952"/>
                </a:lnTo>
                <a:lnTo>
                  <a:pt x="758" y="929"/>
                </a:lnTo>
                <a:lnTo>
                  <a:pt x="703" y="897"/>
                </a:lnTo>
                <a:lnTo>
                  <a:pt x="651" y="857"/>
                </a:lnTo>
                <a:lnTo>
                  <a:pt x="541" y="743"/>
                </a:lnTo>
                <a:lnTo>
                  <a:pt x="433" y="581"/>
                </a:lnTo>
                <a:lnTo>
                  <a:pt x="325" y="386"/>
                </a:lnTo>
                <a:lnTo>
                  <a:pt x="270" y="287"/>
                </a:lnTo>
                <a:lnTo>
                  <a:pt x="215" y="196"/>
                </a:lnTo>
                <a:lnTo>
                  <a:pt x="163" y="116"/>
                </a:lnTo>
                <a:lnTo>
                  <a:pt x="108" y="53"/>
                </a:lnTo>
                <a:lnTo>
                  <a:pt x="53" y="13"/>
                </a:lnTo>
                <a:lnTo>
                  <a:pt x="0" y="0"/>
                </a:lnTo>
              </a:path>
            </a:pathLst>
          </a:custGeom>
          <a:noFill/>
          <a:ln w="50800" cap="rnd" cmpd="sng">
            <a:solidFill>
              <a:schemeClr val="hlink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Freeform 89">
            <a:extLst>
              <a:ext uri="{FF2B5EF4-FFF2-40B4-BE49-F238E27FC236}">
                <a16:creationId xmlns:a16="http://schemas.microsoft.com/office/drawing/2014/main" id="{6D4C0884-4CA2-470C-AF7D-8FD523E122A9}"/>
              </a:ext>
            </a:extLst>
          </p:cNvPr>
          <p:cNvSpPr>
            <a:spLocks/>
          </p:cNvSpPr>
          <p:nvPr/>
        </p:nvSpPr>
        <p:spPr bwMode="auto">
          <a:xfrm>
            <a:off x="6859588" y="3797300"/>
            <a:ext cx="1512887" cy="1660525"/>
          </a:xfrm>
          <a:custGeom>
            <a:avLst/>
            <a:gdLst>
              <a:gd name="T0" fmla="*/ 0 w 953"/>
              <a:gd name="T1" fmla="*/ 2147483646 h 1046"/>
              <a:gd name="T2" fmla="*/ 0 w 953"/>
              <a:gd name="T3" fmla="*/ 0 h 1046"/>
              <a:gd name="T4" fmla="*/ 2147483646 w 953"/>
              <a:gd name="T5" fmla="*/ 2147483646 h 1046"/>
              <a:gd name="T6" fmla="*/ 2147483646 w 953"/>
              <a:gd name="T7" fmla="*/ 2147483646 h 1046"/>
              <a:gd name="T8" fmla="*/ 2147483646 w 953"/>
              <a:gd name="T9" fmla="*/ 2147483646 h 1046"/>
              <a:gd name="T10" fmla="*/ 2147483646 w 953"/>
              <a:gd name="T11" fmla="*/ 2147483646 h 1046"/>
              <a:gd name="T12" fmla="*/ 2147483646 w 953"/>
              <a:gd name="T13" fmla="*/ 2147483646 h 1046"/>
              <a:gd name="T14" fmla="*/ 2147483646 w 953"/>
              <a:gd name="T15" fmla="*/ 2147483646 h 1046"/>
              <a:gd name="T16" fmla="*/ 2147483646 w 953"/>
              <a:gd name="T17" fmla="*/ 2147483646 h 1046"/>
              <a:gd name="T18" fmla="*/ 2147483646 w 953"/>
              <a:gd name="T19" fmla="*/ 2147483646 h 1046"/>
              <a:gd name="T20" fmla="*/ 2147483646 w 953"/>
              <a:gd name="T21" fmla="*/ 2147483646 h 1046"/>
              <a:gd name="T22" fmla="*/ 2147483646 w 953"/>
              <a:gd name="T23" fmla="*/ 2147483646 h 1046"/>
              <a:gd name="T24" fmla="*/ 2147483646 w 953"/>
              <a:gd name="T25" fmla="*/ 2147483646 h 1046"/>
              <a:gd name="T26" fmla="*/ 2147483646 w 953"/>
              <a:gd name="T27" fmla="*/ 2147483646 h 1046"/>
              <a:gd name="T28" fmla="*/ 0 w 953"/>
              <a:gd name="T29" fmla="*/ 2147483646 h 104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0" t="0" r="r" b="b"/>
            <a:pathLst>
              <a:path w="953" h="1046">
                <a:moveTo>
                  <a:pt x="0" y="1043"/>
                </a:moveTo>
                <a:lnTo>
                  <a:pt x="0" y="0"/>
                </a:lnTo>
                <a:lnTo>
                  <a:pt x="96" y="38"/>
                </a:lnTo>
                <a:lnTo>
                  <a:pt x="192" y="139"/>
                </a:lnTo>
                <a:lnTo>
                  <a:pt x="264" y="240"/>
                </a:lnTo>
                <a:lnTo>
                  <a:pt x="330" y="360"/>
                </a:lnTo>
                <a:lnTo>
                  <a:pt x="360" y="438"/>
                </a:lnTo>
                <a:lnTo>
                  <a:pt x="414" y="522"/>
                </a:lnTo>
                <a:lnTo>
                  <a:pt x="462" y="629"/>
                </a:lnTo>
                <a:lnTo>
                  <a:pt x="528" y="714"/>
                </a:lnTo>
                <a:lnTo>
                  <a:pt x="618" y="822"/>
                </a:lnTo>
                <a:lnTo>
                  <a:pt x="780" y="955"/>
                </a:lnTo>
                <a:lnTo>
                  <a:pt x="947" y="986"/>
                </a:lnTo>
                <a:lnTo>
                  <a:pt x="953" y="1046"/>
                </a:lnTo>
                <a:lnTo>
                  <a:pt x="0" y="1043"/>
                </a:lnTo>
                <a:close/>
              </a:path>
            </a:pathLst>
          </a:custGeom>
          <a:solidFill>
            <a:srgbClr val="FDE0BD"/>
          </a:solidFill>
          <a:ln w="12700" cap="flat" cmpd="sng">
            <a:solidFill>
              <a:srgbClr val="C1BAF8"/>
            </a:solidFill>
            <a:prstDash val="solid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083" name="Freeform 87">
            <a:extLst>
              <a:ext uri="{FF2B5EF4-FFF2-40B4-BE49-F238E27FC236}">
                <a16:creationId xmlns:a16="http://schemas.microsoft.com/office/drawing/2014/main" id="{E3B4215C-3E62-4086-9F0C-CD50A783BAB5}"/>
              </a:ext>
            </a:extLst>
          </p:cNvPr>
          <p:cNvSpPr>
            <a:spLocks/>
          </p:cNvSpPr>
          <p:nvPr/>
        </p:nvSpPr>
        <p:spPr bwMode="auto">
          <a:xfrm>
            <a:off x="2362200" y="3829050"/>
            <a:ext cx="1076325" cy="1638300"/>
          </a:xfrm>
          <a:custGeom>
            <a:avLst/>
            <a:gdLst>
              <a:gd name="T0" fmla="*/ 0 w 678"/>
              <a:gd name="T1" fmla="*/ 2147483646 h 1032"/>
              <a:gd name="T2" fmla="*/ 0 w 678"/>
              <a:gd name="T3" fmla="*/ 0 h 1032"/>
              <a:gd name="T4" fmla="*/ 2147483646 w 678"/>
              <a:gd name="T5" fmla="*/ 2147483646 h 1032"/>
              <a:gd name="T6" fmla="*/ 2147483646 w 678"/>
              <a:gd name="T7" fmla="*/ 2147483646 h 1032"/>
              <a:gd name="T8" fmla="*/ 2147483646 w 678"/>
              <a:gd name="T9" fmla="*/ 2147483646 h 1032"/>
              <a:gd name="T10" fmla="*/ 2147483646 w 678"/>
              <a:gd name="T11" fmla="*/ 2147483646 h 1032"/>
              <a:gd name="T12" fmla="*/ 2147483646 w 678"/>
              <a:gd name="T13" fmla="*/ 2147483646 h 1032"/>
              <a:gd name="T14" fmla="*/ 2147483646 w 678"/>
              <a:gd name="T15" fmla="*/ 2147483646 h 1032"/>
              <a:gd name="T16" fmla="*/ 2147483646 w 678"/>
              <a:gd name="T17" fmla="*/ 2147483646 h 1032"/>
              <a:gd name="T18" fmla="*/ 2147483646 w 678"/>
              <a:gd name="T19" fmla="*/ 2147483646 h 1032"/>
              <a:gd name="T20" fmla="*/ 2147483646 w 678"/>
              <a:gd name="T21" fmla="*/ 2147483646 h 1032"/>
              <a:gd name="T22" fmla="*/ 2147483646 w 678"/>
              <a:gd name="T23" fmla="*/ 2147483646 h 1032"/>
              <a:gd name="T24" fmla="*/ 2147483646 w 678"/>
              <a:gd name="T25" fmla="*/ 2147483646 h 1032"/>
              <a:gd name="T26" fmla="*/ 0 w 678"/>
              <a:gd name="T27" fmla="*/ 2147483646 h 1032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0" t="0" r="r" b="b"/>
            <a:pathLst>
              <a:path w="678" h="1032">
                <a:moveTo>
                  <a:pt x="0" y="1032"/>
                </a:moveTo>
                <a:lnTo>
                  <a:pt x="0" y="0"/>
                </a:lnTo>
                <a:lnTo>
                  <a:pt x="96" y="36"/>
                </a:lnTo>
                <a:lnTo>
                  <a:pt x="210" y="156"/>
                </a:lnTo>
                <a:lnTo>
                  <a:pt x="282" y="288"/>
                </a:lnTo>
                <a:lnTo>
                  <a:pt x="366" y="432"/>
                </a:lnTo>
                <a:lnTo>
                  <a:pt x="420" y="540"/>
                </a:lnTo>
                <a:lnTo>
                  <a:pt x="474" y="624"/>
                </a:lnTo>
                <a:lnTo>
                  <a:pt x="528" y="720"/>
                </a:lnTo>
                <a:lnTo>
                  <a:pt x="568" y="780"/>
                </a:lnTo>
                <a:lnTo>
                  <a:pt x="647" y="852"/>
                </a:lnTo>
                <a:lnTo>
                  <a:pt x="678" y="870"/>
                </a:lnTo>
                <a:lnTo>
                  <a:pt x="678" y="1032"/>
                </a:lnTo>
                <a:lnTo>
                  <a:pt x="0" y="1032"/>
                </a:lnTo>
                <a:close/>
              </a:path>
            </a:pathLst>
          </a:custGeom>
          <a:solidFill>
            <a:srgbClr val="CCFFCC"/>
          </a:solidFill>
          <a:ln w="12700" cap="flat" cmpd="sng">
            <a:solidFill>
              <a:srgbClr val="CCFFCC"/>
            </a:solidFill>
            <a:prstDash val="solid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084" name="Rectangle 2">
            <a:extLst>
              <a:ext uri="{FF2B5EF4-FFF2-40B4-BE49-F238E27FC236}">
                <a16:creationId xmlns:a16="http://schemas.microsoft.com/office/drawing/2014/main" id="{00AB3E8D-5F2F-4D8D-9612-76D3B6B1FC8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62000" y="1600200"/>
            <a:ext cx="8077200" cy="4343400"/>
          </a:xfrm>
        </p:spPr>
        <p:txBody>
          <a:bodyPr/>
          <a:lstStyle/>
          <a:p>
            <a:pPr eaLnBrk="1" hangingPunct="1"/>
            <a:r>
              <a:rPr lang="en-US" altLang="en-US">
                <a:solidFill>
                  <a:schemeClr val="folHlink"/>
                </a:solidFill>
              </a:rPr>
              <a:t>		</a:t>
            </a:r>
            <a:r>
              <a:rPr lang="en-US" altLang="en-US"/>
              <a:t>contains about </a:t>
            </a:r>
            <a:r>
              <a:rPr lang="en-US" altLang="en-US">
                <a:solidFill>
                  <a:schemeClr val="folHlink"/>
                </a:solidFill>
              </a:rPr>
              <a:t>95%</a:t>
            </a:r>
            <a:r>
              <a:rPr lang="en-US" altLang="en-US"/>
              <a:t> of the values in 		the population or the sample</a:t>
            </a:r>
          </a:p>
          <a:p>
            <a:pPr eaLnBrk="1" hangingPunct="1"/>
            <a:r>
              <a:rPr lang="en-US" altLang="en-US">
                <a:solidFill>
                  <a:schemeClr val="folHlink"/>
                </a:solidFill>
              </a:rPr>
              <a:t>		</a:t>
            </a:r>
            <a:r>
              <a:rPr lang="en-US" altLang="en-US"/>
              <a:t>contains about </a:t>
            </a:r>
            <a:r>
              <a:rPr lang="en-US" altLang="en-US">
                <a:solidFill>
                  <a:schemeClr val="folHlink"/>
                </a:solidFill>
              </a:rPr>
              <a:t>99.7%</a:t>
            </a:r>
            <a:r>
              <a:rPr lang="en-US" altLang="en-US"/>
              <a:t> of the values 			in the population or the sample</a:t>
            </a:r>
          </a:p>
        </p:txBody>
      </p:sp>
      <p:sp>
        <p:nvSpPr>
          <p:cNvPr id="46085" name="Rectangle 3">
            <a:extLst>
              <a:ext uri="{FF2B5EF4-FFF2-40B4-BE49-F238E27FC236}">
                <a16:creationId xmlns:a16="http://schemas.microsoft.com/office/drawing/2014/main" id="{D4495D1E-5961-4026-8CD6-C758B1F2676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2000" y="381000"/>
            <a:ext cx="77216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5342" tIns="42672" rIns="85342" bIns="42672" anchor="b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4100">
                <a:solidFill>
                  <a:schemeClr val="tx2"/>
                </a:solidFill>
                <a:latin typeface="Tahoma" panose="020B0604030504040204" pitchFamily="34" charset="0"/>
              </a:rPr>
              <a:t>The Empirical Rule</a:t>
            </a:r>
          </a:p>
        </p:txBody>
      </p:sp>
      <p:graphicFrame>
        <p:nvGraphicFramePr>
          <p:cNvPr id="46086" name="Object 5">
            <a:extLst>
              <a:ext uri="{FF2B5EF4-FFF2-40B4-BE49-F238E27FC236}">
                <a16:creationId xmlns:a16="http://schemas.microsoft.com/office/drawing/2014/main" id="{36BA3879-0F64-49AF-9B0C-83CCDD125D8D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249363" y="1676400"/>
          <a:ext cx="1243012" cy="495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507780" imgH="203112" progId="Equation.3">
                  <p:embed/>
                </p:oleObj>
              </mc:Choice>
              <mc:Fallback>
                <p:oleObj name="Equation" r:id="rId2" imgW="507780" imgH="203112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49363" y="1676400"/>
                        <a:ext cx="1243012" cy="495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6087" name="Object 6">
            <a:extLst>
              <a:ext uri="{FF2B5EF4-FFF2-40B4-BE49-F238E27FC236}">
                <a16:creationId xmlns:a16="http://schemas.microsoft.com/office/drawing/2014/main" id="{0F60D7DD-8C9D-48D4-9561-6E591F44864F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235075" y="2590800"/>
          <a:ext cx="1246188" cy="495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507780" imgH="203112" progId="Equation.3">
                  <p:embed/>
                </p:oleObj>
              </mc:Choice>
              <mc:Fallback>
                <p:oleObj name="Equation" r:id="rId4" imgW="507780" imgH="203112" progId="Equation.3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35075" y="2590800"/>
                        <a:ext cx="1246188" cy="495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6088" name="Freeform 7">
            <a:extLst>
              <a:ext uri="{FF2B5EF4-FFF2-40B4-BE49-F238E27FC236}">
                <a16:creationId xmlns:a16="http://schemas.microsoft.com/office/drawing/2014/main" id="{0BA70F9B-8BAA-4DD5-95ED-C392B3985995}"/>
              </a:ext>
            </a:extLst>
          </p:cNvPr>
          <p:cNvSpPr>
            <a:spLocks/>
          </p:cNvSpPr>
          <p:nvPr/>
        </p:nvSpPr>
        <p:spPr bwMode="auto">
          <a:xfrm>
            <a:off x="5324475" y="3806825"/>
            <a:ext cx="1535113" cy="1670050"/>
          </a:xfrm>
          <a:custGeom>
            <a:avLst/>
            <a:gdLst>
              <a:gd name="T0" fmla="*/ 2147483646 w 967"/>
              <a:gd name="T1" fmla="*/ 2147483646 h 1052"/>
              <a:gd name="T2" fmla="*/ 2147483646 w 967"/>
              <a:gd name="T3" fmla="*/ 0 h 1052"/>
              <a:gd name="T4" fmla="*/ 2147483646 w 967"/>
              <a:gd name="T5" fmla="*/ 2147483646 h 1052"/>
              <a:gd name="T6" fmla="*/ 2147483646 w 967"/>
              <a:gd name="T7" fmla="*/ 2147483646 h 1052"/>
              <a:gd name="T8" fmla="*/ 2147483646 w 967"/>
              <a:gd name="T9" fmla="*/ 2147483646 h 1052"/>
              <a:gd name="T10" fmla="*/ 2147483646 w 967"/>
              <a:gd name="T11" fmla="*/ 2147483646 h 1052"/>
              <a:gd name="T12" fmla="*/ 2147483646 w 967"/>
              <a:gd name="T13" fmla="*/ 2147483646 h 1052"/>
              <a:gd name="T14" fmla="*/ 2147483646 w 967"/>
              <a:gd name="T15" fmla="*/ 2147483646 h 1052"/>
              <a:gd name="T16" fmla="*/ 2147483646 w 967"/>
              <a:gd name="T17" fmla="*/ 2147483646 h 1052"/>
              <a:gd name="T18" fmla="*/ 2147483646 w 967"/>
              <a:gd name="T19" fmla="*/ 2147483646 h 1052"/>
              <a:gd name="T20" fmla="*/ 2147483646 w 967"/>
              <a:gd name="T21" fmla="*/ 2147483646 h 1052"/>
              <a:gd name="T22" fmla="*/ 0 w 967"/>
              <a:gd name="T23" fmla="*/ 2147483646 h 1052"/>
              <a:gd name="T24" fmla="*/ 2147483646 w 967"/>
              <a:gd name="T25" fmla="*/ 2147483646 h 1052"/>
              <a:gd name="T26" fmla="*/ 2147483646 w 967"/>
              <a:gd name="T27" fmla="*/ 2147483646 h 1052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0" t="0" r="r" b="b"/>
            <a:pathLst>
              <a:path w="967" h="1052">
                <a:moveTo>
                  <a:pt x="967" y="1038"/>
                </a:moveTo>
                <a:lnTo>
                  <a:pt x="967" y="0"/>
                </a:lnTo>
                <a:lnTo>
                  <a:pt x="871" y="78"/>
                </a:lnTo>
                <a:lnTo>
                  <a:pt x="775" y="174"/>
                </a:lnTo>
                <a:lnTo>
                  <a:pt x="709" y="312"/>
                </a:lnTo>
                <a:lnTo>
                  <a:pt x="631" y="462"/>
                </a:lnTo>
                <a:lnTo>
                  <a:pt x="583" y="558"/>
                </a:lnTo>
                <a:lnTo>
                  <a:pt x="505" y="642"/>
                </a:lnTo>
                <a:lnTo>
                  <a:pt x="439" y="750"/>
                </a:lnTo>
                <a:lnTo>
                  <a:pt x="343" y="858"/>
                </a:lnTo>
                <a:lnTo>
                  <a:pt x="187" y="954"/>
                </a:lnTo>
                <a:lnTo>
                  <a:pt x="0" y="992"/>
                </a:lnTo>
                <a:lnTo>
                  <a:pt x="6" y="1052"/>
                </a:lnTo>
                <a:lnTo>
                  <a:pt x="967" y="1038"/>
                </a:lnTo>
                <a:close/>
              </a:path>
            </a:pathLst>
          </a:custGeom>
          <a:solidFill>
            <a:srgbClr val="FDE0BD"/>
          </a:solidFill>
          <a:ln w="12700" cap="flat" cmpd="sng">
            <a:solidFill>
              <a:srgbClr val="C1BAF8"/>
            </a:solidFill>
            <a:prstDash val="solid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089" name="Freeform 12">
            <a:extLst>
              <a:ext uri="{FF2B5EF4-FFF2-40B4-BE49-F238E27FC236}">
                <a16:creationId xmlns:a16="http://schemas.microsoft.com/office/drawing/2014/main" id="{CDEAFBE8-36C3-4D1B-9716-EFB747D452EC}"/>
              </a:ext>
            </a:extLst>
          </p:cNvPr>
          <p:cNvSpPr>
            <a:spLocks/>
          </p:cNvSpPr>
          <p:nvPr/>
        </p:nvSpPr>
        <p:spPr bwMode="auto">
          <a:xfrm>
            <a:off x="6894513" y="3810000"/>
            <a:ext cx="1635125" cy="1573213"/>
          </a:xfrm>
          <a:custGeom>
            <a:avLst/>
            <a:gdLst>
              <a:gd name="T0" fmla="*/ 2147483646 w 1030"/>
              <a:gd name="T1" fmla="*/ 2147483646 h 991"/>
              <a:gd name="T2" fmla="*/ 2147483646 w 1030"/>
              <a:gd name="T3" fmla="*/ 2147483646 h 991"/>
              <a:gd name="T4" fmla="*/ 2147483646 w 1030"/>
              <a:gd name="T5" fmla="*/ 2147483646 h 991"/>
              <a:gd name="T6" fmla="*/ 2147483646 w 1030"/>
              <a:gd name="T7" fmla="*/ 2147483646 h 991"/>
              <a:gd name="T8" fmla="*/ 2147483646 w 1030"/>
              <a:gd name="T9" fmla="*/ 2147483646 h 991"/>
              <a:gd name="T10" fmla="*/ 2147483646 w 1030"/>
              <a:gd name="T11" fmla="*/ 2147483646 h 991"/>
              <a:gd name="T12" fmla="*/ 2147483646 w 1030"/>
              <a:gd name="T13" fmla="*/ 2147483646 h 991"/>
              <a:gd name="T14" fmla="*/ 2147483646 w 1030"/>
              <a:gd name="T15" fmla="*/ 2147483646 h 991"/>
              <a:gd name="T16" fmla="*/ 2147483646 w 1030"/>
              <a:gd name="T17" fmla="*/ 2147483646 h 991"/>
              <a:gd name="T18" fmla="*/ 2147483646 w 1030"/>
              <a:gd name="T19" fmla="*/ 2147483646 h 991"/>
              <a:gd name="T20" fmla="*/ 2147483646 w 1030"/>
              <a:gd name="T21" fmla="*/ 2147483646 h 991"/>
              <a:gd name="T22" fmla="*/ 2147483646 w 1030"/>
              <a:gd name="T23" fmla="*/ 2147483646 h 991"/>
              <a:gd name="T24" fmla="*/ 2147483646 w 1030"/>
              <a:gd name="T25" fmla="*/ 2147483646 h 991"/>
              <a:gd name="T26" fmla="*/ 2147483646 w 1030"/>
              <a:gd name="T27" fmla="*/ 2147483646 h 991"/>
              <a:gd name="T28" fmla="*/ 2147483646 w 1030"/>
              <a:gd name="T29" fmla="*/ 2147483646 h 991"/>
              <a:gd name="T30" fmla="*/ 0 w 1030"/>
              <a:gd name="T31" fmla="*/ 0 h 991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0" t="0" r="r" b="b"/>
            <a:pathLst>
              <a:path w="1030" h="991">
                <a:moveTo>
                  <a:pt x="1029" y="990"/>
                </a:moveTo>
                <a:lnTo>
                  <a:pt x="921" y="980"/>
                </a:lnTo>
                <a:lnTo>
                  <a:pt x="866" y="967"/>
                </a:lnTo>
                <a:lnTo>
                  <a:pt x="813" y="952"/>
                </a:lnTo>
                <a:lnTo>
                  <a:pt x="758" y="929"/>
                </a:lnTo>
                <a:lnTo>
                  <a:pt x="703" y="897"/>
                </a:lnTo>
                <a:lnTo>
                  <a:pt x="651" y="857"/>
                </a:lnTo>
                <a:lnTo>
                  <a:pt x="541" y="743"/>
                </a:lnTo>
                <a:lnTo>
                  <a:pt x="433" y="581"/>
                </a:lnTo>
                <a:lnTo>
                  <a:pt x="325" y="386"/>
                </a:lnTo>
                <a:lnTo>
                  <a:pt x="270" y="287"/>
                </a:lnTo>
                <a:lnTo>
                  <a:pt x="215" y="196"/>
                </a:lnTo>
                <a:lnTo>
                  <a:pt x="163" y="116"/>
                </a:lnTo>
                <a:lnTo>
                  <a:pt x="108" y="53"/>
                </a:lnTo>
                <a:lnTo>
                  <a:pt x="53" y="13"/>
                </a:lnTo>
                <a:lnTo>
                  <a:pt x="0" y="0"/>
                </a:lnTo>
              </a:path>
            </a:pathLst>
          </a:custGeom>
          <a:noFill/>
          <a:ln w="50800" cap="rnd" cmpd="sng">
            <a:solidFill>
              <a:schemeClr val="hlink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090" name="Freeform 13">
            <a:extLst>
              <a:ext uri="{FF2B5EF4-FFF2-40B4-BE49-F238E27FC236}">
                <a16:creationId xmlns:a16="http://schemas.microsoft.com/office/drawing/2014/main" id="{4C4E1062-D9D5-4E13-8C66-89B1275DFCB3}"/>
              </a:ext>
            </a:extLst>
          </p:cNvPr>
          <p:cNvSpPr>
            <a:spLocks/>
          </p:cNvSpPr>
          <p:nvPr/>
        </p:nvSpPr>
        <p:spPr bwMode="auto">
          <a:xfrm>
            <a:off x="5257800" y="3810000"/>
            <a:ext cx="1638300" cy="1573213"/>
          </a:xfrm>
          <a:custGeom>
            <a:avLst/>
            <a:gdLst>
              <a:gd name="T0" fmla="*/ 0 w 1032"/>
              <a:gd name="T1" fmla="*/ 2147483646 h 991"/>
              <a:gd name="T2" fmla="*/ 2147483646 w 1032"/>
              <a:gd name="T3" fmla="*/ 2147483646 h 991"/>
              <a:gd name="T4" fmla="*/ 2147483646 w 1032"/>
              <a:gd name="T5" fmla="*/ 2147483646 h 991"/>
              <a:gd name="T6" fmla="*/ 2147483646 w 1032"/>
              <a:gd name="T7" fmla="*/ 2147483646 h 991"/>
              <a:gd name="T8" fmla="*/ 2147483646 w 1032"/>
              <a:gd name="T9" fmla="*/ 2147483646 h 991"/>
              <a:gd name="T10" fmla="*/ 2147483646 w 1032"/>
              <a:gd name="T11" fmla="*/ 2147483646 h 991"/>
              <a:gd name="T12" fmla="*/ 2147483646 w 1032"/>
              <a:gd name="T13" fmla="*/ 2147483646 h 991"/>
              <a:gd name="T14" fmla="*/ 2147483646 w 1032"/>
              <a:gd name="T15" fmla="*/ 2147483646 h 991"/>
              <a:gd name="T16" fmla="*/ 2147483646 w 1032"/>
              <a:gd name="T17" fmla="*/ 2147483646 h 991"/>
              <a:gd name="T18" fmla="*/ 2147483646 w 1032"/>
              <a:gd name="T19" fmla="*/ 2147483646 h 991"/>
              <a:gd name="T20" fmla="*/ 2147483646 w 1032"/>
              <a:gd name="T21" fmla="*/ 2147483646 h 991"/>
              <a:gd name="T22" fmla="*/ 2147483646 w 1032"/>
              <a:gd name="T23" fmla="*/ 2147483646 h 991"/>
              <a:gd name="T24" fmla="*/ 2147483646 w 1032"/>
              <a:gd name="T25" fmla="*/ 2147483646 h 991"/>
              <a:gd name="T26" fmla="*/ 2147483646 w 1032"/>
              <a:gd name="T27" fmla="*/ 2147483646 h 991"/>
              <a:gd name="T28" fmla="*/ 2147483646 w 1032"/>
              <a:gd name="T29" fmla="*/ 2147483646 h 991"/>
              <a:gd name="T30" fmla="*/ 2147483646 w 1032"/>
              <a:gd name="T31" fmla="*/ 0 h 991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0" t="0" r="r" b="b"/>
            <a:pathLst>
              <a:path w="1032" h="991">
                <a:moveTo>
                  <a:pt x="0" y="990"/>
                </a:moveTo>
                <a:lnTo>
                  <a:pt x="108" y="980"/>
                </a:lnTo>
                <a:lnTo>
                  <a:pt x="163" y="967"/>
                </a:lnTo>
                <a:lnTo>
                  <a:pt x="218" y="952"/>
                </a:lnTo>
                <a:lnTo>
                  <a:pt x="271" y="929"/>
                </a:lnTo>
                <a:lnTo>
                  <a:pt x="326" y="897"/>
                </a:lnTo>
                <a:lnTo>
                  <a:pt x="381" y="857"/>
                </a:lnTo>
                <a:lnTo>
                  <a:pt x="488" y="743"/>
                </a:lnTo>
                <a:lnTo>
                  <a:pt x="596" y="581"/>
                </a:lnTo>
                <a:lnTo>
                  <a:pt x="706" y="386"/>
                </a:lnTo>
                <a:lnTo>
                  <a:pt x="759" y="287"/>
                </a:lnTo>
                <a:lnTo>
                  <a:pt x="814" y="196"/>
                </a:lnTo>
                <a:lnTo>
                  <a:pt x="868" y="116"/>
                </a:lnTo>
                <a:lnTo>
                  <a:pt x="921" y="53"/>
                </a:lnTo>
                <a:lnTo>
                  <a:pt x="976" y="13"/>
                </a:lnTo>
                <a:lnTo>
                  <a:pt x="1031" y="0"/>
                </a:lnTo>
              </a:path>
            </a:pathLst>
          </a:custGeom>
          <a:noFill/>
          <a:ln w="50800" cap="rnd" cmpd="sng">
            <a:solidFill>
              <a:schemeClr val="hlink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091" name="Freeform 14">
            <a:extLst>
              <a:ext uri="{FF2B5EF4-FFF2-40B4-BE49-F238E27FC236}">
                <a16:creationId xmlns:a16="http://schemas.microsoft.com/office/drawing/2014/main" id="{AA5FCE33-D2FB-4BFF-B3AF-21C3C2B03AEC}"/>
              </a:ext>
            </a:extLst>
          </p:cNvPr>
          <p:cNvSpPr>
            <a:spLocks/>
          </p:cNvSpPr>
          <p:nvPr/>
        </p:nvSpPr>
        <p:spPr bwMode="auto">
          <a:xfrm>
            <a:off x="5240338" y="5465763"/>
            <a:ext cx="3289300" cy="7937"/>
          </a:xfrm>
          <a:custGeom>
            <a:avLst/>
            <a:gdLst>
              <a:gd name="T0" fmla="*/ 0 w 2072"/>
              <a:gd name="T1" fmla="*/ 2147483646 h 5"/>
              <a:gd name="T2" fmla="*/ 2147483646 w 2072"/>
              <a:gd name="T3" fmla="*/ 0 h 5"/>
              <a:gd name="T4" fmla="*/ 2147483646 w 2072"/>
              <a:gd name="T5" fmla="*/ 0 h 5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072" h="5">
                <a:moveTo>
                  <a:pt x="0" y="5"/>
                </a:moveTo>
                <a:lnTo>
                  <a:pt x="12" y="0"/>
                </a:lnTo>
                <a:lnTo>
                  <a:pt x="2072" y="0"/>
                </a:lnTo>
              </a:path>
            </a:pathLst>
          </a:custGeom>
          <a:noFill/>
          <a:ln w="50800" cap="rnd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092" name="Freeform 47">
            <a:extLst>
              <a:ext uri="{FF2B5EF4-FFF2-40B4-BE49-F238E27FC236}">
                <a16:creationId xmlns:a16="http://schemas.microsoft.com/office/drawing/2014/main" id="{DB16E904-8B68-442E-9977-8948092588D8}"/>
              </a:ext>
            </a:extLst>
          </p:cNvPr>
          <p:cNvSpPr>
            <a:spLocks/>
          </p:cNvSpPr>
          <p:nvPr/>
        </p:nvSpPr>
        <p:spPr bwMode="auto">
          <a:xfrm>
            <a:off x="1295400" y="3829050"/>
            <a:ext cx="1066800" cy="1657350"/>
          </a:xfrm>
          <a:custGeom>
            <a:avLst/>
            <a:gdLst>
              <a:gd name="T0" fmla="*/ 2147483646 w 666"/>
              <a:gd name="T1" fmla="*/ 2147483646 h 1044"/>
              <a:gd name="T2" fmla="*/ 2147483646 w 666"/>
              <a:gd name="T3" fmla="*/ 0 h 1044"/>
              <a:gd name="T4" fmla="*/ 2147483646 w 666"/>
              <a:gd name="T5" fmla="*/ 2147483646 h 1044"/>
              <a:gd name="T6" fmla="*/ 2147483646 w 666"/>
              <a:gd name="T7" fmla="*/ 2147483646 h 1044"/>
              <a:gd name="T8" fmla="*/ 2147483646 w 666"/>
              <a:gd name="T9" fmla="*/ 2147483646 h 1044"/>
              <a:gd name="T10" fmla="*/ 2147483646 w 666"/>
              <a:gd name="T11" fmla="*/ 2147483646 h 1044"/>
              <a:gd name="T12" fmla="*/ 2147483646 w 666"/>
              <a:gd name="T13" fmla="*/ 2147483646 h 1044"/>
              <a:gd name="T14" fmla="*/ 2147483646 w 666"/>
              <a:gd name="T15" fmla="*/ 2147483646 h 1044"/>
              <a:gd name="T16" fmla="*/ 2147483646 w 666"/>
              <a:gd name="T17" fmla="*/ 2147483646 h 1044"/>
              <a:gd name="T18" fmla="*/ 2147483646 w 666"/>
              <a:gd name="T19" fmla="*/ 2147483646 h 1044"/>
              <a:gd name="T20" fmla="*/ 2147483646 w 666"/>
              <a:gd name="T21" fmla="*/ 2147483646 h 1044"/>
              <a:gd name="T22" fmla="*/ 0 w 666"/>
              <a:gd name="T23" fmla="*/ 2147483646 h 1044"/>
              <a:gd name="T24" fmla="*/ 0 w 666"/>
              <a:gd name="T25" fmla="*/ 2147483646 h 1044"/>
              <a:gd name="T26" fmla="*/ 2147483646 w 666"/>
              <a:gd name="T27" fmla="*/ 2147483646 h 1044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0" t="0" r="r" b="b"/>
            <a:pathLst>
              <a:path w="666" h="1044">
                <a:moveTo>
                  <a:pt x="666" y="1044"/>
                </a:moveTo>
                <a:lnTo>
                  <a:pt x="666" y="0"/>
                </a:lnTo>
                <a:lnTo>
                  <a:pt x="576" y="60"/>
                </a:lnTo>
                <a:lnTo>
                  <a:pt x="474" y="180"/>
                </a:lnTo>
                <a:lnTo>
                  <a:pt x="426" y="324"/>
                </a:lnTo>
                <a:lnTo>
                  <a:pt x="330" y="468"/>
                </a:lnTo>
                <a:lnTo>
                  <a:pt x="282" y="564"/>
                </a:lnTo>
                <a:lnTo>
                  <a:pt x="210" y="660"/>
                </a:lnTo>
                <a:lnTo>
                  <a:pt x="138" y="756"/>
                </a:lnTo>
                <a:lnTo>
                  <a:pt x="108" y="792"/>
                </a:lnTo>
                <a:lnTo>
                  <a:pt x="30" y="864"/>
                </a:lnTo>
                <a:lnTo>
                  <a:pt x="0" y="882"/>
                </a:lnTo>
                <a:lnTo>
                  <a:pt x="0" y="1044"/>
                </a:lnTo>
                <a:lnTo>
                  <a:pt x="666" y="1044"/>
                </a:lnTo>
                <a:close/>
              </a:path>
            </a:pathLst>
          </a:custGeom>
          <a:solidFill>
            <a:srgbClr val="CCFFCC"/>
          </a:solidFill>
          <a:ln w="12700" cap="flat" cmpd="sng">
            <a:solidFill>
              <a:srgbClr val="CCFFCC"/>
            </a:solidFill>
            <a:prstDash val="solid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093" name="Line 51">
            <a:extLst>
              <a:ext uri="{FF2B5EF4-FFF2-40B4-BE49-F238E27FC236}">
                <a16:creationId xmlns:a16="http://schemas.microsoft.com/office/drawing/2014/main" id="{DA39BD84-786A-4F2F-BE11-47C958DBA101}"/>
              </a:ext>
            </a:extLst>
          </p:cNvPr>
          <p:cNvSpPr>
            <a:spLocks noChangeShapeType="1"/>
          </p:cNvSpPr>
          <p:nvPr/>
        </p:nvSpPr>
        <p:spPr bwMode="auto">
          <a:xfrm>
            <a:off x="2362200" y="3810000"/>
            <a:ext cx="0" cy="1676400"/>
          </a:xfrm>
          <a:prstGeom prst="line">
            <a:avLst/>
          </a:prstGeom>
          <a:noFill/>
          <a:ln w="1270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6094" name="Freeform 52">
            <a:extLst>
              <a:ext uri="{FF2B5EF4-FFF2-40B4-BE49-F238E27FC236}">
                <a16:creationId xmlns:a16="http://schemas.microsoft.com/office/drawing/2014/main" id="{6E6FC877-922E-4157-8522-442176FC2C49}"/>
              </a:ext>
            </a:extLst>
          </p:cNvPr>
          <p:cNvSpPr>
            <a:spLocks/>
          </p:cNvSpPr>
          <p:nvPr/>
        </p:nvSpPr>
        <p:spPr bwMode="auto">
          <a:xfrm>
            <a:off x="2397125" y="3841750"/>
            <a:ext cx="1635125" cy="1573213"/>
          </a:xfrm>
          <a:custGeom>
            <a:avLst/>
            <a:gdLst>
              <a:gd name="T0" fmla="*/ 2147483646 w 1030"/>
              <a:gd name="T1" fmla="*/ 2147483646 h 991"/>
              <a:gd name="T2" fmla="*/ 2147483646 w 1030"/>
              <a:gd name="T3" fmla="*/ 2147483646 h 991"/>
              <a:gd name="T4" fmla="*/ 2147483646 w 1030"/>
              <a:gd name="T5" fmla="*/ 2147483646 h 991"/>
              <a:gd name="T6" fmla="*/ 2147483646 w 1030"/>
              <a:gd name="T7" fmla="*/ 2147483646 h 991"/>
              <a:gd name="T8" fmla="*/ 2147483646 w 1030"/>
              <a:gd name="T9" fmla="*/ 2147483646 h 991"/>
              <a:gd name="T10" fmla="*/ 2147483646 w 1030"/>
              <a:gd name="T11" fmla="*/ 2147483646 h 991"/>
              <a:gd name="T12" fmla="*/ 2147483646 w 1030"/>
              <a:gd name="T13" fmla="*/ 2147483646 h 991"/>
              <a:gd name="T14" fmla="*/ 2147483646 w 1030"/>
              <a:gd name="T15" fmla="*/ 2147483646 h 991"/>
              <a:gd name="T16" fmla="*/ 2147483646 w 1030"/>
              <a:gd name="T17" fmla="*/ 2147483646 h 991"/>
              <a:gd name="T18" fmla="*/ 2147483646 w 1030"/>
              <a:gd name="T19" fmla="*/ 2147483646 h 991"/>
              <a:gd name="T20" fmla="*/ 2147483646 w 1030"/>
              <a:gd name="T21" fmla="*/ 2147483646 h 991"/>
              <a:gd name="T22" fmla="*/ 2147483646 w 1030"/>
              <a:gd name="T23" fmla="*/ 2147483646 h 991"/>
              <a:gd name="T24" fmla="*/ 2147483646 w 1030"/>
              <a:gd name="T25" fmla="*/ 2147483646 h 991"/>
              <a:gd name="T26" fmla="*/ 2147483646 w 1030"/>
              <a:gd name="T27" fmla="*/ 2147483646 h 991"/>
              <a:gd name="T28" fmla="*/ 2147483646 w 1030"/>
              <a:gd name="T29" fmla="*/ 2147483646 h 991"/>
              <a:gd name="T30" fmla="*/ 0 w 1030"/>
              <a:gd name="T31" fmla="*/ 0 h 991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0" t="0" r="r" b="b"/>
            <a:pathLst>
              <a:path w="1030" h="991">
                <a:moveTo>
                  <a:pt x="1029" y="990"/>
                </a:moveTo>
                <a:lnTo>
                  <a:pt x="921" y="980"/>
                </a:lnTo>
                <a:lnTo>
                  <a:pt x="866" y="967"/>
                </a:lnTo>
                <a:lnTo>
                  <a:pt x="813" y="952"/>
                </a:lnTo>
                <a:lnTo>
                  <a:pt x="758" y="929"/>
                </a:lnTo>
                <a:lnTo>
                  <a:pt x="703" y="897"/>
                </a:lnTo>
                <a:lnTo>
                  <a:pt x="651" y="857"/>
                </a:lnTo>
                <a:lnTo>
                  <a:pt x="541" y="743"/>
                </a:lnTo>
                <a:lnTo>
                  <a:pt x="433" y="581"/>
                </a:lnTo>
                <a:lnTo>
                  <a:pt x="325" y="386"/>
                </a:lnTo>
                <a:lnTo>
                  <a:pt x="270" y="287"/>
                </a:lnTo>
                <a:lnTo>
                  <a:pt x="215" y="196"/>
                </a:lnTo>
                <a:lnTo>
                  <a:pt x="163" y="116"/>
                </a:lnTo>
                <a:lnTo>
                  <a:pt x="108" y="53"/>
                </a:lnTo>
                <a:lnTo>
                  <a:pt x="53" y="13"/>
                </a:lnTo>
                <a:lnTo>
                  <a:pt x="0" y="0"/>
                </a:lnTo>
              </a:path>
            </a:pathLst>
          </a:custGeom>
          <a:noFill/>
          <a:ln w="50800" cap="rnd" cmpd="sng">
            <a:solidFill>
              <a:schemeClr val="hlink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095" name="Freeform 53">
            <a:extLst>
              <a:ext uri="{FF2B5EF4-FFF2-40B4-BE49-F238E27FC236}">
                <a16:creationId xmlns:a16="http://schemas.microsoft.com/office/drawing/2014/main" id="{637C2E09-E916-4F1B-A588-993E3E9A2EF4}"/>
              </a:ext>
            </a:extLst>
          </p:cNvPr>
          <p:cNvSpPr>
            <a:spLocks/>
          </p:cNvSpPr>
          <p:nvPr/>
        </p:nvSpPr>
        <p:spPr bwMode="auto">
          <a:xfrm>
            <a:off x="746125" y="3841750"/>
            <a:ext cx="1652588" cy="1573213"/>
          </a:xfrm>
          <a:custGeom>
            <a:avLst/>
            <a:gdLst>
              <a:gd name="T0" fmla="*/ 0 w 1032"/>
              <a:gd name="T1" fmla="*/ 2147483646 h 991"/>
              <a:gd name="T2" fmla="*/ 2147483646 w 1032"/>
              <a:gd name="T3" fmla="*/ 2147483646 h 991"/>
              <a:gd name="T4" fmla="*/ 2147483646 w 1032"/>
              <a:gd name="T5" fmla="*/ 2147483646 h 991"/>
              <a:gd name="T6" fmla="*/ 2147483646 w 1032"/>
              <a:gd name="T7" fmla="*/ 2147483646 h 991"/>
              <a:gd name="T8" fmla="*/ 2147483646 w 1032"/>
              <a:gd name="T9" fmla="*/ 2147483646 h 991"/>
              <a:gd name="T10" fmla="*/ 2147483646 w 1032"/>
              <a:gd name="T11" fmla="*/ 2147483646 h 991"/>
              <a:gd name="T12" fmla="*/ 2147483646 w 1032"/>
              <a:gd name="T13" fmla="*/ 2147483646 h 991"/>
              <a:gd name="T14" fmla="*/ 2147483646 w 1032"/>
              <a:gd name="T15" fmla="*/ 2147483646 h 991"/>
              <a:gd name="T16" fmla="*/ 2147483646 w 1032"/>
              <a:gd name="T17" fmla="*/ 2147483646 h 991"/>
              <a:gd name="T18" fmla="*/ 2147483646 w 1032"/>
              <a:gd name="T19" fmla="*/ 2147483646 h 991"/>
              <a:gd name="T20" fmla="*/ 2147483646 w 1032"/>
              <a:gd name="T21" fmla="*/ 2147483646 h 991"/>
              <a:gd name="T22" fmla="*/ 2147483646 w 1032"/>
              <a:gd name="T23" fmla="*/ 2147483646 h 991"/>
              <a:gd name="T24" fmla="*/ 2147483646 w 1032"/>
              <a:gd name="T25" fmla="*/ 2147483646 h 991"/>
              <a:gd name="T26" fmla="*/ 2147483646 w 1032"/>
              <a:gd name="T27" fmla="*/ 2147483646 h 991"/>
              <a:gd name="T28" fmla="*/ 2147483646 w 1032"/>
              <a:gd name="T29" fmla="*/ 2147483646 h 991"/>
              <a:gd name="T30" fmla="*/ 2147483646 w 1032"/>
              <a:gd name="T31" fmla="*/ 0 h 991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0" t="0" r="r" b="b"/>
            <a:pathLst>
              <a:path w="1032" h="991">
                <a:moveTo>
                  <a:pt x="0" y="990"/>
                </a:moveTo>
                <a:lnTo>
                  <a:pt x="108" y="980"/>
                </a:lnTo>
                <a:lnTo>
                  <a:pt x="163" y="967"/>
                </a:lnTo>
                <a:lnTo>
                  <a:pt x="218" y="952"/>
                </a:lnTo>
                <a:lnTo>
                  <a:pt x="271" y="929"/>
                </a:lnTo>
                <a:lnTo>
                  <a:pt x="326" y="897"/>
                </a:lnTo>
                <a:lnTo>
                  <a:pt x="381" y="857"/>
                </a:lnTo>
                <a:lnTo>
                  <a:pt x="488" y="743"/>
                </a:lnTo>
                <a:lnTo>
                  <a:pt x="596" y="581"/>
                </a:lnTo>
                <a:lnTo>
                  <a:pt x="706" y="386"/>
                </a:lnTo>
                <a:lnTo>
                  <a:pt x="759" y="287"/>
                </a:lnTo>
                <a:lnTo>
                  <a:pt x="814" y="196"/>
                </a:lnTo>
                <a:lnTo>
                  <a:pt x="868" y="116"/>
                </a:lnTo>
                <a:lnTo>
                  <a:pt x="921" y="53"/>
                </a:lnTo>
                <a:lnTo>
                  <a:pt x="976" y="13"/>
                </a:lnTo>
                <a:lnTo>
                  <a:pt x="1031" y="0"/>
                </a:lnTo>
              </a:path>
            </a:pathLst>
          </a:custGeom>
          <a:noFill/>
          <a:ln w="50800" cap="rnd" cmpd="sng">
            <a:solidFill>
              <a:schemeClr val="hlink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096" name="Freeform 54">
            <a:extLst>
              <a:ext uri="{FF2B5EF4-FFF2-40B4-BE49-F238E27FC236}">
                <a16:creationId xmlns:a16="http://schemas.microsoft.com/office/drawing/2014/main" id="{2996A21F-8D40-4F3A-837E-9BD16349FAB1}"/>
              </a:ext>
            </a:extLst>
          </p:cNvPr>
          <p:cNvSpPr>
            <a:spLocks/>
          </p:cNvSpPr>
          <p:nvPr/>
        </p:nvSpPr>
        <p:spPr bwMode="auto">
          <a:xfrm>
            <a:off x="742950" y="5497513"/>
            <a:ext cx="3289300" cy="7937"/>
          </a:xfrm>
          <a:custGeom>
            <a:avLst/>
            <a:gdLst>
              <a:gd name="T0" fmla="*/ 0 w 2072"/>
              <a:gd name="T1" fmla="*/ 2147483646 h 5"/>
              <a:gd name="T2" fmla="*/ 2147483646 w 2072"/>
              <a:gd name="T3" fmla="*/ 0 h 5"/>
              <a:gd name="T4" fmla="*/ 2147483646 w 2072"/>
              <a:gd name="T5" fmla="*/ 0 h 5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072" h="5">
                <a:moveTo>
                  <a:pt x="0" y="5"/>
                </a:moveTo>
                <a:lnTo>
                  <a:pt x="12" y="0"/>
                </a:lnTo>
                <a:lnTo>
                  <a:pt x="2072" y="0"/>
                </a:lnTo>
              </a:path>
            </a:pathLst>
          </a:custGeom>
          <a:noFill/>
          <a:ln w="50800" cap="rnd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097" name="Line 88">
            <a:extLst>
              <a:ext uri="{FF2B5EF4-FFF2-40B4-BE49-F238E27FC236}">
                <a16:creationId xmlns:a16="http://schemas.microsoft.com/office/drawing/2014/main" id="{6A1BE417-6FD7-4059-ACDA-A4AEC7A778E4}"/>
              </a:ext>
            </a:extLst>
          </p:cNvPr>
          <p:cNvSpPr>
            <a:spLocks noChangeShapeType="1"/>
          </p:cNvSpPr>
          <p:nvPr/>
        </p:nvSpPr>
        <p:spPr bwMode="auto">
          <a:xfrm>
            <a:off x="6859588" y="3778250"/>
            <a:ext cx="0" cy="1676400"/>
          </a:xfrm>
          <a:prstGeom prst="line">
            <a:avLst/>
          </a:prstGeom>
          <a:noFill/>
          <a:ln w="1270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46098" name="Object 116">
            <a:extLst>
              <a:ext uri="{FF2B5EF4-FFF2-40B4-BE49-F238E27FC236}">
                <a16:creationId xmlns:a16="http://schemas.microsoft.com/office/drawing/2014/main" id="{127EE8CB-8754-4154-8C6D-4B0CFFE0DCD5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454775" y="5665788"/>
          <a:ext cx="960438" cy="441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444307" imgH="203112" progId="Equation.3">
                  <p:embed/>
                </p:oleObj>
              </mc:Choice>
              <mc:Fallback>
                <p:oleObj name="Equation" r:id="rId6" imgW="444307" imgH="203112" progId="Equation.3">
                  <p:embed/>
                  <p:pic>
                    <p:nvPicPr>
                      <p:cNvPr id="0" name="Object 1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54775" y="5665788"/>
                        <a:ext cx="960438" cy="4413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6099" name="Line 117">
            <a:extLst>
              <a:ext uri="{FF2B5EF4-FFF2-40B4-BE49-F238E27FC236}">
                <a16:creationId xmlns:a16="http://schemas.microsoft.com/office/drawing/2014/main" id="{2451CE20-A3ED-446D-9123-C7FC073B4A34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334000" y="5334000"/>
            <a:ext cx="0" cy="685800"/>
          </a:xfrm>
          <a:prstGeom prst="line">
            <a:avLst/>
          </a:prstGeom>
          <a:noFill/>
          <a:ln w="28575">
            <a:solidFill>
              <a:srgbClr val="9900FF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6100" name="Line 118">
            <a:extLst>
              <a:ext uri="{FF2B5EF4-FFF2-40B4-BE49-F238E27FC236}">
                <a16:creationId xmlns:a16="http://schemas.microsoft.com/office/drawing/2014/main" id="{E6E37296-8116-42E9-BD18-2AE7A487F8E4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8382000" y="5334000"/>
            <a:ext cx="0" cy="685800"/>
          </a:xfrm>
          <a:prstGeom prst="line">
            <a:avLst/>
          </a:prstGeom>
          <a:noFill/>
          <a:ln w="28575">
            <a:solidFill>
              <a:srgbClr val="9900FF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6101" name="Line 119">
            <a:extLst>
              <a:ext uri="{FF2B5EF4-FFF2-40B4-BE49-F238E27FC236}">
                <a16:creationId xmlns:a16="http://schemas.microsoft.com/office/drawing/2014/main" id="{C0F55BE4-862F-4139-B51F-D24B11BB75BB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334000" y="5867400"/>
            <a:ext cx="990600" cy="0"/>
          </a:xfrm>
          <a:prstGeom prst="line">
            <a:avLst/>
          </a:prstGeom>
          <a:noFill/>
          <a:ln w="12700">
            <a:solidFill>
              <a:srgbClr val="99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6102" name="Line 120">
            <a:extLst>
              <a:ext uri="{FF2B5EF4-FFF2-40B4-BE49-F238E27FC236}">
                <a16:creationId xmlns:a16="http://schemas.microsoft.com/office/drawing/2014/main" id="{D271C32D-A349-445C-BE25-4B583A70C80E}"/>
              </a:ext>
            </a:extLst>
          </p:cNvPr>
          <p:cNvSpPr>
            <a:spLocks noChangeShapeType="1"/>
          </p:cNvSpPr>
          <p:nvPr/>
        </p:nvSpPr>
        <p:spPr bwMode="auto">
          <a:xfrm>
            <a:off x="7543800" y="5867400"/>
            <a:ext cx="838200" cy="0"/>
          </a:xfrm>
          <a:prstGeom prst="line">
            <a:avLst/>
          </a:prstGeom>
          <a:noFill/>
          <a:ln w="12700">
            <a:solidFill>
              <a:srgbClr val="99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6103" name="Text Box 121">
            <a:extLst>
              <a:ext uri="{FF2B5EF4-FFF2-40B4-BE49-F238E27FC236}">
                <a16:creationId xmlns:a16="http://schemas.microsoft.com/office/drawing/2014/main" id="{A0E53819-2095-49CD-95C0-1F1D80607F6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00800" y="4724400"/>
            <a:ext cx="1066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b="1"/>
              <a:t>99.7%</a:t>
            </a:r>
          </a:p>
        </p:txBody>
      </p:sp>
      <p:sp>
        <p:nvSpPr>
          <p:cNvPr id="46104" name="Text Box 124">
            <a:extLst>
              <a:ext uri="{FF2B5EF4-FFF2-40B4-BE49-F238E27FC236}">
                <a16:creationId xmlns:a16="http://schemas.microsoft.com/office/drawing/2014/main" id="{5C613F14-3C0F-42D1-9DE5-F0C1FB79ED1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81200" y="4724400"/>
            <a:ext cx="1066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b="1"/>
              <a:t>95%</a:t>
            </a:r>
          </a:p>
        </p:txBody>
      </p:sp>
      <p:graphicFrame>
        <p:nvGraphicFramePr>
          <p:cNvPr id="46105" name="Object 126">
            <a:extLst>
              <a:ext uri="{FF2B5EF4-FFF2-40B4-BE49-F238E27FC236}">
                <a16:creationId xmlns:a16="http://schemas.microsoft.com/office/drawing/2014/main" id="{7EACD755-BC23-4669-BFCF-C487FB928450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985963" y="5665788"/>
          <a:ext cx="960437" cy="441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444307" imgH="203112" progId="Equation.3">
                  <p:embed/>
                </p:oleObj>
              </mc:Choice>
              <mc:Fallback>
                <p:oleObj name="Equation" r:id="rId8" imgW="444307" imgH="203112" progId="Equation.3">
                  <p:embed/>
                  <p:pic>
                    <p:nvPicPr>
                      <p:cNvPr id="0" name="Object 12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85963" y="5665788"/>
                        <a:ext cx="960437" cy="4413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6106" name="Line 127">
            <a:extLst>
              <a:ext uri="{FF2B5EF4-FFF2-40B4-BE49-F238E27FC236}">
                <a16:creationId xmlns:a16="http://schemas.microsoft.com/office/drawing/2014/main" id="{D38BD6B1-5515-41F6-860D-9967BACCABA5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295400" y="5257800"/>
            <a:ext cx="0" cy="685800"/>
          </a:xfrm>
          <a:prstGeom prst="line">
            <a:avLst/>
          </a:prstGeom>
          <a:noFill/>
          <a:ln w="28575">
            <a:solidFill>
              <a:srgbClr val="9900FF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6107" name="Line 128">
            <a:extLst>
              <a:ext uri="{FF2B5EF4-FFF2-40B4-BE49-F238E27FC236}">
                <a16:creationId xmlns:a16="http://schemas.microsoft.com/office/drawing/2014/main" id="{95661221-3604-45A8-AB4E-06B1186AB4A4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429000" y="5257800"/>
            <a:ext cx="0" cy="685800"/>
          </a:xfrm>
          <a:prstGeom prst="line">
            <a:avLst/>
          </a:prstGeom>
          <a:noFill/>
          <a:ln w="28575">
            <a:solidFill>
              <a:srgbClr val="9900FF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6108" name="Line 129">
            <a:extLst>
              <a:ext uri="{FF2B5EF4-FFF2-40B4-BE49-F238E27FC236}">
                <a16:creationId xmlns:a16="http://schemas.microsoft.com/office/drawing/2014/main" id="{CF6B1CF1-04B4-4CA2-AD73-4CB3FD4C4704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317625" y="5867400"/>
            <a:ext cx="538163" cy="1588"/>
          </a:xfrm>
          <a:prstGeom prst="line">
            <a:avLst/>
          </a:prstGeom>
          <a:noFill/>
          <a:ln w="12700">
            <a:solidFill>
              <a:srgbClr val="99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6109" name="Line 130">
            <a:extLst>
              <a:ext uri="{FF2B5EF4-FFF2-40B4-BE49-F238E27FC236}">
                <a16:creationId xmlns:a16="http://schemas.microsoft.com/office/drawing/2014/main" id="{65EE0454-CC1D-4A96-BD6C-D9E62FF71386}"/>
              </a:ext>
            </a:extLst>
          </p:cNvPr>
          <p:cNvSpPr>
            <a:spLocks noChangeShapeType="1"/>
          </p:cNvSpPr>
          <p:nvPr/>
        </p:nvSpPr>
        <p:spPr bwMode="auto">
          <a:xfrm>
            <a:off x="3048000" y="5867400"/>
            <a:ext cx="381000" cy="0"/>
          </a:xfrm>
          <a:prstGeom prst="line">
            <a:avLst/>
          </a:prstGeom>
          <a:noFill/>
          <a:ln w="12700">
            <a:solidFill>
              <a:srgbClr val="99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>
            <a:extLst>
              <a:ext uri="{FF2B5EF4-FFF2-40B4-BE49-F238E27FC236}">
                <a16:creationId xmlns:a16="http://schemas.microsoft.com/office/drawing/2014/main" id="{DC7BED95-D6CE-4B68-ABB7-38DD6E25A58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676400" y="381000"/>
            <a:ext cx="6096000" cy="762000"/>
          </a:xfrm>
        </p:spPr>
        <p:txBody>
          <a:bodyPr/>
          <a:lstStyle/>
          <a:p>
            <a:pPr defTabSz="914400" eaLnBrk="1" hangingPunct="1"/>
            <a:r>
              <a:rPr lang="en-US" altLang="en-US"/>
              <a:t>Using Microsoft Excel</a:t>
            </a:r>
          </a:p>
        </p:txBody>
      </p:sp>
      <p:sp>
        <p:nvSpPr>
          <p:cNvPr id="51203" name="Rectangle 3">
            <a:extLst>
              <a:ext uri="{FF2B5EF4-FFF2-40B4-BE49-F238E27FC236}">
                <a16:creationId xmlns:a16="http://schemas.microsoft.com/office/drawing/2014/main" id="{B33C46EB-D8F1-41EC-8FA1-3C75D136847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14400" y="1905000"/>
            <a:ext cx="7848600" cy="4114800"/>
          </a:xfrm>
        </p:spPr>
        <p:txBody>
          <a:bodyPr/>
          <a:lstStyle/>
          <a:p>
            <a:pPr marL="342900" indent="-342900" defTabSz="914400" eaLnBrk="1" hangingPunct="1"/>
            <a:r>
              <a:rPr lang="en-US" altLang="en-US" sz="3200"/>
              <a:t>Descriptive Statistics are easy to obtain from Microsoft Excel</a:t>
            </a:r>
            <a:endParaRPr lang="en-US" altLang="en-US"/>
          </a:p>
          <a:p>
            <a:pPr marL="342900" indent="-342900" defTabSz="914400" eaLnBrk="1" hangingPunct="1">
              <a:lnSpc>
                <a:spcPct val="50000"/>
              </a:lnSpc>
            </a:pPr>
            <a:endParaRPr lang="en-US" altLang="en-US"/>
          </a:p>
          <a:p>
            <a:pPr marL="742950" lvl="1" indent="-285750" defTabSz="914400" eaLnBrk="1" hangingPunct="1">
              <a:lnSpc>
                <a:spcPct val="140000"/>
              </a:lnSpc>
            </a:pPr>
            <a:r>
              <a:rPr lang="en-US" altLang="en-US" sz="2600"/>
              <a:t>Use menu choice:</a:t>
            </a:r>
            <a:br>
              <a:rPr lang="en-US" altLang="en-US" sz="2600"/>
            </a:br>
            <a:r>
              <a:rPr lang="en-US" altLang="en-US" sz="2600">
                <a:solidFill>
                  <a:schemeClr val="folHlink"/>
                </a:solidFill>
              </a:rPr>
              <a:t>Data / Data Analysis / Descriptive Statistics</a:t>
            </a:r>
          </a:p>
          <a:p>
            <a:pPr marL="742950" lvl="1" indent="-285750" defTabSz="914400" eaLnBrk="1" hangingPunct="1">
              <a:lnSpc>
                <a:spcPct val="60000"/>
              </a:lnSpc>
            </a:pPr>
            <a:endParaRPr lang="en-US" altLang="en-US"/>
          </a:p>
          <a:p>
            <a:pPr marL="742950" lvl="1" indent="-285750" defTabSz="914400" eaLnBrk="1" hangingPunct="1"/>
            <a:r>
              <a:rPr lang="en-US" altLang="en-US" sz="2600"/>
              <a:t>Enter details in dialog box</a:t>
            </a:r>
            <a:endParaRPr lang="en-US" altLang="en-US"/>
          </a:p>
        </p:txBody>
      </p:sp>
    </p:spTree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>
            <a:extLst>
              <a:ext uri="{FF2B5EF4-FFF2-40B4-BE49-F238E27FC236}">
                <a16:creationId xmlns:a16="http://schemas.microsoft.com/office/drawing/2014/main" id="{74CB30E1-6792-47FC-B953-E2FED81BA0F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Learning Module Topics</a:t>
            </a:r>
          </a:p>
        </p:txBody>
      </p:sp>
      <p:sp>
        <p:nvSpPr>
          <p:cNvPr id="17411" name="Rectangle 3">
            <a:extLst>
              <a:ext uri="{FF2B5EF4-FFF2-40B4-BE49-F238E27FC236}">
                <a16:creationId xmlns:a16="http://schemas.microsoft.com/office/drawing/2014/main" id="{AF0609EB-95ED-4E74-8A65-F2BACADB95C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14400" y="1600200"/>
            <a:ext cx="8077200" cy="4419600"/>
          </a:xfrm>
        </p:spPr>
        <p:txBody>
          <a:bodyPr/>
          <a:lstStyle/>
          <a:p>
            <a:pPr eaLnBrk="1" hangingPunct="1">
              <a:lnSpc>
                <a:spcPct val="105000"/>
              </a:lnSpc>
              <a:spcBef>
                <a:spcPct val="35000"/>
              </a:spcBef>
            </a:pPr>
            <a:r>
              <a:rPr lang="en-US" altLang="en-US"/>
              <a:t>Measures of Center and Location</a:t>
            </a:r>
          </a:p>
          <a:p>
            <a:pPr lvl="1" eaLnBrk="1" hangingPunct="1">
              <a:lnSpc>
                <a:spcPct val="105000"/>
              </a:lnSpc>
              <a:spcBef>
                <a:spcPct val="35000"/>
              </a:spcBef>
            </a:pPr>
            <a:r>
              <a:rPr lang="en-US" altLang="en-US" sz="2800"/>
              <a:t>Mean, median, mode, geometric mean, midrange</a:t>
            </a:r>
          </a:p>
          <a:p>
            <a:pPr eaLnBrk="1" hangingPunct="1">
              <a:lnSpc>
                <a:spcPct val="105000"/>
              </a:lnSpc>
              <a:spcBef>
                <a:spcPct val="35000"/>
              </a:spcBef>
            </a:pPr>
            <a:r>
              <a:rPr lang="en-US" altLang="en-US"/>
              <a:t>Other measures of Location</a:t>
            </a:r>
          </a:p>
          <a:p>
            <a:pPr lvl="1" eaLnBrk="1" hangingPunct="1">
              <a:lnSpc>
                <a:spcPct val="105000"/>
              </a:lnSpc>
              <a:spcBef>
                <a:spcPct val="35000"/>
              </a:spcBef>
            </a:pPr>
            <a:r>
              <a:rPr lang="en-US" altLang="en-US" sz="2800"/>
              <a:t>Weighted mean, percentiles, quartiles</a:t>
            </a:r>
          </a:p>
          <a:p>
            <a:pPr eaLnBrk="1" hangingPunct="1">
              <a:lnSpc>
                <a:spcPct val="105000"/>
              </a:lnSpc>
              <a:spcBef>
                <a:spcPct val="35000"/>
              </a:spcBef>
            </a:pPr>
            <a:r>
              <a:rPr lang="en-US" altLang="en-US"/>
              <a:t>Measures of Variation</a:t>
            </a:r>
          </a:p>
          <a:p>
            <a:pPr lvl="1" eaLnBrk="1" hangingPunct="1">
              <a:lnSpc>
                <a:spcPct val="105000"/>
              </a:lnSpc>
              <a:spcBef>
                <a:spcPct val="35000"/>
              </a:spcBef>
            </a:pPr>
            <a:r>
              <a:rPr lang="en-US" altLang="en-US" sz="2800"/>
              <a:t>Range, interquartile range, variance and standard deviation, coefficient of variation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1026">
            <a:extLst>
              <a:ext uri="{FF2B5EF4-FFF2-40B4-BE49-F238E27FC236}">
                <a16:creationId xmlns:a16="http://schemas.microsoft.com/office/drawing/2014/main" id="{A680E5AB-B575-40A6-843B-14602873CBC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lnSpc>
                <a:spcPct val="110000"/>
              </a:lnSpc>
            </a:pPr>
            <a:r>
              <a:rPr lang="en-US" altLang="en-US" dirty="0"/>
              <a:t>Summary</a:t>
            </a:r>
          </a:p>
        </p:txBody>
      </p:sp>
      <p:sp>
        <p:nvSpPr>
          <p:cNvPr id="52227" name="Rectangle 1027">
            <a:extLst>
              <a:ext uri="{FF2B5EF4-FFF2-40B4-BE49-F238E27FC236}">
                <a16:creationId xmlns:a16="http://schemas.microsoft.com/office/drawing/2014/main" id="{79E34DB2-8372-452B-A6E8-BC16C6D4891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14400" y="1676400"/>
            <a:ext cx="7848600" cy="4495800"/>
          </a:xfrm>
        </p:spPr>
        <p:txBody>
          <a:bodyPr/>
          <a:lstStyle/>
          <a:p>
            <a:pPr eaLnBrk="1" hangingPunct="1">
              <a:lnSpc>
                <a:spcPct val="110000"/>
              </a:lnSpc>
            </a:pPr>
            <a:r>
              <a:rPr lang="en-US" altLang="en-US" dirty="0"/>
              <a:t>Described measures of center and location</a:t>
            </a:r>
          </a:p>
          <a:p>
            <a:pPr lvl="1" eaLnBrk="1" hangingPunct="1">
              <a:lnSpc>
                <a:spcPct val="110000"/>
              </a:lnSpc>
            </a:pPr>
            <a:r>
              <a:rPr lang="en-US" altLang="en-US" dirty="0"/>
              <a:t>Mean, median, mode, geometric mean, midrange</a:t>
            </a:r>
          </a:p>
          <a:p>
            <a:pPr eaLnBrk="1" hangingPunct="1">
              <a:lnSpc>
                <a:spcPct val="110000"/>
              </a:lnSpc>
            </a:pPr>
            <a:r>
              <a:rPr lang="en-US" altLang="en-US" dirty="0"/>
              <a:t>Described measure of variation</a:t>
            </a:r>
          </a:p>
          <a:p>
            <a:pPr lvl="1" eaLnBrk="1" hangingPunct="1">
              <a:lnSpc>
                <a:spcPct val="110000"/>
              </a:lnSpc>
            </a:pPr>
            <a:r>
              <a:rPr lang="en-US" altLang="en-US" dirty="0"/>
              <a:t>Range, interquartile range, variance, </a:t>
            </a:r>
          </a:p>
          <a:p>
            <a:pPr lvl="1" eaLnBrk="1" hangingPunct="1">
              <a:lnSpc>
                <a:spcPct val="110000"/>
              </a:lnSpc>
              <a:buFont typeface="Wingdings" panose="05000000000000000000" pitchFamily="2" charset="2"/>
              <a:buNone/>
            </a:pPr>
            <a:r>
              <a:rPr lang="en-US" altLang="en-US" dirty="0"/>
              <a:t>	standard deviation, coefficient of variation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CD6B152C-FA2D-4705-84F9-BE7A50A7D150}"/>
              </a:ext>
            </a:extLst>
          </p:cNvPr>
          <p:cNvSpPr txBox="1">
            <a:spLocks/>
          </p:cNvSpPr>
          <p:nvPr/>
        </p:nvSpPr>
        <p:spPr>
          <a:xfrm>
            <a:off x="1722438" y="4675188"/>
            <a:ext cx="6156325" cy="808037"/>
          </a:xfrm>
          <a:prstGeom prst="rect">
            <a:avLst/>
          </a:prstGeom>
        </p:spPr>
        <p:txBody>
          <a:bodyPr anchor="b">
            <a:normAutofit fontScale="97500"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/>
          <a:p>
            <a:pPr marL="54864" algn="ctr" eaLnBrk="1" fontAlgn="auto" hangingPunct="1">
              <a:spcAft>
                <a:spcPts val="0"/>
              </a:spcAft>
              <a:defRPr/>
            </a:pPr>
            <a:endParaRPr lang="en-US" sz="3200" b="1" dirty="0">
              <a:solidFill>
                <a:schemeClr val="tx2">
                  <a:tint val="100000"/>
                  <a:shade val="90000"/>
                  <a:satMod val="250000"/>
                  <a:alpha val="100000"/>
                </a:schemeClr>
              </a:solidFill>
              <a:effectLst>
                <a:outerShdw blurRad="38100" dist="25500" dir="5400000" algn="tl" rotWithShape="0">
                  <a:srgbClr val="000000">
                    <a:satMod val="180000"/>
                    <a:alpha val="75000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0AD39D7D-187C-4861-9569-9DC7FE996757}"/>
              </a:ext>
            </a:extLst>
          </p:cNvPr>
          <p:cNvSpPr txBox="1">
            <a:spLocks/>
          </p:cNvSpPr>
          <p:nvPr/>
        </p:nvSpPr>
        <p:spPr>
          <a:xfrm>
            <a:off x="1722438" y="2338994"/>
            <a:ext cx="5830185" cy="774109"/>
          </a:xfrm>
          <a:prstGeom prst="rect">
            <a:avLst/>
          </a:prstGeom>
        </p:spPr>
        <p:txBody>
          <a:bodyPr anchor="b"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/>
          <a:p>
            <a:pPr marL="54864" algn="ctr" eaLnBrk="1" fontAlgn="auto" hangingPunct="1">
              <a:spcAft>
                <a:spcPts val="0"/>
              </a:spcAft>
              <a:defRPr/>
            </a:pPr>
            <a:endParaRPr lang="en-US" sz="4800" b="1" dirty="0">
              <a:solidFill>
                <a:srgbClr val="003300"/>
              </a:solidFill>
              <a:latin typeface="+mj-lt"/>
              <a:ea typeface="+mj-ea"/>
              <a:cs typeface="+mj-cs"/>
            </a:endParaRPr>
          </a:p>
          <a:p>
            <a:pPr marL="54864" algn="ctr" eaLnBrk="1" fontAlgn="auto" hangingPunct="1">
              <a:spcAft>
                <a:spcPts val="0"/>
              </a:spcAft>
              <a:defRPr/>
            </a:pPr>
            <a:r>
              <a:rPr lang="en-US" sz="4800" b="1">
                <a:solidFill>
                  <a:srgbClr val="003300"/>
                </a:solidFill>
                <a:latin typeface="FrankRuehl" panose="020E0503060101010101" pitchFamily="34" charset="-79"/>
                <a:ea typeface="+mj-ea"/>
                <a:cs typeface="FrankRuehl" panose="020E0503060101010101" pitchFamily="34" charset="-79"/>
              </a:rPr>
              <a:t>T1LM3</a:t>
            </a:r>
            <a:endParaRPr lang="en-US" sz="4800" b="1" dirty="0">
              <a:solidFill>
                <a:srgbClr val="003300"/>
              </a:solidFill>
              <a:latin typeface="FrankRuehl" panose="020E0503060101010101" pitchFamily="34" charset="-79"/>
              <a:ea typeface="+mj-ea"/>
              <a:cs typeface="FrankRuehl" panose="020E0503060101010101" pitchFamily="34" charset="-79"/>
            </a:endParaRP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9F54BD70-3F2A-48B5-9791-CFCDF185DFC6}"/>
              </a:ext>
            </a:extLst>
          </p:cNvPr>
          <p:cNvSpPr txBox="1">
            <a:spLocks noChangeAspect="1"/>
          </p:cNvSpPr>
          <p:nvPr/>
        </p:nvSpPr>
        <p:spPr>
          <a:xfrm>
            <a:off x="1577159" y="3124200"/>
            <a:ext cx="6301564" cy="805417"/>
          </a:xfrm>
          <a:prstGeom prst="rect">
            <a:avLst/>
          </a:prstGeom>
          <a:scene3d>
            <a:camera prst="orthographicFront"/>
            <a:lightRig rig="soft" dir="t">
              <a:rot lat="0" lon="0" rev="2400000"/>
            </a:lightRig>
          </a:scene3d>
          <a:sp3d extrusionH="76200">
            <a:extrusionClr>
              <a:schemeClr val="accent2">
                <a:lumMod val="75000"/>
              </a:schemeClr>
            </a:extrusionClr>
          </a:sp3d>
        </p:spPr>
        <p:txBody>
          <a:bodyPr anchor="ctr">
            <a:sp3d>
              <a:bevelT w="19050" h="12700"/>
            </a:sp3d>
          </a:bodyPr>
          <a:lstStyle/>
          <a:p>
            <a:pPr marL="54864" algn="ctr" eaLnBrk="1" fontAlgn="auto" hangingPunct="1">
              <a:spcAft>
                <a:spcPts val="0"/>
              </a:spcAft>
              <a:defRPr/>
            </a:pPr>
            <a:r>
              <a:rPr lang="en-US" sz="4400" b="1" dirty="0">
                <a:solidFill>
                  <a:schemeClr val="tx2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  </a:t>
            </a:r>
          </a:p>
          <a:p>
            <a:pPr marL="54864" algn="ctr" eaLnBrk="1" fontAlgn="auto" hangingPunct="1">
              <a:spcAft>
                <a:spcPts val="0"/>
              </a:spcAft>
              <a:defRPr/>
            </a:pPr>
            <a:r>
              <a:rPr lang="en-US" sz="4400" b="1" dirty="0">
                <a:solidFill>
                  <a:schemeClr val="tx2">
                    <a:lumMod val="50000"/>
                  </a:schemeClr>
                </a:solidFill>
                <a:latin typeface="FrankRuehl" panose="020E0503060101010101" pitchFamily="34" charset="-79"/>
                <a:ea typeface="+mj-ea"/>
                <a:cs typeface="FrankRuehl" panose="020E0503060101010101" pitchFamily="34" charset="-79"/>
              </a:rPr>
              <a:t>End</a:t>
            </a:r>
          </a:p>
        </p:txBody>
      </p:sp>
      <p:sp>
        <p:nvSpPr>
          <p:cNvPr id="120837" name="TextBox 1">
            <a:extLst>
              <a:ext uri="{FF2B5EF4-FFF2-40B4-BE49-F238E27FC236}">
                <a16:creationId xmlns:a16="http://schemas.microsoft.com/office/drawing/2014/main" id="{D20729D3-AE91-4EC3-A5B3-E32CC12BFB4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19200" y="762000"/>
            <a:ext cx="5761038" cy="52387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lnSpc>
                <a:spcPct val="90000"/>
              </a:lnSpc>
              <a:spcAft>
                <a:spcPct val="40000"/>
              </a:spcAft>
              <a:buChar char="•"/>
              <a:defRPr sz="32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lnSpc>
                <a:spcPct val="90000"/>
              </a:lnSpc>
              <a:spcAft>
                <a:spcPct val="40000"/>
              </a:spcAft>
              <a:buChar char="–"/>
              <a:defRPr sz="28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lnSpc>
                <a:spcPct val="90000"/>
              </a:lnSpc>
              <a:spcAft>
                <a:spcPct val="40000"/>
              </a:spcAft>
              <a:buChar char="•"/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lnSpc>
                <a:spcPct val="90000"/>
              </a:lnSpc>
              <a:spcAft>
                <a:spcPct val="40000"/>
              </a:spcAft>
              <a:buChar char="–"/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lnSpc>
                <a:spcPct val="90000"/>
              </a:lnSpc>
              <a:spcAft>
                <a:spcPct val="40000"/>
              </a:spcAft>
              <a:buChar char="»"/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40000"/>
              </a:spcAft>
              <a:buChar char="»"/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40000"/>
              </a:spcAft>
              <a:buChar char="»"/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40000"/>
              </a:spcAft>
              <a:buChar char="»"/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40000"/>
              </a:spcAft>
              <a:buChar char="»"/>
              <a:defRPr sz="2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>
              <a:lnSpc>
                <a:spcPct val="100000"/>
              </a:lnSpc>
              <a:spcAft>
                <a:spcPct val="0"/>
              </a:spcAft>
              <a:buFontTx/>
              <a:buNone/>
              <a:defRPr/>
            </a:pPr>
            <a:r>
              <a:rPr lang="en-US" altLang="en-US" sz="2800" dirty="0">
                <a:solidFill>
                  <a:srgbClr val="800000"/>
                </a:solidFill>
                <a:latin typeface="Lucida Bright" panose="02040602050505020304" pitchFamily="18" charset="0"/>
              </a:rPr>
              <a:t>        CSUSM</a:t>
            </a:r>
            <a:endParaRPr lang="en-US" altLang="en-US" sz="2800" dirty="0">
              <a:solidFill>
                <a:schemeClr val="tx2">
                  <a:lumMod val="50000"/>
                </a:schemeClr>
              </a:solidFill>
              <a:latin typeface="Lucida Bright" panose="02040602050505020304" pitchFamily="18" charset="0"/>
              <a:cs typeface="FrankRuehl" panose="020E0503060101010101" pitchFamily="34" charset="-79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Line 2">
            <a:extLst>
              <a:ext uri="{FF2B5EF4-FFF2-40B4-BE49-F238E27FC236}">
                <a16:creationId xmlns:a16="http://schemas.microsoft.com/office/drawing/2014/main" id="{1B6F6617-AC41-4B3A-B447-C5D1B2E465B8}"/>
              </a:ext>
            </a:extLst>
          </p:cNvPr>
          <p:cNvSpPr>
            <a:spLocks noChangeShapeType="1"/>
          </p:cNvSpPr>
          <p:nvPr/>
        </p:nvSpPr>
        <p:spPr bwMode="auto">
          <a:xfrm>
            <a:off x="1293813" y="2360613"/>
            <a:ext cx="0" cy="533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435" name="Rectangle 7">
            <a:extLst>
              <a:ext uri="{FF2B5EF4-FFF2-40B4-BE49-F238E27FC236}">
                <a16:creationId xmlns:a16="http://schemas.microsoft.com/office/drawing/2014/main" id="{1EC5A099-5BCF-4361-9321-D617DA9B801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lnSpc>
                <a:spcPct val="110000"/>
              </a:lnSpc>
            </a:pPr>
            <a:r>
              <a:rPr lang="en-US" altLang="en-US"/>
              <a:t>Summary Measures</a:t>
            </a:r>
          </a:p>
        </p:txBody>
      </p:sp>
      <p:sp>
        <p:nvSpPr>
          <p:cNvPr id="18436" name="Line 12">
            <a:extLst>
              <a:ext uri="{FF2B5EF4-FFF2-40B4-BE49-F238E27FC236}">
                <a16:creationId xmlns:a16="http://schemas.microsoft.com/office/drawing/2014/main" id="{E83544F8-CA11-47EC-A979-8E6DA107FE43}"/>
              </a:ext>
            </a:extLst>
          </p:cNvPr>
          <p:cNvSpPr>
            <a:spLocks noChangeShapeType="1"/>
          </p:cNvSpPr>
          <p:nvPr/>
        </p:nvSpPr>
        <p:spPr bwMode="auto">
          <a:xfrm>
            <a:off x="4341813" y="2055813"/>
            <a:ext cx="0" cy="111125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437" name="Rectangle 13">
            <a:extLst>
              <a:ext uri="{FF2B5EF4-FFF2-40B4-BE49-F238E27FC236}">
                <a16:creationId xmlns:a16="http://schemas.microsoft.com/office/drawing/2014/main" id="{4E5883FE-3194-4E3A-AE19-9B3BCEB3F82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7013" y="2665413"/>
            <a:ext cx="2665412" cy="406400"/>
          </a:xfrm>
          <a:prstGeom prst="rect">
            <a:avLst/>
          </a:prstGeom>
          <a:solidFill>
            <a:srgbClr val="FFFFCC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000" b="1"/>
              <a:t>Center and Location</a:t>
            </a:r>
          </a:p>
        </p:txBody>
      </p:sp>
      <p:sp>
        <p:nvSpPr>
          <p:cNvPr id="18438" name="Line 14">
            <a:extLst>
              <a:ext uri="{FF2B5EF4-FFF2-40B4-BE49-F238E27FC236}">
                <a16:creationId xmlns:a16="http://schemas.microsoft.com/office/drawing/2014/main" id="{661236C7-B6DB-4759-A6B5-27F130213ED4}"/>
              </a:ext>
            </a:extLst>
          </p:cNvPr>
          <p:cNvSpPr>
            <a:spLocks noChangeShapeType="1"/>
          </p:cNvSpPr>
          <p:nvPr/>
        </p:nvSpPr>
        <p:spPr bwMode="auto">
          <a:xfrm>
            <a:off x="1293813" y="2360613"/>
            <a:ext cx="57150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439" name="Rectangle 15">
            <a:extLst>
              <a:ext uri="{FF2B5EF4-FFF2-40B4-BE49-F238E27FC236}">
                <a16:creationId xmlns:a16="http://schemas.microsoft.com/office/drawing/2014/main" id="{0DF80E01-A801-45F3-817A-D35D8918CC3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8013" y="3351213"/>
            <a:ext cx="914400" cy="406400"/>
          </a:xfrm>
          <a:prstGeom prst="rect">
            <a:avLst/>
          </a:prstGeom>
          <a:solidFill>
            <a:srgbClr val="FFFFCC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000" b="1"/>
              <a:t>Mean</a:t>
            </a:r>
          </a:p>
        </p:txBody>
      </p:sp>
      <p:sp>
        <p:nvSpPr>
          <p:cNvPr id="18440" name="Rectangle 16">
            <a:extLst>
              <a:ext uri="{FF2B5EF4-FFF2-40B4-BE49-F238E27FC236}">
                <a16:creationId xmlns:a16="http://schemas.microsoft.com/office/drawing/2014/main" id="{50A773A0-5CCB-40B2-9960-0C775E3C7B2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600" y="3886200"/>
            <a:ext cx="1141413" cy="406400"/>
          </a:xfrm>
          <a:prstGeom prst="rect">
            <a:avLst/>
          </a:prstGeom>
          <a:solidFill>
            <a:srgbClr val="FFFFCC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000" b="1"/>
              <a:t>Median</a:t>
            </a:r>
          </a:p>
        </p:txBody>
      </p:sp>
      <p:sp>
        <p:nvSpPr>
          <p:cNvPr id="18441" name="Rectangle 17">
            <a:extLst>
              <a:ext uri="{FF2B5EF4-FFF2-40B4-BE49-F238E27FC236}">
                <a16:creationId xmlns:a16="http://schemas.microsoft.com/office/drawing/2014/main" id="{5AE1D6B4-65F7-4226-B851-C9472E8753C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600" y="4419600"/>
            <a:ext cx="911225" cy="406400"/>
          </a:xfrm>
          <a:prstGeom prst="rect">
            <a:avLst/>
          </a:prstGeom>
          <a:solidFill>
            <a:srgbClr val="FFFFCC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000" b="1"/>
              <a:t>Mode</a:t>
            </a:r>
          </a:p>
        </p:txBody>
      </p:sp>
      <p:sp>
        <p:nvSpPr>
          <p:cNvPr id="18442" name="Rectangle 18">
            <a:extLst>
              <a:ext uri="{FF2B5EF4-FFF2-40B4-BE49-F238E27FC236}">
                <a16:creationId xmlns:a16="http://schemas.microsoft.com/office/drawing/2014/main" id="{CFEF2973-BFA3-4E1D-96AF-F7838D29882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76600" y="2667000"/>
            <a:ext cx="2209800" cy="711200"/>
          </a:xfrm>
          <a:prstGeom prst="rect">
            <a:avLst/>
          </a:prstGeom>
          <a:solidFill>
            <a:srgbClr val="CCFFCC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000" b="1"/>
              <a:t>Other Measures of Location</a:t>
            </a:r>
          </a:p>
        </p:txBody>
      </p:sp>
      <p:sp>
        <p:nvSpPr>
          <p:cNvPr id="18443" name="Rectangle 19">
            <a:extLst>
              <a:ext uri="{FF2B5EF4-FFF2-40B4-BE49-F238E27FC236}">
                <a16:creationId xmlns:a16="http://schemas.microsoft.com/office/drawing/2014/main" id="{411F14BB-22BD-465F-9FCC-539B4149F57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1188" y="4954588"/>
            <a:ext cx="2057400" cy="406400"/>
          </a:xfrm>
          <a:prstGeom prst="rect">
            <a:avLst/>
          </a:prstGeom>
          <a:solidFill>
            <a:srgbClr val="FFFFCC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000" b="1"/>
              <a:t>Weighted Mean</a:t>
            </a:r>
          </a:p>
        </p:txBody>
      </p:sp>
      <p:sp>
        <p:nvSpPr>
          <p:cNvPr id="18444" name="Rectangle 20">
            <a:extLst>
              <a:ext uri="{FF2B5EF4-FFF2-40B4-BE49-F238E27FC236}">
                <a16:creationId xmlns:a16="http://schemas.microsoft.com/office/drawing/2014/main" id="{B7CE51AC-AD6D-484F-9DF2-F7A4E2C95A0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90800" y="1752600"/>
            <a:ext cx="3656013" cy="406400"/>
          </a:xfrm>
          <a:prstGeom prst="rect">
            <a:avLst/>
          </a:prstGeom>
          <a:solidFill>
            <a:srgbClr val="FDE0BD"/>
          </a:solidFill>
          <a:ln w="12700">
            <a:solidFill>
              <a:srgbClr val="000066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000" b="1"/>
              <a:t>Describing Data Numerically</a:t>
            </a:r>
          </a:p>
        </p:txBody>
      </p:sp>
      <p:sp>
        <p:nvSpPr>
          <p:cNvPr id="18445" name="Line 21">
            <a:extLst>
              <a:ext uri="{FF2B5EF4-FFF2-40B4-BE49-F238E27FC236}">
                <a16:creationId xmlns:a16="http://schemas.microsoft.com/office/drawing/2014/main" id="{143602CA-63AE-4621-8E84-3798E062E033}"/>
              </a:ext>
            </a:extLst>
          </p:cNvPr>
          <p:cNvSpPr>
            <a:spLocks noChangeShapeType="1"/>
          </p:cNvSpPr>
          <p:nvPr/>
        </p:nvSpPr>
        <p:spPr bwMode="auto">
          <a:xfrm>
            <a:off x="7008813" y="2360613"/>
            <a:ext cx="0" cy="4699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446" name="Rectangle 22">
            <a:extLst>
              <a:ext uri="{FF2B5EF4-FFF2-40B4-BE49-F238E27FC236}">
                <a16:creationId xmlns:a16="http://schemas.microsoft.com/office/drawing/2014/main" id="{81ADCC63-0C75-480D-AEAA-C09EAF4171A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6000" y="2667000"/>
            <a:ext cx="1447800" cy="406400"/>
          </a:xfrm>
          <a:prstGeom prst="rect">
            <a:avLst/>
          </a:prstGeom>
          <a:solidFill>
            <a:srgbClr val="E5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000" b="1"/>
              <a:t>Variation</a:t>
            </a:r>
          </a:p>
        </p:txBody>
      </p:sp>
      <p:sp>
        <p:nvSpPr>
          <p:cNvPr id="18447" name="Rectangle 24">
            <a:extLst>
              <a:ext uri="{FF2B5EF4-FFF2-40B4-BE49-F238E27FC236}">
                <a16:creationId xmlns:a16="http://schemas.microsoft.com/office/drawing/2014/main" id="{4A355698-86CB-4A66-9BAC-C06C0227754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24600" y="4572000"/>
            <a:ext cx="1295400" cy="406400"/>
          </a:xfrm>
          <a:prstGeom prst="rect">
            <a:avLst/>
          </a:prstGeom>
          <a:solidFill>
            <a:srgbClr val="E5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000" b="1"/>
              <a:t>Variance</a:t>
            </a:r>
          </a:p>
        </p:txBody>
      </p:sp>
      <p:sp>
        <p:nvSpPr>
          <p:cNvPr id="18448" name="Rectangle 25">
            <a:extLst>
              <a:ext uri="{FF2B5EF4-FFF2-40B4-BE49-F238E27FC236}">
                <a16:creationId xmlns:a16="http://schemas.microsoft.com/office/drawing/2014/main" id="{3D78BBD9-31A5-44C3-BCC8-D23D210C6BA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24600" y="5181600"/>
            <a:ext cx="2514600" cy="406400"/>
          </a:xfrm>
          <a:prstGeom prst="rect">
            <a:avLst/>
          </a:prstGeom>
          <a:solidFill>
            <a:srgbClr val="E5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000" b="1"/>
              <a:t>Standard Deviation</a:t>
            </a:r>
          </a:p>
        </p:txBody>
      </p:sp>
      <p:sp>
        <p:nvSpPr>
          <p:cNvPr id="18449" name="Rectangle 26">
            <a:extLst>
              <a:ext uri="{FF2B5EF4-FFF2-40B4-BE49-F238E27FC236}">
                <a16:creationId xmlns:a16="http://schemas.microsoft.com/office/drawing/2014/main" id="{096A79A6-BA5C-49D9-803B-EBC5F554AA1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24600" y="5791200"/>
            <a:ext cx="1828800" cy="711200"/>
          </a:xfrm>
          <a:prstGeom prst="rect">
            <a:avLst/>
          </a:prstGeom>
          <a:solidFill>
            <a:srgbClr val="E5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000" b="1"/>
              <a:t>Coefficient of Variation</a:t>
            </a:r>
          </a:p>
        </p:txBody>
      </p:sp>
      <p:sp>
        <p:nvSpPr>
          <p:cNvPr id="18450" name="Rectangle 29">
            <a:extLst>
              <a:ext uri="{FF2B5EF4-FFF2-40B4-BE49-F238E27FC236}">
                <a16:creationId xmlns:a16="http://schemas.microsoft.com/office/drawing/2014/main" id="{376AD3E3-2D22-4ED9-B1CD-5CE6ABA145A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24600" y="3352800"/>
            <a:ext cx="990600" cy="406400"/>
          </a:xfrm>
          <a:prstGeom prst="rect">
            <a:avLst/>
          </a:prstGeom>
          <a:solidFill>
            <a:srgbClr val="E5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000" b="1"/>
              <a:t>Range</a:t>
            </a:r>
          </a:p>
        </p:txBody>
      </p:sp>
      <p:sp>
        <p:nvSpPr>
          <p:cNvPr id="18451" name="Rectangle 30">
            <a:extLst>
              <a:ext uri="{FF2B5EF4-FFF2-40B4-BE49-F238E27FC236}">
                <a16:creationId xmlns:a16="http://schemas.microsoft.com/office/drawing/2014/main" id="{DEE04237-D731-4E3B-B3C1-13F5EFFFD73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81400" y="3657600"/>
            <a:ext cx="1600200" cy="406400"/>
          </a:xfrm>
          <a:prstGeom prst="rect">
            <a:avLst/>
          </a:prstGeom>
          <a:solidFill>
            <a:srgbClr val="CCFFCC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000" b="1"/>
              <a:t>Percentiles</a:t>
            </a:r>
          </a:p>
        </p:txBody>
      </p:sp>
      <p:sp>
        <p:nvSpPr>
          <p:cNvPr id="18452" name="Rectangle 31">
            <a:extLst>
              <a:ext uri="{FF2B5EF4-FFF2-40B4-BE49-F238E27FC236}">
                <a16:creationId xmlns:a16="http://schemas.microsoft.com/office/drawing/2014/main" id="{DEC17725-25A5-473F-AA4E-E7D1C58440B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24600" y="3962400"/>
            <a:ext cx="2514600" cy="406400"/>
          </a:xfrm>
          <a:prstGeom prst="rect">
            <a:avLst/>
          </a:prstGeom>
          <a:solidFill>
            <a:srgbClr val="E5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000" b="1"/>
              <a:t>Interquartile Range</a:t>
            </a:r>
          </a:p>
        </p:txBody>
      </p:sp>
      <p:sp>
        <p:nvSpPr>
          <p:cNvPr id="18453" name="Rectangle 32">
            <a:extLst>
              <a:ext uri="{FF2B5EF4-FFF2-40B4-BE49-F238E27FC236}">
                <a16:creationId xmlns:a16="http://schemas.microsoft.com/office/drawing/2014/main" id="{43FEAC4F-AF26-419D-B360-D05D4C9DBA5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82988" y="4268788"/>
            <a:ext cx="1371600" cy="406400"/>
          </a:xfrm>
          <a:prstGeom prst="rect">
            <a:avLst/>
          </a:prstGeom>
          <a:solidFill>
            <a:srgbClr val="CCFFCC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000" b="1"/>
              <a:t>Quartiles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Line 22">
            <a:extLst>
              <a:ext uri="{FF2B5EF4-FFF2-40B4-BE49-F238E27FC236}">
                <a16:creationId xmlns:a16="http://schemas.microsoft.com/office/drawing/2014/main" id="{D8409EF2-9977-410E-AA43-FA4F2688CF4B}"/>
              </a:ext>
            </a:extLst>
          </p:cNvPr>
          <p:cNvSpPr>
            <a:spLocks noChangeShapeType="1"/>
          </p:cNvSpPr>
          <p:nvPr/>
        </p:nvSpPr>
        <p:spPr bwMode="auto">
          <a:xfrm>
            <a:off x="4343400" y="2209800"/>
            <a:ext cx="0" cy="609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459" name="Line 2">
            <a:extLst>
              <a:ext uri="{FF2B5EF4-FFF2-40B4-BE49-F238E27FC236}">
                <a16:creationId xmlns:a16="http://schemas.microsoft.com/office/drawing/2014/main" id="{45670C8E-A389-4983-8886-09E7538FCF41}"/>
              </a:ext>
            </a:extLst>
          </p:cNvPr>
          <p:cNvSpPr>
            <a:spLocks noChangeShapeType="1"/>
          </p:cNvSpPr>
          <p:nvPr/>
        </p:nvSpPr>
        <p:spPr bwMode="auto">
          <a:xfrm>
            <a:off x="7615238" y="2819400"/>
            <a:ext cx="4762" cy="533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460" name="Rectangle 3">
            <a:extLst>
              <a:ext uri="{FF2B5EF4-FFF2-40B4-BE49-F238E27FC236}">
                <a16:creationId xmlns:a16="http://schemas.microsoft.com/office/drawing/2014/main" id="{8D1ED753-DB6F-4804-99D6-17411E1EBB3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143000" y="381000"/>
            <a:ext cx="7793038" cy="762000"/>
          </a:xfrm>
        </p:spPr>
        <p:txBody>
          <a:bodyPr/>
          <a:lstStyle/>
          <a:p>
            <a:pPr eaLnBrk="1" hangingPunct="1">
              <a:lnSpc>
                <a:spcPct val="110000"/>
              </a:lnSpc>
            </a:pPr>
            <a:r>
              <a:rPr lang="en-US" altLang="en-US"/>
              <a:t>Measures of Center and Location</a:t>
            </a:r>
          </a:p>
        </p:txBody>
      </p:sp>
      <p:sp>
        <p:nvSpPr>
          <p:cNvPr id="19461" name="Rectangle 4">
            <a:extLst>
              <a:ext uri="{FF2B5EF4-FFF2-40B4-BE49-F238E27FC236}">
                <a16:creationId xmlns:a16="http://schemas.microsoft.com/office/drawing/2014/main" id="{33E6ECB7-6610-41F7-B4BC-384F0C06CD0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19400" y="1828800"/>
            <a:ext cx="3200400" cy="466725"/>
          </a:xfrm>
          <a:prstGeom prst="rect">
            <a:avLst/>
          </a:prstGeom>
          <a:solidFill>
            <a:srgbClr val="FFFFCC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b="1">
                <a:solidFill>
                  <a:srgbClr val="000066"/>
                </a:solidFill>
              </a:rPr>
              <a:t>Center and Location</a:t>
            </a:r>
          </a:p>
        </p:txBody>
      </p:sp>
      <p:sp>
        <p:nvSpPr>
          <p:cNvPr id="19462" name="Line 5">
            <a:extLst>
              <a:ext uri="{FF2B5EF4-FFF2-40B4-BE49-F238E27FC236}">
                <a16:creationId xmlns:a16="http://schemas.microsoft.com/office/drawing/2014/main" id="{306FBD74-6E78-4B6A-B14D-676FBF7DA03F}"/>
              </a:ext>
            </a:extLst>
          </p:cNvPr>
          <p:cNvSpPr>
            <a:spLocks noChangeShapeType="1"/>
          </p:cNvSpPr>
          <p:nvPr/>
        </p:nvSpPr>
        <p:spPr bwMode="auto">
          <a:xfrm>
            <a:off x="1219200" y="2819400"/>
            <a:ext cx="6408738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463" name="Rectangle 6">
            <a:extLst>
              <a:ext uri="{FF2B5EF4-FFF2-40B4-BE49-F238E27FC236}">
                <a16:creationId xmlns:a16="http://schemas.microsoft.com/office/drawing/2014/main" id="{D4988D90-0F4F-4FAC-B699-7E23BF0E022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6238" y="3278188"/>
            <a:ext cx="1370012" cy="406400"/>
          </a:xfrm>
          <a:prstGeom prst="rect">
            <a:avLst/>
          </a:prstGeom>
          <a:solidFill>
            <a:srgbClr val="FFFFCC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2000" b="1">
                <a:solidFill>
                  <a:srgbClr val="000066"/>
                </a:solidFill>
              </a:rPr>
              <a:t>Mean</a:t>
            </a:r>
          </a:p>
        </p:txBody>
      </p:sp>
      <p:sp>
        <p:nvSpPr>
          <p:cNvPr id="19464" name="Rectangle 7">
            <a:extLst>
              <a:ext uri="{FF2B5EF4-FFF2-40B4-BE49-F238E27FC236}">
                <a16:creationId xmlns:a16="http://schemas.microsoft.com/office/drawing/2014/main" id="{692B3E8F-3289-42A5-927B-F36BF532242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19375" y="3278188"/>
            <a:ext cx="1292225" cy="406400"/>
          </a:xfrm>
          <a:prstGeom prst="rect">
            <a:avLst/>
          </a:prstGeom>
          <a:solidFill>
            <a:srgbClr val="FFFFCC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2000" b="1">
                <a:solidFill>
                  <a:srgbClr val="000066"/>
                </a:solidFill>
              </a:rPr>
              <a:t>Median</a:t>
            </a:r>
          </a:p>
        </p:txBody>
      </p:sp>
      <p:sp>
        <p:nvSpPr>
          <p:cNvPr id="19465" name="Rectangle 8">
            <a:extLst>
              <a:ext uri="{FF2B5EF4-FFF2-40B4-BE49-F238E27FC236}">
                <a16:creationId xmlns:a16="http://schemas.microsoft.com/office/drawing/2014/main" id="{48B783E9-E3DD-40BC-9801-76AFE1A841A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48200" y="3276600"/>
            <a:ext cx="1219200" cy="406400"/>
          </a:xfrm>
          <a:prstGeom prst="rect">
            <a:avLst/>
          </a:prstGeom>
          <a:solidFill>
            <a:srgbClr val="FFFFCC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2000" b="1">
                <a:solidFill>
                  <a:srgbClr val="000066"/>
                </a:solidFill>
              </a:rPr>
              <a:t>Mode</a:t>
            </a:r>
          </a:p>
        </p:txBody>
      </p:sp>
      <p:sp>
        <p:nvSpPr>
          <p:cNvPr id="19466" name="Rectangle 9">
            <a:extLst>
              <a:ext uri="{FF2B5EF4-FFF2-40B4-BE49-F238E27FC236}">
                <a16:creationId xmlns:a16="http://schemas.microsoft.com/office/drawing/2014/main" id="{06781135-B2EC-40F9-BC65-3D475B07ACD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00800" y="3276600"/>
            <a:ext cx="2062163" cy="406400"/>
          </a:xfrm>
          <a:prstGeom prst="rect">
            <a:avLst/>
          </a:prstGeom>
          <a:solidFill>
            <a:srgbClr val="FFFFCC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2000" b="1">
                <a:solidFill>
                  <a:srgbClr val="000066"/>
                </a:solidFill>
              </a:rPr>
              <a:t>Weighted Mean</a:t>
            </a:r>
          </a:p>
        </p:txBody>
      </p:sp>
      <p:sp>
        <p:nvSpPr>
          <p:cNvPr id="19467" name="Line 10">
            <a:extLst>
              <a:ext uri="{FF2B5EF4-FFF2-40B4-BE49-F238E27FC236}">
                <a16:creationId xmlns:a16="http://schemas.microsoft.com/office/drawing/2014/main" id="{3C6807BF-1F0E-48C1-B52A-7273AE4E466D}"/>
              </a:ext>
            </a:extLst>
          </p:cNvPr>
          <p:cNvSpPr>
            <a:spLocks noChangeShapeType="1"/>
          </p:cNvSpPr>
          <p:nvPr/>
        </p:nvSpPr>
        <p:spPr bwMode="auto">
          <a:xfrm>
            <a:off x="5253038" y="2819400"/>
            <a:ext cx="0" cy="4572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468" name="Line 11">
            <a:extLst>
              <a:ext uri="{FF2B5EF4-FFF2-40B4-BE49-F238E27FC236}">
                <a16:creationId xmlns:a16="http://schemas.microsoft.com/office/drawing/2014/main" id="{2404AA32-1E5E-44A7-A10F-F404AF27D2A4}"/>
              </a:ext>
            </a:extLst>
          </p:cNvPr>
          <p:cNvSpPr>
            <a:spLocks noChangeShapeType="1"/>
          </p:cNvSpPr>
          <p:nvPr/>
        </p:nvSpPr>
        <p:spPr bwMode="auto">
          <a:xfrm>
            <a:off x="1214438" y="2819400"/>
            <a:ext cx="0" cy="4572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469" name="Line 12">
            <a:extLst>
              <a:ext uri="{FF2B5EF4-FFF2-40B4-BE49-F238E27FC236}">
                <a16:creationId xmlns:a16="http://schemas.microsoft.com/office/drawing/2014/main" id="{73C1EBF3-FF92-4BDA-8F74-7DD07E4B6BA1}"/>
              </a:ext>
            </a:extLst>
          </p:cNvPr>
          <p:cNvSpPr>
            <a:spLocks noChangeShapeType="1"/>
          </p:cNvSpPr>
          <p:nvPr/>
        </p:nvSpPr>
        <p:spPr bwMode="auto">
          <a:xfrm>
            <a:off x="3227388" y="2819400"/>
            <a:ext cx="0" cy="4572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470" name="Line 13">
            <a:extLst>
              <a:ext uri="{FF2B5EF4-FFF2-40B4-BE49-F238E27FC236}">
                <a16:creationId xmlns:a16="http://schemas.microsoft.com/office/drawing/2014/main" id="{447FE0E6-AA7F-4FD4-A38B-19D4401C0EE4}"/>
              </a:ext>
            </a:extLst>
          </p:cNvPr>
          <p:cNvSpPr>
            <a:spLocks noChangeShapeType="1"/>
          </p:cNvSpPr>
          <p:nvPr/>
        </p:nvSpPr>
        <p:spPr bwMode="auto">
          <a:xfrm>
            <a:off x="2506663" y="4419600"/>
            <a:ext cx="1711325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471" name="Oval 14">
            <a:extLst>
              <a:ext uri="{FF2B5EF4-FFF2-40B4-BE49-F238E27FC236}">
                <a16:creationId xmlns:a16="http://schemas.microsoft.com/office/drawing/2014/main" id="{0A6B797A-74FF-4BA3-B842-F59EA90E73F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1588" y="4267200"/>
            <a:ext cx="152400" cy="152400"/>
          </a:xfrm>
          <a:prstGeom prst="ellipse">
            <a:avLst/>
          </a:prstGeom>
          <a:solidFill>
            <a:schemeClr val="accent1"/>
          </a:solidFill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9472" name="Oval 15">
            <a:extLst>
              <a:ext uri="{FF2B5EF4-FFF2-40B4-BE49-F238E27FC236}">
                <a16:creationId xmlns:a16="http://schemas.microsoft.com/office/drawing/2014/main" id="{3E7FC2C3-0B48-453B-B0C4-7D1F63C6EAE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03588" y="4267200"/>
            <a:ext cx="152400" cy="152400"/>
          </a:xfrm>
          <a:prstGeom prst="ellipse">
            <a:avLst/>
          </a:prstGeom>
          <a:solidFill>
            <a:schemeClr val="accent1"/>
          </a:solidFill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9473" name="Oval 16">
            <a:extLst>
              <a:ext uri="{FF2B5EF4-FFF2-40B4-BE49-F238E27FC236}">
                <a16:creationId xmlns:a16="http://schemas.microsoft.com/office/drawing/2014/main" id="{8A7E048C-1B85-4D74-B6AD-A9F40AC8039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32188" y="4267200"/>
            <a:ext cx="152400" cy="152400"/>
          </a:xfrm>
          <a:prstGeom prst="ellipse">
            <a:avLst/>
          </a:prstGeom>
          <a:solidFill>
            <a:schemeClr val="accent1"/>
          </a:solidFill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9474" name="Oval 17">
            <a:extLst>
              <a:ext uri="{FF2B5EF4-FFF2-40B4-BE49-F238E27FC236}">
                <a16:creationId xmlns:a16="http://schemas.microsoft.com/office/drawing/2014/main" id="{4F61A456-351D-4C84-8872-C1457B5253B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43200" y="4267200"/>
            <a:ext cx="152400" cy="152400"/>
          </a:xfrm>
          <a:prstGeom prst="ellipse">
            <a:avLst/>
          </a:prstGeom>
          <a:solidFill>
            <a:schemeClr val="accent1"/>
          </a:solidFill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9475" name="Oval 19">
            <a:extLst>
              <a:ext uri="{FF2B5EF4-FFF2-40B4-BE49-F238E27FC236}">
                <a16:creationId xmlns:a16="http://schemas.microsoft.com/office/drawing/2014/main" id="{7628465B-1198-4AC8-B415-71977DDF58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84588" y="4267200"/>
            <a:ext cx="152400" cy="152400"/>
          </a:xfrm>
          <a:prstGeom prst="ellipse">
            <a:avLst/>
          </a:prstGeom>
          <a:solidFill>
            <a:schemeClr val="accent1"/>
          </a:solidFill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9476" name="Oval 20">
            <a:extLst>
              <a:ext uri="{FF2B5EF4-FFF2-40B4-BE49-F238E27FC236}">
                <a16:creationId xmlns:a16="http://schemas.microsoft.com/office/drawing/2014/main" id="{5B26EDEF-77C0-4E82-953D-FA8E2A7105B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74988" y="4267200"/>
            <a:ext cx="152400" cy="152400"/>
          </a:xfrm>
          <a:prstGeom prst="ellipse">
            <a:avLst/>
          </a:prstGeom>
          <a:solidFill>
            <a:schemeClr val="accent2"/>
          </a:solidFill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9477" name="AutoShape 21">
            <a:extLst>
              <a:ext uri="{FF2B5EF4-FFF2-40B4-BE49-F238E27FC236}">
                <a16:creationId xmlns:a16="http://schemas.microsoft.com/office/drawing/2014/main" id="{7A84D936-CE81-4CF2-933A-B6C43A200DB9}"/>
              </a:ext>
            </a:extLst>
          </p:cNvPr>
          <p:cNvSpPr>
            <a:spLocks noChangeArrowheads="1"/>
          </p:cNvSpPr>
          <p:nvPr/>
        </p:nvSpPr>
        <p:spPr bwMode="auto">
          <a:xfrm rot="-5400000">
            <a:off x="3036888" y="4533900"/>
            <a:ext cx="228600" cy="152400"/>
          </a:xfrm>
          <a:prstGeom prst="rightArrow">
            <a:avLst>
              <a:gd name="adj1" fmla="val 50000"/>
              <a:gd name="adj2" fmla="val 37778"/>
            </a:avLst>
          </a:prstGeom>
          <a:solidFill>
            <a:srgbClr val="FF0000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9478" name="Oval 26">
            <a:extLst>
              <a:ext uri="{FF2B5EF4-FFF2-40B4-BE49-F238E27FC236}">
                <a16:creationId xmlns:a16="http://schemas.microsoft.com/office/drawing/2014/main" id="{EC3BB636-75C7-462F-BC86-D5FD9F52248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62400" y="4267200"/>
            <a:ext cx="152400" cy="152400"/>
          </a:xfrm>
          <a:prstGeom prst="ellipse">
            <a:avLst/>
          </a:prstGeom>
          <a:solidFill>
            <a:schemeClr val="accent1"/>
          </a:solidFill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9479" name="Oval 27">
            <a:extLst>
              <a:ext uri="{FF2B5EF4-FFF2-40B4-BE49-F238E27FC236}">
                <a16:creationId xmlns:a16="http://schemas.microsoft.com/office/drawing/2014/main" id="{92EA01E0-6898-4440-BC4E-B00A80FE0BD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43200" y="3962400"/>
            <a:ext cx="152400" cy="152400"/>
          </a:xfrm>
          <a:prstGeom prst="ellipse">
            <a:avLst/>
          </a:prstGeom>
          <a:solidFill>
            <a:schemeClr val="accent1"/>
          </a:solidFill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9480" name="Oval 28">
            <a:extLst>
              <a:ext uri="{FF2B5EF4-FFF2-40B4-BE49-F238E27FC236}">
                <a16:creationId xmlns:a16="http://schemas.microsoft.com/office/drawing/2014/main" id="{753251AE-D047-4207-A9B7-670311AA07E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43200" y="4114800"/>
            <a:ext cx="152400" cy="152400"/>
          </a:xfrm>
          <a:prstGeom prst="ellipse">
            <a:avLst/>
          </a:prstGeom>
          <a:solidFill>
            <a:schemeClr val="accent1"/>
          </a:solidFill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9481" name="Line 29">
            <a:extLst>
              <a:ext uri="{FF2B5EF4-FFF2-40B4-BE49-F238E27FC236}">
                <a16:creationId xmlns:a16="http://schemas.microsoft.com/office/drawing/2014/main" id="{823D1CF2-0C72-4C95-9EA3-CB22F83434CC}"/>
              </a:ext>
            </a:extLst>
          </p:cNvPr>
          <p:cNvSpPr>
            <a:spLocks noChangeShapeType="1"/>
          </p:cNvSpPr>
          <p:nvPr/>
        </p:nvSpPr>
        <p:spPr bwMode="auto">
          <a:xfrm>
            <a:off x="4537075" y="4419600"/>
            <a:ext cx="1711325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482" name="Oval 30">
            <a:extLst>
              <a:ext uri="{FF2B5EF4-FFF2-40B4-BE49-F238E27FC236}">
                <a16:creationId xmlns:a16="http://schemas.microsoft.com/office/drawing/2014/main" id="{18250B1E-CD20-48F2-8544-C4F2053A62F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0" y="4267200"/>
            <a:ext cx="152400" cy="152400"/>
          </a:xfrm>
          <a:prstGeom prst="ellipse">
            <a:avLst/>
          </a:prstGeom>
          <a:solidFill>
            <a:schemeClr val="accent1"/>
          </a:solidFill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9483" name="Oval 31">
            <a:extLst>
              <a:ext uri="{FF2B5EF4-FFF2-40B4-BE49-F238E27FC236}">
                <a16:creationId xmlns:a16="http://schemas.microsoft.com/office/drawing/2014/main" id="{CDC7D4B5-19F6-4B3E-BB5D-BA1B3D1E0B9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34000" y="4267200"/>
            <a:ext cx="152400" cy="152400"/>
          </a:xfrm>
          <a:prstGeom prst="ellipse">
            <a:avLst/>
          </a:prstGeom>
          <a:solidFill>
            <a:schemeClr val="accent1"/>
          </a:solidFill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9484" name="Oval 32">
            <a:extLst>
              <a:ext uri="{FF2B5EF4-FFF2-40B4-BE49-F238E27FC236}">
                <a16:creationId xmlns:a16="http://schemas.microsoft.com/office/drawing/2014/main" id="{0622920B-74FE-4118-A20A-3F074FD4002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62600" y="4267200"/>
            <a:ext cx="152400" cy="152400"/>
          </a:xfrm>
          <a:prstGeom prst="ellipse">
            <a:avLst/>
          </a:prstGeom>
          <a:solidFill>
            <a:schemeClr val="accent1"/>
          </a:solidFill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9485" name="Oval 33">
            <a:extLst>
              <a:ext uri="{FF2B5EF4-FFF2-40B4-BE49-F238E27FC236}">
                <a16:creationId xmlns:a16="http://schemas.microsoft.com/office/drawing/2014/main" id="{DD985877-9A3B-4A7D-BEE6-48D561E0B1F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73613" y="4267200"/>
            <a:ext cx="152400" cy="152400"/>
          </a:xfrm>
          <a:prstGeom prst="ellipse">
            <a:avLst/>
          </a:prstGeom>
          <a:solidFill>
            <a:schemeClr val="accent2"/>
          </a:solidFill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9486" name="Oval 34">
            <a:extLst>
              <a:ext uri="{FF2B5EF4-FFF2-40B4-BE49-F238E27FC236}">
                <a16:creationId xmlns:a16="http://schemas.microsoft.com/office/drawing/2014/main" id="{7E511E7D-F0C8-4A55-88AF-63D16DD921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15000" y="4267200"/>
            <a:ext cx="152400" cy="152400"/>
          </a:xfrm>
          <a:prstGeom prst="ellipse">
            <a:avLst/>
          </a:prstGeom>
          <a:solidFill>
            <a:schemeClr val="accent1"/>
          </a:solidFill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9487" name="Oval 35">
            <a:extLst>
              <a:ext uri="{FF2B5EF4-FFF2-40B4-BE49-F238E27FC236}">
                <a16:creationId xmlns:a16="http://schemas.microsoft.com/office/drawing/2014/main" id="{D6D64388-9154-4426-BB1A-85EE1AD583F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05400" y="4267200"/>
            <a:ext cx="152400" cy="152400"/>
          </a:xfrm>
          <a:prstGeom prst="ellipse">
            <a:avLst/>
          </a:prstGeom>
          <a:solidFill>
            <a:schemeClr val="accent1"/>
          </a:solidFill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9488" name="AutoShape 36">
            <a:extLst>
              <a:ext uri="{FF2B5EF4-FFF2-40B4-BE49-F238E27FC236}">
                <a16:creationId xmlns:a16="http://schemas.microsoft.com/office/drawing/2014/main" id="{AB5E1514-A682-4CAD-A8F1-C97EFBF24E7D}"/>
              </a:ext>
            </a:extLst>
          </p:cNvPr>
          <p:cNvSpPr>
            <a:spLocks noChangeArrowheads="1"/>
          </p:cNvSpPr>
          <p:nvPr/>
        </p:nvSpPr>
        <p:spPr bwMode="auto">
          <a:xfrm rot="-5400000">
            <a:off x="4762500" y="4533900"/>
            <a:ext cx="228600" cy="152400"/>
          </a:xfrm>
          <a:prstGeom prst="rightArrow">
            <a:avLst>
              <a:gd name="adj1" fmla="val 50000"/>
              <a:gd name="adj2" fmla="val 37778"/>
            </a:avLst>
          </a:prstGeom>
          <a:solidFill>
            <a:srgbClr val="FF0000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9489" name="Oval 37">
            <a:extLst>
              <a:ext uri="{FF2B5EF4-FFF2-40B4-BE49-F238E27FC236}">
                <a16:creationId xmlns:a16="http://schemas.microsoft.com/office/drawing/2014/main" id="{5B34A9F0-73F9-4D10-96C1-6C6D3E875AC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92813" y="4267200"/>
            <a:ext cx="152400" cy="152400"/>
          </a:xfrm>
          <a:prstGeom prst="ellipse">
            <a:avLst/>
          </a:prstGeom>
          <a:solidFill>
            <a:schemeClr val="accent1"/>
          </a:solidFill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9490" name="Oval 38">
            <a:extLst>
              <a:ext uri="{FF2B5EF4-FFF2-40B4-BE49-F238E27FC236}">
                <a16:creationId xmlns:a16="http://schemas.microsoft.com/office/drawing/2014/main" id="{47947D9D-D0EC-41EC-81B0-6AF04AEC1C2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73613" y="3962400"/>
            <a:ext cx="152400" cy="152400"/>
          </a:xfrm>
          <a:prstGeom prst="ellipse">
            <a:avLst/>
          </a:prstGeom>
          <a:solidFill>
            <a:schemeClr val="accent2"/>
          </a:solidFill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9491" name="Oval 39">
            <a:extLst>
              <a:ext uri="{FF2B5EF4-FFF2-40B4-BE49-F238E27FC236}">
                <a16:creationId xmlns:a16="http://schemas.microsoft.com/office/drawing/2014/main" id="{96349A65-1B76-472B-8E0A-DEFCEA9F6E8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73613" y="4114800"/>
            <a:ext cx="152400" cy="152400"/>
          </a:xfrm>
          <a:prstGeom prst="ellipse">
            <a:avLst/>
          </a:prstGeom>
          <a:solidFill>
            <a:schemeClr val="accent2"/>
          </a:solidFill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graphicFrame>
        <p:nvGraphicFramePr>
          <p:cNvPr id="19492" name="Object 41">
            <a:extLst>
              <a:ext uri="{FF2B5EF4-FFF2-40B4-BE49-F238E27FC236}">
                <a16:creationId xmlns:a16="http://schemas.microsoft.com/office/drawing/2014/main" id="{BB434F99-EDBC-4A19-8AE7-FBB95E2A506F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06400" y="3962400"/>
          <a:ext cx="1284288" cy="2514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622030" imgH="1218671" progId="Equation.3">
                  <p:embed/>
                </p:oleObj>
              </mc:Choice>
              <mc:Fallback>
                <p:oleObj name="Equation" r:id="rId2" imgW="622030" imgH="1218671" progId="Equation.3">
                  <p:embed/>
                  <p:pic>
                    <p:nvPicPr>
                      <p:cNvPr id="0" name="Object 4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6400" y="3962400"/>
                        <a:ext cx="1284288" cy="2514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493" name="Object 42">
            <a:extLst>
              <a:ext uri="{FF2B5EF4-FFF2-40B4-BE49-F238E27FC236}">
                <a16:creationId xmlns:a16="http://schemas.microsoft.com/office/drawing/2014/main" id="{C6DE5E68-EB39-4302-AF75-1610CA1FFAF8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477000" y="4038600"/>
          <a:ext cx="2181225" cy="2362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914400" imgH="990600" progId="Equation.3">
                  <p:embed/>
                </p:oleObj>
              </mc:Choice>
              <mc:Fallback>
                <p:oleObj name="Equation" r:id="rId4" imgW="914400" imgH="990600" progId="Equation.3">
                  <p:embed/>
                  <p:pic>
                    <p:nvPicPr>
                      <p:cNvPr id="0" name="Object 4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77000" y="4038600"/>
                        <a:ext cx="2181225" cy="2362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494" name="Text Box 43">
            <a:extLst>
              <a:ext uri="{FF2B5EF4-FFF2-40B4-BE49-F238E27FC236}">
                <a16:creationId xmlns:a16="http://schemas.microsoft.com/office/drawing/2014/main" id="{6DD206E8-0EC2-45B2-A396-CA6CCCBD508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81400" y="1371600"/>
            <a:ext cx="1600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>
                <a:solidFill>
                  <a:schemeClr val="folHlink"/>
                </a:solidFill>
              </a:rPr>
              <a:t>Overview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>
            <a:extLst>
              <a:ext uri="{FF2B5EF4-FFF2-40B4-BE49-F238E27FC236}">
                <a16:creationId xmlns:a16="http://schemas.microsoft.com/office/drawing/2014/main" id="{6E04864F-F6E4-4D8F-84C6-CE445638E0D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600200" y="381000"/>
            <a:ext cx="7239000" cy="762000"/>
          </a:xfrm>
        </p:spPr>
        <p:txBody>
          <a:bodyPr/>
          <a:lstStyle/>
          <a:p>
            <a:pPr eaLnBrk="1" hangingPunct="1">
              <a:lnSpc>
                <a:spcPct val="110000"/>
              </a:lnSpc>
            </a:pPr>
            <a:r>
              <a:rPr lang="en-US" altLang="en-US"/>
              <a:t>Mean (Arithmetic Average)</a:t>
            </a:r>
          </a:p>
        </p:txBody>
      </p:sp>
      <p:sp>
        <p:nvSpPr>
          <p:cNvPr id="20483" name="Rectangle 3">
            <a:extLst>
              <a:ext uri="{FF2B5EF4-FFF2-40B4-BE49-F238E27FC236}">
                <a16:creationId xmlns:a16="http://schemas.microsoft.com/office/drawing/2014/main" id="{81D6BD93-DF97-45A4-8AD1-5B77966FB1D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62000" y="1600200"/>
            <a:ext cx="8153400" cy="4532313"/>
          </a:xfrm>
        </p:spPr>
        <p:txBody>
          <a:bodyPr/>
          <a:lstStyle/>
          <a:p>
            <a:pPr eaLnBrk="1" hangingPunct="1"/>
            <a:r>
              <a:rPr lang="en-US" altLang="en-US"/>
              <a:t>The</a:t>
            </a:r>
            <a:r>
              <a:rPr lang="en-US" altLang="en-US">
                <a:solidFill>
                  <a:schemeClr val="folHlink"/>
                </a:solidFill>
              </a:rPr>
              <a:t> Mean</a:t>
            </a:r>
            <a:r>
              <a:rPr lang="en-US" altLang="en-US"/>
              <a:t> is the arithmetic average of data values</a:t>
            </a:r>
          </a:p>
          <a:p>
            <a:pPr lvl="1" eaLnBrk="1" hangingPunct="1">
              <a:lnSpc>
                <a:spcPct val="130000"/>
              </a:lnSpc>
            </a:pPr>
            <a:r>
              <a:rPr lang="en-US" altLang="en-US">
                <a:solidFill>
                  <a:schemeClr val="folHlink"/>
                </a:solidFill>
              </a:rPr>
              <a:t>Sample mean</a:t>
            </a:r>
          </a:p>
          <a:p>
            <a:pPr lvl="1" eaLnBrk="1" hangingPunct="1"/>
            <a:endParaRPr lang="en-US" altLang="en-US"/>
          </a:p>
          <a:p>
            <a:pPr lvl="1" eaLnBrk="1" hangingPunct="1"/>
            <a:endParaRPr lang="en-US" altLang="en-US"/>
          </a:p>
          <a:p>
            <a:pPr lvl="1" eaLnBrk="1" hangingPunct="1"/>
            <a:endParaRPr lang="en-US" altLang="en-US"/>
          </a:p>
          <a:p>
            <a:pPr lvl="1" eaLnBrk="1" hangingPunct="1">
              <a:lnSpc>
                <a:spcPct val="130000"/>
              </a:lnSpc>
            </a:pPr>
            <a:r>
              <a:rPr lang="en-US" altLang="en-US">
                <a:solidFill>
                  <a:schemeClr val="folHlink"/>
                </a:solidFill>
              </a:rPr>
              <a:t>Population mean</a:t>
            </a:r>
          </a:p>
        </p:txBody>
      </p:sp>
      <p:sp>
        <p:nvSpPr>
          <p:cNvPr id="20484" name="Text Box 11">
            <a:extLst>
              <a:ext uri="{FF2B5EF4-FFF2-40B4-BE49-F238E27FC236}">
                <a16:creationId xmlns:a16="http://schemas.microsoft.com/office/drawing/2014/main" id="{A9FFC3A1-7139-4D47-83EA-2847613299D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53000" y="2590800"/>
            <a:ext cx="1905000" cy="376238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>
                <a:latin typeface="Tahoma" panose="020B0604030504040204" pitchFamily="34" charset="0"/>
              </a:rPr>
              <a:t>n = Sample Size</a:t>
            </a:r>
          </a:p>
        </p:txBody>
      </p:sp>
      <p:sp>
        <p:nvSpPr>
          <p:cNvPr id="20485" name="Text Box 12">
            <a:extLst>
              <a:ext uri="{FF2B5EF4-FFF2-40B4-BE49-F238E27FC236}">
                <a16:creationId xmlns:a16="http://schemas.microsoft.com/office/drawing/2014/main" id="{A8374A67-1204-4D95-A6F2-465F492A2CD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53000" y="4572000"/>
            <a:ext cx="2209800" cy="376238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>
                <a:latin typeface="Tahoma" panose="020B0604030504040204" pitchFamily="34" charset="0"/>
              </a:rPr>
              <a:t>N = Population Size</a:t>
            </a:r>
          </a:p>
        </p:txBody>
      </p:sp>
      <p:sp>
        <p:nvSpPr>
          <p:cNvPr id="20486" name="Line 13">
            <a:extLst>
              <a:ext uri="{FF2B5EF4-FFF2-40B4-BE49-F238E27FC236}">
                <a16:creationId xmlns:a16="http://schemas.microsoft.com/office/drawing/2014/main" id="{E691BEFA-1F66-48B3-A28E-8D8E13765A2B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962400" y="2743200"/>
            <a:ext cx="990600" cy="152400"/>
          </a:xfrm>
          <a:prstGeom prst="line">
            <a:avLst/>
          </a:prstGeom>
          <a:noFill/>
          <a:ln w="9525">
            <a:solidFill>
              <a:schemeClr val="hlink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20487" name="Line 14">
            <a:extLst>
              <a:ext uri="{FF2B5EF4-FFF2-40B4-BE49-F238E27FC236}">
                <a16:creationId xmlns:a16="http://schemas.microsoft.com/office/drawing/2014/main" id="{B5EFFDFC-1DD7-4902-8A85-A3053910C7A3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038600" y="4800600"/>
            <a:ext cx="914400" cy="152400"/>
          </a:xfrm>
          <a:prstGeom prst="line">
            <a:avLst/>
          </a:prstGeom>
          <a:noFill/>
          <a:ln w="12700">
            <a:solidFill>
              <a:schemeClr val="hlink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graphicFrame>
        <p:nvGraphicFramePr>
          <p:cNvPr id="20488" name="Object 15">
            <a:extLst>
              <a:ext uri="{FF2B5EF4-FFF2-40B4-BE49-F238E27FC236}">
                <a16:creationId xmlns:a16="http://schemas.microsoft.com/office/drawing/2014/main" id="{8A25A474-4915-4217-80F8-1BD84D48061D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819400" y="2819400"/>
          <a:ext cx="4648200" cy="1570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803400" imgH="609600" progId="Equation.3">
                  <p:embed/>
                </p:oleObj>
              </mc:Choice>
              <mc:Fallback>
                <p:oleObj name="Equation" r:id="rId2" imgW="1803400" imgH="609600" progId="Equation.3">
                  <p:embed/>
                  <p:pic>
                    <p:nvPicPr>
                      <p:cNvPr id="0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19400" y="2819400"/>
                        <a:ext cx="4648200" cy="15700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489" name="Object 16">
            <a:extLst>
              <a:ext uri="{FF2B5EF4-FFF2-40B4-BE49-F238E27FC236}">
                <a16:creationId xmlns:a16="http://schemas.microsoft.com/office/drawing/2014/main" id="{AFC897A9-93D1-44B5-A6BE-3761417F2D4B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940050" y="4830763"/>
          <a:ext cx="4679950" cy="15700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816100" imgH="609600" progId="Equation.3">
                  <p:embed/>
                </p:oleObj>
              </mc:Choice>
              <mc:Fallback>
                <p:oleObj name="Equation" r:id="rId4" imgW="1816100" imgH="609600" progId="Equation.3">
                  <p:embed/>
                  <p:pic>
                    <p:nvPicPr>
                      <p:cNvPr id="0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40050" y="4830763"/>
                        <a:ext cx="4679950" cy="15700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>
            <a:extLst>
              <a:ext uri="{FF2B5EF4-FFF2-40B4-BE49-F238E27FC236}">
                <a16:creationId xmlns:a16="http://schemas.microsoft.com/office/drawing/2014/main" id="{FA423449-8AF0-458F-B372-E5F49B62E70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Mean (Arithmetic Average)</a:t>
            </a:r>
          </a:p>
        </p:txBody>
      </p:sp>
      <p:sp>
        <p:nvSpPr>
          <p:cNvPr id="21507" name="Rectangle 3">
            <a:extLst>
              <a:ext uri="{FF2B5EF4-FFF2-40B4-BE49-F238E27FC236}">
                <a16:creationId xmlns:a16="http://schemas.microsoft.com/office/drawing/2014/main" id="{A88BEAD6-9464-42CE-A708-FCE252B0794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62000" y="1828800"/>
            <a:ext cx="8077200" cy="4114800"/>
          </a:xfrm>
        </p:spPr>
        <p:txBody>
          <a:bodyPr/>
          <a:lstStyle/>
          <a:p>
            <a:pPr eaLnBrk="1" hangingPunct="1"/>
            <a:r>
              <a:rPr lang="en-US" altLang="en-US" sz="2400"/>
              <a:t>The most common measure of central tendency</a:t>
            </a:r>
          </a:p>
          <a:p>
            <a:pPr eaLnBrk="1" hangingPunct="1"/>
            <a:r>
              <a:rPr lang="en-US" altLang="en-US" sz="2400"/>
              <a:t>Mean = sum of values divided by the number of values</a:t>
            </a:r>
          </a:p>
          <a:p>
            <a:pPr eaLnBrk="1" hangingPunct="1"/>
            <a:r>
              <a:rPr lang="en-US" altLang="en-US" sz="2400"/>
              <a:t>Affected by extreme values (outliers)</a:t>
            </a:r>
          </a:p>
          <a:p>
            <a:pPr eaLnBrk="1" hangingPunct="1">
              <a:buFont typeface="Wingdings" panose="05000000000000000000" pitchFamily="2" charset="2"/>
              <a:buNone/>
            </a:pPr>
            <a:endParaRPr lang="en-US" altLang="en-US" sz="2400"/>
          </a:p>
        </p:txBody>
      </p:sp>
      <p:sp>
        <p:nvSpPr>
          <p:cNvPr id="21508" name="Text Box 4">
            <a:extLst>
              <a:ext uri="{FF2B5EF4-FFF2-40B4-BE49-F238E27FC236}">
                <a16:creationId xmlns:a16="http://schemas.microsoft.com/office/drawing/2014/main" id="{124AEBB4-2580-41EA-9DF6-58FC2E44CDB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43800" y="1203325"/>
            <a:ext cx="16002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000" i="1">
                <a:solidFill>
                  <a:srgbClr val="000099"/>
                </a:solidFill>
                <a:latin typeface="Tahoma" panose="020B0604030504040204" pitchFamily="34" charset="0"/>
              </a:rPr>
              <a:t>(continued)</a:t>
            </a:r>
          </a:p>
        </p:txBody>
      </p:sp>
      <p:sp>
        <p:nvSpPr>
          <p:cNvPr id="21509" name="AutoShape 5">
            <a:extLst>
              <a:ext uri="{FF2B5EF4-FFF2-40B4-BE49-F238E27FC236}">
                <a16:creationId xmlns:a16="http://schemas.microsoft.com/office/drawing/2014/main" id="{8398A528-25A5-42F8-AED8-69F8E134ACCF}"/>
              </a:ext>
            </a:extLst>
          </p:cNvPr>
          <p:cNvSpPr>
            <a:spLocks noChangeArrowheads="1"/>
          </p:cNvSpPr>
          <p:nvPr/>
        </p:nvSpPr>
        <p:spPr bwMode="auto">
          <a:xfrm rot="-5400000">
            <a:off x="5905500" y="4305300"/>
            <a:ext cx="609600" cy="228600"/>
          </a:xfrm>
          <a:prstGeom prst="rightArrow">
            <a:avLst>
              <a:gd name="adj1" fmla="val 50000"/>
              <a:gd name="adj2" fmla="val 67160"/>
            </a:avLst>
          </a:prstGeom>
          <a:solidFill>
            <a:srgbClr val="FF0000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1510" name="Line 6">
            <a:extLst>
              <a:ext uri="{FF2B5EF4-FFF2-40B4-BE49-F238E27FC236}">
                <a16:creationId xmlns:a16="http://schemas.microsoft.com/office/drawing/2014/main" id="{403E68E0-C536-4A6A-A7A3-2BC10BD0F1DE}"/>
              </a:ext>
            </a:extLst>
          </p:cNvPr>
          <p:cNvSpPr>
            <a:spLocks noChangeShapeType="1"/>
          </p:cNvSpPr>
          <p:nvPr/>
        </p:nvSpPr>
        <p:spPr bwMode="auto">
          <a:xfrm>
            <a:off x="703263" y="3886200"/>
            <a:ext cx="3354387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511" name="Rectangle 8">
            <a:extLst>
              <a:ext uri="{FF2B5EF4-FFF2-40B4-BE49-F238E27FC236}">
                <a16:creationId xmlns:a16="http://schemas.microsoft.com/office/drawing/2014/main" id="{A651BAAD-8DB5-42FF-8425-9759FD86601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2288" y="3798888"/>
            <a:ext cx="3984625" cy="363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800" b="1"/>
              <a:t>0  1   2   3   4   5   6   7   8   9   10</a:t>
            </a:r>
          </a:p>
        </p:txBody>
      </p:sp>
      <p:sp>
        <p:nvSpPr>
          <p:cNvPr id="21512" name="Rectangle 10">
            <a:extLst>
              <a:ext uri="{FF2B5EF4-FFF2-40B4-BE49-F238E27FC236}">
                <a16:creationId xmlns:a16="http://schemas.microsoft.com/office/drawing/2014/main" id="{09F1B35F-E110-49F1-8CA2-56DA9D7E0AF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600" y="3657600"/>
            <a:ext cx="31432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en-US" altLang="en-US">
              <a:latin typeface="Tahoma" panose="020B0604030504040204" pitchFamily="34" charset="0"/>
            </a:endParaRPr>
          </a:p>
        </p:txBody>
      </p:sp>
      <p:sp>
        <p:nvSpPr>
          <p:cNvPr id="21513" name="Oval 11">
            <a:extLst>
              <a:ext uri="{FF2B5EF4-FFF2-40B4-BE49-F238E27FC236}">
                <a16:creationId xmlns:a16="http://schemas.microsoft.com/office/drawing/2014/main" id="{3DE436C9-F024-44AE-941C-AE59DACF09E6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8200" y="3657600"/>
            <a:ext cx="228600" cy="228600"/>
          </a:xfrm>
          <a:prstGeom prst="ellipse">
            <a:avLst/>
          </a:prstGeom>
          <a:solidFill>
            <a:schemeClr val="tx2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1514" name="Oval 12">
            <a:extLst>
              <a:ext uri="{FF2B5EF4-FFF2-40B4-BE49-F238E27FC236}">
                <a16:creationId xmlns:a16="http://schemas.microsoft.com/office/drawing/2014/main" id="{ADAFC5D4-3B82-4586-B0BC-D7CDD59B884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43000" y="3657600"/>
            <a:ext cx="228600" cy="228600"/>
          </a:xfrm>
          <a:prstGeom prst="ellipse">
            <a:avLst/>
          </a:prstGeom>
          <a:solidFill>
            <a:schemeClr val="tx2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1515" name="Oval 13">
            <a:extLst>
              <a:ext uri="{FF2B5EF4-FFF2-40B4-BE49-F238E27FC236}">
                <a16:creationId xmlns:a16="http://schemas.microsoft.com/office/drawing/2014/main" id="{2F6F950F-965F-4967-9BC3-3A4EF15A9EE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47800" y="3657600"/>
            <a:ext cx="228600" cy="228600"/>
          </a:xfrm>
          <a:prstGeom prst="ellipse">
            <a:avLst/>
          </a:prstGeom>
          <a:solidFill>
            <a:schemeClr val="tx2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1516" name="Oval 14">
            <a:extLst>
              <a:ext uri="{FF2B5EF4-FFF2-40B4-BE49-F238E27FC236}">
                <a16:creationId xmlns:a16="http://schemas.microsoft.com/office/drawing/2014/main" id="{A09510C9-A563-4F05-8F63-E47813251AA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52600" y="3657600"/>
            <a:ext cx="228600" cy="228600"/>
          </a:xfrm>
          <a:prstGeom prst="ellipse">
            <a:avLst/>
          </a:prstGeom>
          <a:solidFill>
            <a:schemeClr val="tx2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1517" name="Oval 15">
            <a:extLst>
              <a:ext uri="{FF2B5EF4-FFF2-40B4-BE49-F238E27FC236}">
                <a16:creationId xmlns:a16="http://schemas.microsoft.com/office/drawing/2014/main" id="{9BDF7952-5117-411D-80F7-1189B8E06AD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57400" y="3657600"/>
            <a:ext cx="228600" cy="228600"/>
          </a:xfrm>
          <a:prstGeom prst="ellipse">
            <a:avLst/>
          </a:prstGeom>
          <a:solidFill>
            <a:schemeClr val="tx2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1518" name="AutoShape 21">
            <a:extLst>
              <a:ext uri="{FF2B5EF4-FFF2-40B4-BE49-F238E27FC236}">
                <a16:creationId xmlns:a16="http://schemas.microsoft.com/office/drawing/2014/main" id="{B3777B26-48A4-477E-9307-834C18D20648}"/>
              </a:ext>
            </a:extLst>
          </p:cNvPr>
          <p:cNvSpPr>
            <a:spLocks noChangeArrowheads="1"/>
          </p:cNvSpPr>
          <p:nvPr/>
        </p:nvSpPr>
        <p:spPr bwMode="auto">
          <a:xfrm rot="-5400000">
            <a:off x="1257300" y="4305300"/>
            <a:ext cx="609600" cy="228600"/>
          </a:xfrm>
          <a:prstGeom prst="rightArrow">
            <a:avLst>
              <a:gd name="adj1" fmla="val 50000"/>
              <a:gd name="adj2" fmla="val 67160"/>
            </a:avLst>
          </a:prstGeom>
          <a:solidFill>
            <a:srgbClr val="FF0000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1519" name="Rectangle 22">
            <a:extLst>
              <a:ext uri="{FF2B5EF4-FFF2-40B4-BE49-F238E27FC236}">
                <a16:creationId xmlns:a16="http://schemas.microsoft.com/office/drawing/2014/main" id="{408E1E11-E747-41BA-AE1C-E364159A00B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47800" y="4800600"/>
            <a:ext cx="1524000" cy="466725"/>
          </a:xfrm>
          <a:prstGeom prst="rect">
            <a:avLst/>
          </a:prstGeom>
          <a:solidFill>
            <a:srgbClr val="FFFFCC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b="1"/>
              <a:t>Mean = 3</a:t>
            </a:r>
          </a:p>
        </p:txBody>
      </p:sp>
      <p:sp>
        <p:nvSpPr>
          <p:cNvPr id="21520" name="Line 24">
            <a:extLst>
              <a:ext uri="{FF2B5EF4-FFF2-40B4-BE49-F238E27FC236}">
                <a16:creationId xmlns:a16="http://schemas.microsoft.com/office/drawing/2014/main" id="{960E6E81-AF57-4E36-A42D-05E448952BD6}"/>
              </a:ext>
            </a:extLst>
          </p:cNvPr>
          <p:cNvSpPr>
            <a:spLocks noChangeShapeType="1"/>
          </p:cNvSpPr>
          <p:nvPr/>
        </p:nvSpPr>
        <p:spPr bwMode="auto">
          <a:xfrm>
            <a:off x="5046663" y="3886200"/>
            <a:ext cx="3354387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521" name="Rectangle 25">
            <a:extLst>
              <a:ext uri="{FF2B5EF4-FFF2-40B4-BE49-F238E27FC236}">
                <a16:creationId xmlns:a16="http://schemas.microsoft.com/office/drawing/2014/main" id="{F1AE4C21-1B7B-46D9-9575-C35839D37E1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24400" y="3810000"/>
            <a:ext cx="3984625" cy="363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800" b="1"/>
              <a:t>  0  1   2   3   4   5   6   7   8   9   10</a:t>
            </a:r>
          </a:p>
        </p:txBody>
      </p:sp>
      <p:sp>
        <p:nvSpPr>
          <p:cNvPr id="21522" name="Rectangle 26">
            <a:extLst>
              <a:ext uri="{FF2B5EF4-FFF2-40B4-BE49-F238E27FC236}">
                <a16:creationId xmlns:a16="http://schemas.microsoft.com/office/drawing/2014/main" id="{CB2C0BFD-563F-4E3F-BD95-448B9628FEC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53000" y="3657600"/>
            <a:ext cx="31432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en-US" altLang="en-US">
              <a:latin typeface="Tahoma" panose="020B0604030504040204" pitchFamily="34" charset="0"/>
            </a:endParaRPr>
          </a:p>
        </p:txBody>
      </p:sp>
      <p:sp>
        <p:nvSpPr>
          <p:cNvPr id="21523" name="Oval 27">
            <a:extLst>
              <a:ext uri="{FF2B5EF4-FFF2-40B4-BE49-F238E27FC236}">
                <a16:creationId xmlns:a16="http://schemas.microsoft.com/office/drawing/2014/main" id="{9E8F4E8D-9113-4E0C-A39E-AE6D0114AA7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81600" y="3657600"/>
            <a:ext cx="228600" cy="228600"/>
          </a:xfrm>
          <a:prstGeom prst="ellipse">
            <a:avLst/>
          </a:prstGeom>
          <a:solidFill>
            <a:schemeClr val="tx2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1524" name="Oval 28">
            <a:extLst>
              <a:ext uri="{FF2B5EF4-FFF2-40B4-BE49-F238E27FC236}">
                <a16:creationId xmlns:a16="http://schemas.microsoft.com/office/drawing/2014/main" id="{E81EC174-C1C8-4878-B50A-D9377BC2140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86400" y="3657600"/>
            <a:ext cx="228600" cy="228600"/>
          </a:xfrm>
          <a:prstGeom prst="ellipse">
            <a:avLst/>
          </a:prstGeom>
          <a:solidFill>
            <a:schemeClr val="tx2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1525" name="Oval 29">
            <a:extLst>
              <a:ext uri="{FF2B5EF4-FFF2-40B4-BE49-F238E27FC236}">
                <a16:creationId xmlns:a16="http://schemas.microsoft.com/office/drawing/2014/main" id="{7C2CFF53-602D-4F56-A7B4-78F2FAB66CB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91200" y="3657600"/>
            <a:ext cx="228600" cy="228600"/>
          </a:xfrm>
          <a:prstGeom prst="ellipse">
            <a:avLst/>
          </a:prstGeom>
          <a:solidFill>
            <a:schemeClr val="tx2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1526" name="Oval 30">
            <a:extLst>
              <a:ext uri="{FF2B5EF4-FFF2-40B4-BE49-F238E27FC236}">
                <a16:creationId xmlns:a16="http://schemas.microsoft.com/office/drawing/2014/main" id="{28849459-2E7C-45C9-A810-1C0F5DC74A2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6000" y="3657600"/>
            <a:ext cx="228600" cy="228600"/>
          </a:xfrm>
          <a:prstGeom prst="ellipse">
            <a:avLst/>
          </a:prstGeom>
          <a:solidFill>
            <a:schemeClr val="tx2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1527" name="Oval 31">
            <a:extLst>
              <a:ext uri="{FF2B5EF4-FFF2-40B4-BE49-F238E27FC236}">
                <a16:creationId xmlns:a16="http://schemas.microsoft.com/office/drawing/2014/main" id="{24A5368A-3441-4368-BFF3-6BD04AD686CB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77200" y="3657600"/>
            <a:ext cx="228600" cy="228600"/>
          </a:xfrm>
          <a:prstGeom prst="ellipse">
            <a:avLst/>
          </a:prstGeom>
          <a:solidFill>
            <a:schemeClr val="tx2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1528" name="Rectangle 32">
            <a:extLst>
              <a:ext uri="{FF2B5EF4-FFF2-40B4-BE49-F238E27FC236}">
                <a16:creationId xmlns:a16="http://schemas.microsoft.com/office/drawing/2014/main" id="{4C2ABDE3-5874-4A31-9E7D-D3AE4A9B4B1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6000" y="4800600"/>
            <a:ext cx="1524000" cy="466725"/>
          </a:xfrm>
          <a:prstGeom prst="rect">
            <a:avLst/>
          </a:prstGeom>
          <a:solidFill>
            <a:srgbClr val="FFFFCC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b="1"/>
              <a:t>Mean = 4</a:t>
            </a:r>
          </a:p>
        </p:txBody>
      </p:sp>
      <p:graphicFrame>
        <p:nvGraphicFramePr>
          <p:cNvPr id="21529" name="Object 35">
            <a:extLst>
              <a:ext uri="{FF2B5EF4-FFF2-40B4-BE49-F238E27FC236}">
                <a16:creationId xmlns:a16="http://schemas.microsoft.com/office/drawing/2014/main" id="{00E5E08C-750B-4666-9E58-9ABC58DC7971}"/>
              </a:ext>
            </a:extLst>
          </p:cNvPr>
          <p:cNvGraphicFramePr>
            <a:graphicFrameLocks noChangeAspect="1"/>
          </p:cNvGraphicFramePr>
          <p:nvPr/>
        </p:nvGraphicFramePr>
        <p:xfrm>
          <a:off x="838200" y="5410200"/>
          <a:ext cx="3022600" cy="7318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625600" imgH="393700" progId="Equation.3">
                  <p:embed/>
                </p:oleObj>
              </mc:Choice>
              <mc:Fallback>
                <p:oleObj name="Equation" r:id="rId2" imgW="1625600" imgH="393700" progId="Equation.3">
                  <p:embed/>
                  <p:pic>
                    <p:nvPicPr>
                      <p:cNvPr id="0" name="Object 3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8200" y="5410200"/>
                        <a:ext cx="3022600" cy="7318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530" name="Object 36">
            <a:extLst>
              <a:ext uri="{FF2B5EF4-FFF2-40B4-BE49-F238E27FC236}">
                <a16:creationId xmlns:a16="http://schemas.microsoft.com/office/drawing/2014/main" id="{1EAE90CC-F066-47C2-980E-04ED6515A8E4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276850" y="5410200"/>
          <a:ext cx="3187700" cy="7318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714500" imgH="393700" progId="Equation.3">
                  <p:embed/>
                </p:oleObj>
              </mc:Choice>
              <mc:Fallback>
                <p:oleObj name="Equation" r:id="rId4" imgW="1714500" imgH="393700" progId="Equation.3">
                  <p:embed/>
                  <p:pic>
                    <p:nvPicPr>
                      <p:cNvPr id="0" name="Object 3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76850" y="5410200"/>
                        <a:ext cx="3187700" cy="7318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>
            <a:extLst>
              <a:ext uri="{FF2B5EF4-FFF2-40B4-BE49-F238E27FC236}">
                <a16:creationId xmlns:a16="http://schemas.microsoft.com/office/drawing/2014/main" id="{D83D9754-4642-4E3F-9382-30C5A3EE1C0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Median</a:t>
            </a:r>
          </a:p>
        </p:txBody>
      </p:sp>
      <p:sp>
        <p:nvSpPr>
          <p:cNvPr id="22531" name="Rectangle 3">
            <a:extLst>
              <a:ext uri="{FF2B5EF4-FFF2-40B4-BE49-F238E27FC236}">
                <a16:creationId xmlns:a16="http://schemas.microsoft.com/office/drawing/2014/main" id="{5FF35565-C6B9-456D-9537-000BA9F93EE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38200" y="1600200"/>
            <a:ext cx="8077200" cy="5029200"/>
          </a:xfrm>
        </p:spPr>
        <p:txBody>
          <a:bodyPr/>
          <a:lstStyle/>
          <a:p>
            <a:pPr eaLnBrk="1" hangingPunct="1"/>
            <a:r>
              <a:rPr lang="en-US" altLang="en-US" sz="2700"/>
              <a:t>Not affected by extreme values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n-US"/>
              <a:t> 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n-US"/>
              <a:t> </a:t>
            </a:r>
          </a:p>
          <a:p>
            <a:pPr eaLnBrk="1" hangingPunct="1"/>
            <a:endParaRPr lang="en-US" altLang="en-US"/>
          </a:p>
          <a:p>
            <a:pPr eaLnBrk="1" hangingPunct="1"/>
            <a:endParaRPr lang="en-US" altLang="en-US"/>
          </a:p>
          <a:p>
            <a:pPr eaLnBrk="1" hangingPunct="1"/>
            <a:r>
              <a:rPr lang="en-US" altLang="en-US"/>
              <a:t>In an ordered array, the median is the “middle” number</a:t>
            </a:r>
          </a:p>
          <a:p>
            <a:pPr lvl="1" eaLnBrk="1" hangingPunct="1"/>
            <a:r>
              <a:rPr lang="en-US" altLang="en-US"/>
              <a:t>If n or N is odd, the median is the middle number</a:t>
            </a:r>
          </a:p>
          <a:p>
            <a:pPr lvl="1" eaLnBrk="1" hangingPunct="1"/>
            <a:r>
              <a:rPr lang="en-US" altLang="en-US"/>
              <a:t>If n or N is even, the median is the average of the two middle numbers</a:t>
            </a:r>
          </a:p>
        </p:txBody>
      </p:sp>
      <p:sp>
        <p:nvSpPr>
          <p:cNvPr id="22532" name="AutoShape 44">
            <a:extLst>
              <a:ext uri="{FF2B5EF4-FFF2-40B4-BE49-F238E27FC236}">
                <a16:creationId xmlns:a16="http://schemas.microsoft.com/office/drawing/2014/main" id="{94E19014-8C56-4301-85E8-8E8A1BF4DF26}"/>
              </a:ext>
            </a:extLst>
          </p:cNvPr>
          <p:cNvSpPr>
            <a:spLocks noChangeArrowheads="1"/>
          </p:cNvSpPr>
          <p:nvPr/>
        </p:nvSpPr>
        <p:spPr bwMode="auto">
          <a:xfrm rot="-5400000">
            <a:off x="5524500" y="3086100"/>
            <a:ext cx="609600" cy="228600"/>
          </a:xfrm>
          <a:prstGeom prst="rightArrow">
            <a:avLst>
              <a:gd name="adj1" fmla="val 50000"/>
              <a:gd name="adj2" fmla="val 67160"/>
            </a:avLst>
          </a:prstGeom>
          <a:solidFill>
            <a:srgbClr val="FF0000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2533" name="Line 45">
            <a:extLst>
              <a:ext uri="{FF2B5EF4-FFF2-40B4-BE49-F238E27FC236}">
                <a16:creationId xmlns:a16="http://schemas.microsoft.com/office/drawing/2014/main" id="{A1EB694D-7C07-4E86-94F4-80B47E9F4B9E}"/>
              </a:ext>
            </a:extLst>
          </p:cNvPr>
          <p:cNvSpPr>
            <a:spLocks noChangeShapeType="1"/>
          </p:cNvSpPr>
          <p:nvPr/>
        </p:nvSpPr>
        <p:spPr bwMode="auto">
          <a:xfrm>
            <a:off x="627063" y="2667000"/>
            <a:ext cx="3354387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534" name="Rectangle 46">
            <a:extLst>
              <a:ext uri="{FF2B5EF4-FFF2-40B4-BE49-F238E27FC236}">
                <a16:creationId xmlns:a16="http://schemas.microsoft.com/office/drawing/2014/main" id="{684A62F4-1E8A-4561-B543-7EA7B8C3C25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6088" y="2579688"/>
            <a:ext cx="3984625" cy="363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800" b="1"/>
              <a:t>0  1   2   3   4   5   6   7   8   9   10</a:t>
            </a:r>
          </a:p>
        </p:txBody>
      </p:sp>
      <p:sp>
        <p:nvSpPr>
          <p:cNvPr id="22535" name="Rectangle 47">
            <a:extLst>
              <a:ext uri="{FF2B5EF4-FFF2-40B4-BE49-F238E27FC236}">
                <a16:creationId xmlns:a16="http://schemas.microsoft.com/office/drawing/2014/main" id="{E9204028-A879-4C29-8A7A-AEE29E9A09F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3400" y="2438400"/>
            <a:ext cx="31432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en-US" altLang="en-US">
              <a:latin typeface="Tahoma" panose="020B0604030504040204" pitchFamily="34" charset="0"/>
            </a:endParaRPr>
          </a:p>
        </p:txBody>
      </p:sp>
      <p:sp>
        <p:nvSpPr>
          <p:cNvPr id="22536" name="Oval 48">
            <a:extLst>
              <a:ext uri="{FF2B5EF4-FFF2-40B4-BE49-F238E27FC236}">
                <a16:creationId xmlns:a16="http://schemas.microsoft.com/office/drawing/2014/main" id="{625EB78D-E218-4751-A539-A49F13CA195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2000" y="2438400"/>
            <a:ext cx="228600" cy="228600"/>
          </a:xfrm>
          <a:prstGeom prst="ellipse">
            <a:avLst/>
          </a:prstGeom>
          <a:solidFill>
            <a:schemeClr val="tx2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2537" name="Oval 49">
            <a:extLst>
              <a:ext uri="{FF2B5EF4-FFF2-40B4-BE49-F238E27FC236}">
                <a16:creationId xmlns:a16="http://schemas.microsoft.com/office/drawing/2014/main" id="{8793AECB-4B1F-4167-83B6-56C6A802873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66800" y="2438400"/>
            <a:ext cx="228600" cy="228600"/>
          </a:xfrm>
          <a:prstGeom prst="ellipse">
            <a:avLst/>
          </a:prstGeom>
          <a:solidFill>
            <a:schemeClr val="tx2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2538" name="Oval 50">
            <a:extLst>
              <a:ext uri="{FF2B5EF4-FFF2-40B4-BE49-F238E27FC236}">
                <a16:creationId xmlns:a16="http://schemas.microsoft.com/office/drawing/2014/main" id="{0B38C458-169E-434A-B283-529BFF317BC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71600" y="2438400"/>
            <a:ext cx="228600" cy="228600"/>
          </a:xfrm>
          <a:prstGeom prst="ellipse">
            <a:avLst/>
          </a:prstGeom>
          <a:solidFill>
            <a:schemeClr val="tx2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2539" name="Oval 51">
            <a:extLst>
              <a:ext uri="{FF2B5EF4-FFF2-40B4-BE49-F238E27FC236}">
                <a16:creationId xmlns:a16="http://schemas.microsoft.com/office/drawing/2014/main" id="{E2E1E5E9-4209-4328-8458-F47450BAD37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76400" y="2438400"/>
            <a:ext cx="228600" cy="228600"/>
          </a:xfrm>
          <a:prstGeom prst="ellipse">
            <a:avLst/>
          </a:prstGeom>
          <a:solidFill>
            <a:schemeClr val="tx2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2540" name="Oval 52">
            <a:extLst>
              <a:ext uri="{FF2B5EF4-FFF2-40B4-BE49-F238E27FC236}">
                <a16:creationId xmlns:a16="http://schemas.microsoft.com/office/drawing/2014/main" id="{7B7BF736-95C0-445F-B8EC-2E22CF6ED94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81200" y="2438400"/>
            <a:ext cx="228600" cy="228600"/>
          </a:xfrm>
          <a:prstGeom prst="ellipse">
            <a:avLst/>
          </a:prstGeom>
          <a:solidFill>
            <a:schemeClr val="tx2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2541" name="AutoShape 53">
            <a:extLst>
              <a:ext uri="{FF2B5EF4-FFF2-40B4-BE49-F238E27FC236}">
                <a16:creationId xmlns:a16="http://schemas.microsoft.com/office/drawing/2014/main" id="{365961F7-40D5-4EFB-85BC-82D537835975}"/>
              </a:ext>
            </a:extLst>
          </p:cNvPr>
          <p:cNvSpPr>
            <a:spLocks noChangeArrowheads="1"/>
          </p:cNvSpPr>
          <p:nvPr/>
        </p:nvSpPr>
        <p:spPr bwMode="auto">
          <a:xfrm rot="-5400000">
            <a:off x="1181100" y="3086100"/>
            <a:ext cx="609600" cy="228600"/>
          </a:xfrm>
          <a:prstGeom prst="rightArrow">
            <a:avLst>
              <a:gd name="adj1" fmla="val 50000"/>
              <a:gd name="adj2" fmla="val 67160"/>
            </a:avLst>
          </a:prstGeom>
          <a:solidFill>
            <a:srgbClr val="FF0000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2542" name="Rectangle 54">
            <a:extLst>
              <a:ext uri="{FF2B5EF4-FFF2-40B4-BE49-F238E27FC236}">
                <a16:creationId xmlns:a16="http://schemas.microsoft.com/office/drawing/2014/main" id="{5C33085F-38C9-4B56-828F-203A2556F31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71600" y="3581400"/>
            <a:ext cx="1828800" cy="466725"/>
          </a:xfrm>
          <a:prstGeom prst="rect">
            <a:avLst/>
          </a:prstGeom>
          <a:solidFill>
            <a:srgbClr val="F4C7C6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b="1"/>
              <a:t>Median = 3</a:t>
            </a:r>
          </a:p>
        </p:txBody>
      </p:sp>
      <p:sp>
        <p:nvSpPr>
          <p:cNvPr id="22543" name="Line 55">
            <a:extLst>
              <a:ext uri="{FF2B5EF4-FFF2-40B4-BE49-F238E27FC236}">
                <a16:creationId xmlns:a16="http://schemas.microsoft.com/office/drawing/2014/main" id="{0EF3388E-9CE1-4D69-B985-C438C859E9C7}"/>
              </a:ext>
            </a:extLst>
          </p:cNvPr>
          <p:cNvSpPr>
            <a:spLocks noChangeShapeType="1"/>
          </p:cNvSpPr>
          <p:nvPr/>
        </p:nvSpPr>
        <p:spPr bwMode="auto">
          <a:xfrm>
            <a:off x="4970463" y="2667000"/>
            <a:ext cx="3354387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544" name="Rectangle 56">
            <a:extLst>
              <a:ext uri="{FF2B5EF4-FFF2-40B4-BE49-F238E27FC236}">
                <a16:creationId xmlns:a16="http://schemas.microsoft.com/office/drawing/2014/main" id="{498A4ED5-76D4-487D-A66A-7155DE97793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48200" y="2590800"/>
            <a:ext cx="3984625" cy="363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800" b="1"/>
              <a:t>  0  1   2   3   4   5   6   7   8   9   10</a:t>
            </a:r>
          </a:p>
        </p:txBody>
      </p:sp>
      <p:sp>
        <p:nvSpPr>
          <p:cNvPr id="22545" name="Rectangle 57">
            <a:extLst>
              <a:ext uri="{FF2B5EF4-FFF2-40B4-BE49-F238E27FC236}">
                <a16:creationId xmlns:a16="http://schemas.microsoft.com/office/drawing/2014/main" id="{E1129008-9AEF-46D6-B1AC-CEB719F4652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76800" y="2438400"/>
            <a:ext cx="31432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en-US" altLang="en-US">
              <a:latin typeface="Tahoma" panose="020B0604030504040204" pitchFamily="34" charset="0"/>
            </a:endParaRPr>
          </a:p>
        </p:txBody>
      </p:sp>
      <p:sp>
        <p:nvSpPr>
          <p:cNvPr id="22546" name="Oval 58">
            <a:extLst>
              <a:ext uri="{FF2B5EF4-FFF2-40B4-BE49-F238E27FC236}">
                <a16:creationId xmlns:a16="http://schemas.microsoft.com/office/drawing/2014/main" id="{EDC39771-6BD9-4FC5-A5FD-4EC4D7D09CB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05400" y="2438400"/>
            <a:ext cx="228600" cy="228600"/>
          </a:xfrm>
          <a:prstGeom prst="ellipse">
            <a:avLst/>
          </a:prstGeom>
          <a:solidFill>
            <a:schemeClr val="tx2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2547" name="Oval 59">
            <a:extLst>
              <a:ext uri="{FF2B5EF4-FFF2-40B4-BE49-F238E27FC236}">
                <a16:creationId xmlns:a16="http://schemas.microsoft.com/office/drawing/2014/main" id="{2C764C29-CB27-439E-AFB0-AD061C7C380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10200" y="2438400"/>
            <a:ext cx="228600" cy="228600"/>
          </a:xfrm>
          <a:prstGeom prst="ellipse">
            <a:avLst/>
          </a:prstGeom>
          <a:solidFill>
            <a:schemeClr val="tx2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2548" name="Oval 60">
            <a:extLst>
              <a:ext uri="{FF2B5EF4-FFF2-40B4-BE49-F238E27FC236}">
                <a16:creationId xmlns:a16="http://schemas.microsoft.com/office/drawing/2014/main" id="{E94C067D-CC73-4AEE-8BD2-FF7F688A3DD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15000" y="2438400"/>
            <a:ext cx="228600" cy="228600"/>
          </a:xfrm>
          <a:prstGeom prst="ellipse">
            <a:avLst/>
          </a:prstGeom>
          <a:solidFill>
            <a:schemeClr val="tx2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2549" name="Oval 61">
            <a:extLst>
              <a:ext uri="{FF2B5EF4-FFF2-40B4-BE49-F238E27FC236}">
                <a16:creationId xmlns:a16="http://schemas.microsoft.com/office/drawing/2014/main" id="{75968F3F-9681-4890-91A1-0C5F728C70D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19800" y="2438400"/>
            <a:ext cx="228600" cy="228600"/>
          </a:xfrm>
          <a:prstGeom prst="ellipse">
            <a:avLst/>
          </a:prstGeom>
          <a:solidFill>
            <a:schemeClr val="tx2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2550" name="Oval 62">
            <a:extLst>
              <a:ext uri="{FF2B5EF4-FFF2-40B4-BE49-F238E27FC236}">
                <a16:creationId xmlns:a16="http://schemas.microsoft.com/office/drawing/2014/main" id="{2BD3D547-99FB-4B00-81CB-D634B93F1BC8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01000" y="2438400"/>
            <a:ext cx="228600" cy="228600"/>
          </a:xfrm>
          <a:prstGeom prst="ellipse">
            <a:avLst/>
          </a:prstGeom>
          <a:solidFill>
            <a:schemeClr val="tx2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2551" name="Rectangle 64">
            <a:extLst>
              <a:ext uri="{FF2B5EF4-FFF2-40B4-BE49-F238E27FC236}">
                <a16:creationId xmlns:a16="http://schemas.microsoft.com/office/drawing/2014/main" id="{AB78DBB4-3F8A-460D-BE59-F4B2F997D7F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15000" y="3581400"/>
            <a:ext cx="1828800" cy="466725"/>
          </a:xfrm>
          <a:prstGeom prst="rect">
            <a:avLst/>
          </a:prstGeom>
          <a:solidFill>
            <a:srgbClr val="F4C7C6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b="1"/>
              <a:t>Median = 3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>
            <a:extLst>
              <a:ext uri="{FF2B5EF4-FFF2-40B4-BE49-F238E27FC236}">
                <a16:creationId xmlns:a16="http://schemas.microsoft.com/office/drawing/2014/main" id="{12C3ABB7-6E37-4DF5-BE3F-5356FCC8B30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Mode</a:t>
            </a:r>
          </a:p>
        </p:txBody>
      </p:sp>
      <p:sp>
        <p:nvSpPr>
          <p:cNvPr id="23555" name="Rectangle 3">
            <a:extLst>
              <a:ext uri="{FF2B5EF4-FFF2-40B4-BE49-F238E27FC236}">
                <a16:creationId xmlns:a16="http://schemas.microsoft.com/office/drawing/2014/main" id="{D293E4DA-9379-43FE-BFAA-989CFB1C63B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62000" y="1524000"/>
            <a:ext cx="8077200" cy="4532313"/>
          </a:xfrm>
        </p:spPr>
        <p:txBody>
          <a:bodyPr/>
          <a:lstStyle/>
          <a:p>
            <a:pPr eaLnBrk="1" hangingPunct="1"/>
            <a:r>
              <a:rPr lang="en-US" altLang="en-US"/>
              <a:t>A measure of central tendency</a:t>
            </a:r>
          </a:p>
          <a:p>
            <a:pPr eaLnBrk="1" hangingPunct="1"/>
            <a:r>
              <a:rPr lang="en-US" altLang="en-US"/>
              <a:t>Value that occurs </a:t>
            </a:r>
            <a:r>
              <a:rPr lang="en-US" altLang="en-US">
                <a:solidFill>
                  <a:schemeClr val="folHlink"/>
                </a:solidFill>
              </a:rPr>
              <a:t>most often</a:t>
            </a:r>
          </a:p>
          <a:p>
            <a:pPr eaLnBrk="1" hangingPunct="1"/>
            <a:r>
              <a:rPr lang="en-US" altLang="en-US"/>
              <a:t>Not affected by extreme values</a:t>
            </a:r>
          </a:p>
          <a:p>
            <a:pPr eaLnBrk="1" hangingPunct="1"/>
            <a:r>
              <a:rPr lang="en-US" altLang="en-US"/>
              <a:t>Used for either numerical or categorical data</a:t>
            </a:r>
          </a:p>
          <a:p>
            <a:pPr eaLnBrk="1" hangingPunct="1"/>
            <a:r>
              <a:rPr lang="en-US" altLang="en-US"/>
              <a:t>There may may be no mode</a:t>
            </a:r>
          </a:p>
          <a:p>
            <a:pPr eaLnBrk="1" hangingPunct="1"/>
            <a:r>
              <a:rPr lang="en-US" altLang="en-US"/>
              <a:t>There may be several modes</a:t>
            </a:r>
          </a:p>
          <a:p>
            <a:pPr eaLnBrk="1" hangingPunct="1"/>
            <a:endParaRPr lang="en-US" altLang="en-US"/>
          </a:p>
        </p:txBody>
      </p:sp>
      <p:sp>
        <p:nvSpPr>
          <p:cNvPr id="23556" name="Line 4">
            <a:extLst>
              <a:ext uri="{FF2B5EF4-FFF2-40B4-BE49-F238E27FC236}">
                <a16:creationId xmlns:a16="http://schemas.microsoft.com/office/drawing/2014/main" id="{CD4325E5-AB5A-4AA0-9C29-76C5CA297180}"/>
              </a:ext>
            </a:extLst>
          </p:cNvPr>
          <p:cNvSpPr>
            <a:spLocks noChangeShapeType="1"/>
          </p:cNvSpPr>
          <p:nvPr/>
        </p:nvSpPr>
        <p:spPr bwMode="auto">
          <a:xfrm>
            <a:off x="768350" y="5576888"/>
            <a:ext cx="3354388" cy="1587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557" name="Rectangle 5">
            <a:extLst>
              <a:ext uri="{FF2B5EF4-FFF2-40B4-BE49-F238E27FC236}">
                <a16:creationId xmlns:a16="http://schemas.microsoft.com/office/drawing/2014/main" id="{CA7A3E09-527F-4611-B041-1D6FAC1022F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2138" y="5570538"/>
            <a:ext cx="5508625" cy="363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folHlink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800" b="1">
                <a:latin typeface="Times New Roman" panose="02020603050405020304" pitchFamily="18" charset="0"/>
              </a:rPr>
              <a:t>0   1   2   3   4   5   6   7   8   9   10   11   12   13   14   </a:t>
            </a:r>
          </a:p>
        </p:txBody>
      </p:sp>
      <p:sp>
        <p:nvSpPr>
          <p:cNvPr id="23558" name="Oval 6">
            <a:extLst>
              <a:ext uri="{FF2B5EF4-FFF2-40B4-BE49-F238E27FC236}">
                <a16:creationId xmlns:a16="http://schemas.microsoft.com/office/drawing/2014/main" id="{32DB40FF-40E5-4F5A-96C7-AED269ECFCEC}"/>
              </a:ext>
            </a:extLst>
          </p:cNvPr>
          <p:cNvSpPr>
            <a:spLocks noChangeArrowheads="1"/>
          </p:cNvSpPr>
          <p:nvPr/>
        </p:nvSpPr>
        <p:spPr bwMode="auto">
          <a:xfrm>
            <a:off x="903288" y="5348288"/>
            <a:ext cx="228600" cy="228600"/>
          </a:xfrm>
          <a:prstGeom prst="ellipse">
            <a:avLst/>
          </a:prstGeom>
          <a:solidFill>
            <a:schemeClr val="folHlink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3559" name="Oval 7">
            <a:extLst>
              <a:ext uri="{FF2B5EF4-FFF2-40B4-BE49-F238E27FC236}">
                <a16:creationId xmlns:a16="http://schemas.microsoft.com/office/drawing/2014/main" id="{9FE86CA5-917E-4272-A4B7-F323FF42534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12888" y="5348288"/>
            <a:ext cx="228600" cy="228600"/>
          </a:xfrm>
          <a:prstGeom prst="ellipse">
            <a:avLst/>
          </a:prstGeom>
          <a:solidFill>
            <a:schemeClr val="folHlink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3560" name="Oval 8">
            <a:extLst>
              <a:ext uri="{FF2B5EF4-FFF2-40B4-BE49-F238E27FC236}">
                <a16:creationId xmlns:a16="http://schemas.microsoft.com/office/drawing/2014/main" id="{F364FB14-8B7C-4AB2-9C52-F44B36FA36E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46288" y="5348288"/>
            <a:ext cx="228600" cy="228600"/>
          </a:xfrm>
          <a:prstGeom prst="ellipse">
            <a:avLst/>
          </a:prstGeom>
          <a:solidFill>
            <a:schemeClr val="folHlink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3561" name="Oval 9">
            <a:extLst>
              <a:ext uri="{FF2B5EF4-FFF2-40B4-BE49-F238E27FC236}">
                <a16:creationId xmlns:a16="http://schemas.microsoft.com/office/drawing/2014/main" id="{D00601BC-9D40-4865-9190-53919A3067B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55888" y="5348288"/>
            <a:ext cx="228600" cy="228600"/>
          </a:xfrm>
          <a:prstGeom prst="ellipse">
            <a:avLst/>
          </a:prstGeom>
          <a:solidFill>
            <a:schemeClr val="folHlink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3562" name="Oval 10">
            <a:extLst>
              <a:ext uri="{FF2B5EF4-FFF2-40B4-BE49-F238E27FC236}">
                <a16:creationId xmlns:a16="http://schemas.microsoft.com/office/drawing/2014/main" id="{CEB6621D-1228-44F9-B7A4-CA40431C2C2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46288" y="5119688"/>
            <a:ext cx="228600" cy="228600"/>
          </a:xfrm>
          <a:prstGeom prst="ellipse">
            <a:avLst/>
          </a:prstGeom>
          <a:solidFill>
            <a:schemeClr val="folHlink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3563" name="Oval 11">
            <a:extLst>
              <a:ext uri="{FF2B5EF4-FFF2-40B4-BE49-F238E27FC236}">
                <a16:creationId xmlns:a16="http://schemas.microsoft.com/office/drawing/2014/main" id="{46A72D91-1F49-4A5B-A34F-E59ABC1D328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89288" y="5348288"/>
            <a:ext cx="228600" cy="228600"/>
          </a:xfrm>
          <a:prstGeom prst="ellipse">
            <a:avLst/>
          </a:prstGeom>
          <a:solidFill>
            <a:schemeClr val="folHlink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3564" name="Oval 12">
            <a:extLst>
              <a:ext uri="{FF2B5EF4-FFF2-40B4-BE49-F238E27FC236}">
                <a16:creationId xmlns:a16="http://schemas.microsoft.com/office/drawing/2014/main" id="{53392B88-773F-4224-9D5A-3C0E2695ABC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89288" y="5119688"/>
            <a:ext cx="228600" cy="228600"/>
          </a:xfrm>
          <a:prstGeom prst="ellipse">
            <a:avLst/>
          </a:prstGeom>
          <a:solidFill>
            <a:schemeClr val="folHlink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3565" name="Oval 13">
            <a:extLst>
              <a:ext uri="{FF2B5EF4-FFF2-40B4-BE49-F238E27FC236}">
                <a16:creationId xmlns:a16="http://schemas.microsoft.com/office/drawing/2014/main" id="{2EB0FCB1-81C6-4000-B37F-0B1949724A7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57400" y="4876800"/>
            <a:ext cx="228600" cy="228600"/>
          </a:xfrm>
          <a:prstGeom prst="ellipse">
            <a:avLst/>
          </a:prstGeom>
          <a:solidFill>
            <a:schemeClr val="folHlink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3566" name="Rectangle 14">
            <a:extLst>
              <a:ext uri="{FF2B5EF4-FFF2-40B4-BE49-F238E27FC236}">
                <a16:creationId xmlns:a16="http://schemas.microsoft.com/office/drawing/2014/main" id="{F5194667-625C-4D4E-8EE0-9EB90595FC9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62200" y="6019800"/>
            <a:ext cx="1447800" cy="406400"/>
          </a:xfrm>
          <a:prstGeom prst="rect">
            <a:avLst/>
          </a:prstGeom>
          <a:solidFill>
            <a:srgbClr val="E5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000" b="1"/>
              <a:t>Mode = 5</a:t>
            </a:r>
          </a:p>
        </p:txBody>
      </p:sp>
      <p:sp>
        <p:nvSpPr>
          <p:cNvPr id="23567" name="Oval 15">
            <a:extLst>
              <a:ext uri="{FF2B5EF4-FFF2-40B4-BE49-F238E27FC236}">
                <a16:creationId xmlns:a16="http://schemas.microsoft.com/office/drawing/2014/main" id="{DB5DA1B9-328F-4D03-9815-A116BF01204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70288" y="5348288"/>
            <a:ext cx="228600" cy="228600"/>
          </a:xfrm>
          <a:prstGeom prst="ellipse">
            <a:avLst/>
          </a:prstGeom>
          <a:solidFill>
            <a:schemeClr val="folHlink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3568" name="AutoShape 16">
            <a:extLst>
              <a:ext uri="{FF2B5EF4-FFF2-40B4-BE49-F238E27FC236}">
                <a16:creationId xmlns:a16="http://schemas.microsoft.com/office/drawing/2014/main" id="{E2D679A9-87BB-4F94-B6C3-C5F4C4EF7EBA}"/>
              </a:ext>
            </a:extLst>
          </p:cNvPr>
          <p:cNvSpPr>
            <a:spLocks noChangeArrowheads="1"/>
          </p:cNvSpPr>
          <p:nvPr/>
        </p:nvSpPr>
        <p:spPr bwMode="auto">
          <a:xfrm rot="-5400000">
            <a:off x="1913732" y="6011068"/>
            <a:ext cx="533400" cy="246063"/>
          </a:xfrm>
          <a:prstGeom prst="rightArrow">
            <a:avLst>
              <a:gd name="adj1" fmla="val 50000"/>
              <a:gd name="adj2" fmla="val 54595"/>
            </a:avLst>
          </a:prstGeom>
          <a:solidFill>
            <a:schemeClr val="hlink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3569" name="Line 17">
            <a:extLst>
              <a:ext uri="{FF2B5EF4-FFF2-40B4-BE49-F238E27FC236}">
                <a16:creationId xmlns:a16="http://schemas.microsoft.com/office/drawing/2014/main" id="{75E46EE1-EC2E-4525-89EA-5446C529FF56}"/>
              </a:ext>
            </a:extLst>
          </p:cNvPr>
          <p:cNvSpPr>
            <a:spLocks noChangeShapeType="1"/>
          </p:cNvSpPr>
          <p:nvPr/>
        </p:nvSpPr>
        <p:spPr bwMode="auto">
          <a:xfrm>
            <a:off x="3968750" y="5576888"/>
            <a:ext cx="1296988" cy="1587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570" name="Oval 18">
            <a:extLst>
              <a:ext uri="{FF2B5EF4-FFF2-40B4-BE49-F238E27FC236}">
                <a16:creationId xmlns:a16="http://schemas.microsoft.com/office/drawing/2014/main" id="{ECA04B88-6D1C-4103-9C9D-34B8C29FF04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32288" y="5348288"/>
            <a:ext cx="228600" cy="228600"/>
          </a:xfrm>
          <a:prstGeom prst="ellipse">
            <a:avLst/>
          </a:prstGeom>
          <a:solidFill>
            <a:schemeClr val="folHlink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3571" name="Oval 19">
            <a:extLst>
              <a:ext uri="{FF2B5EF4-FFF2-40B4-BE49-F238E27FC236}">
                <a16:creationId xmlns:a16="http://schemas.microsoft.com/office/drawing/2014/main" id="{1537C015-C407-4937-AA89-2196986FA20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32288" y="5119688"/>
            <a:ext cx="228600" cy="228600"/>
          </a:xfrm>
          <a:prstGeom prst="ellipse">
            <a:avLst/>
          </a:prstGeom>
          <a:solidFill>
            <a:schemeClr val="folHlink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3572" name="Oval 20">
            <a:extLst>
              <a:ext uri="{FF2B5EF4-FFF2-40B4-BE49-F238E27FC236}">
                <a16:creationId xmlns:a16="http://schemas.microsoft.com/office/drawing/2014/main" id="{3323B34C-472F-4885-AFB7-27917206728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89488" y="5348288"/>
            <a:ext cx="228600" cy="228600"/>
          </a:xfrm>
          <a:prstGeom prst="ellipse">
            <a:avLst/>
          </a:prstGeom>
          <a:solidFill>
            <a:schemeClr val="folHlink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3573" name="Oval 21">
            <a:extLst>
              <a:ext uri="{FF2B5EF4-FFF2-40B4-BE49-F238E27FC236}">
                <a16:creationId xmlns:a16="http://schemas.microsoft.com/office/drawing/2014/main" id="{8D4623A0-7359-4957-AE7D-F40871C390C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70488" y="5348288"/>
            <a:ext cx="228600" cy="228600"/>
          </a:xfrm>
          <a:prstGeom prst="ellipse">
            <a:avLst/>
          </a:prstGeom>
          <a:solidFill>
            <a:schemeClr val="folHlink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3574" name="Line 22">
            <a:extLst>
              <a:ext uri="{FF2B5EF4-FFF2-40B4-BE49-F238E27FC236}">
                <a16:creationId xmlns:a16="http://schemas.microsoft.com/office/drawing/2014/main" id="{0117ABFC-0C29-48F2-ACB8-E6331322F483}"/>
              </a:ext>
            </a:extLst>
          </p:cNvPr>
          <p:cNvSpPr>
            <a:spLocks noChangeShapeType="1"/>
          </p:cNvSpPr>
          <p:nvPr/>
        </p:nvSpPr>
        <p:spPr bwMode="auto">
          <a:xfrm>
            <a:off x="6705600" y="5562600"/>
            <a:ext cx="1830388" cy="158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575" name="Rectangle 23">
            <a:extLst>
              <a:ext uri="{FF2B5EF4-FFF2-40B4-BE49-F238E27FC236}">
                <a16:creationId xmlns:a16="http://schemas.microsoft.com/office/drawing/2014/main" id="{CB5B05C9-86F5-4F26-BFBD-B1D251F629B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07175" y="5562600"/>
            <a:ext cx="2536825" cy="363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800" b="1">
                <a:latin typeface="Times New Roman" panose="02020603050405020304" pitchFamily="18" charset="0"/>
              </a:rPr>
              <a:t>0   1   2   3   4   5   6</a:t>
            </a:r>
          </a:p>
        </p:txBody>
      </p:sp>
      <p:sp>
        <p:nvSpPr>
          <p:cNvPr id="23576" name="Oval 24">
            <a:extLst>
              <a:ext uri="{FF2B5EF4-FFF2-40B4-BE49-F238E27FC236}">
                <a16:creationId xmlns:a16="http://schemas.microsoft.com/office/drawing/2014/main" id="{70F29BFB-21CA-461E-B0F1-338094EB863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29400" y="5257800"/>
            <a:ext cx="228600" cy="228600"/>
          </a:xfrm>
          <a:prstGeom prst="ellipse">
            <a:avLst/>
          </a:prstGeom>
          <a:solidFill>
            <a:schemeClr val="folHlink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3577" name="Oval 25">
            <a:extLst>
              <a:ext uri="{FF2B5EF4-FFF2-40B4-BE49-F238E27FC236}">
                <a16:creationId xmlns:a16="http://schemas.microsoft.com/office/drawing/2014/main" id="{2B3AE912-B1F3-42C0-8A42-BB95F0A6B08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34200" y="5257800"/>
            <a:ext cx="228600" cy="228600"/>
          </a:xfrm>
          <a:prstGeom prst="ellipse">
            <a:avLst/>
          </a:prstGeom>
          <a:solidFill>
            <a:schemeClr val="folHlink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3578" name="Oval 26">
            <a:extLst>
              <a:ext uri="{FF2B5EF4-FFF2-40B4-BE49-F238E27FC236}">
                <a16:creationId xmlns:a16="http://schemas.microsoft.com/office/drawing/2014/main" id="{8DF08AE6-AA95-4598-8613-80ED9CACB06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67600" y="5257800"/>
            <a:ext cx="228600" cy="228600"/>
          </a:xfrm>
          <a:prstGeom prst="ellipse">
            <a:avLst/>
          </a:prstGeom>
          <a:solidFill>
            <a:schemeClr val="folHlink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3579" name="Oval 27">
            <a:extLst>
              <a:ext uri="{FF2B5EF4-FFF2-40B4-BE49-F238E27FC236}">
                <a16:creationId xmlns:a16="http://schemas.microsoft.com/office/drawing/2014/main" id="{256BA5D7-ACA9-49CF-967A-111DDD63CDD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62800" y="5257800"/>
            <a:ext cx="228600" cy="228600"/>
          </a:xfrm>
          <a:prstGeom prst="ellipse">
            <a:avLst/>
          </a:prstGeom>
          <a:solidFill>
            <a:schemeClr val="folHlink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3580" name="Oval 28">
            <a:extLst>
              <a:ext uri="{FF2B5EF4-FFF2-40B4-BE49-F238E27FC236}">
                <a16:creationId xmlns:a16="http://schemas.microsoft.com/office/drawing/2014/main" id="{04C27C93-FA0A-4F15-9B2D-1AE65705D87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61288" y="5272088"/>
            <a:ext cx="228600" cy="228600"/>
          </a:xfrm>
          <a:prstGeom prst="ellipse">
            <a:avLst/>
          </a:prstGeom>
          <a:solidFill>
            <a:schemeClr val="folHlink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3581" name="Oval 29">
            <a:extLst>
              <a:ext uri="{FF2B5EF4-FFF2-40B4-BE49-F238E27FC236}">
                <a16:creationId xmlns:a16="http://schemas.microsoft.com/office/drawing/2014/main" id="{490796F7-D306-4CA3-8B4B-94192322FDEC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66088" y="5272088"/>
            <a:ext cx="228600" cy="228600"/>
          </a:xfrm>
          <a:prstGeom prst="ellipse">
            <a:avLst/>
          </a:prstGeom>
          <a:solidFill>
            <a:schemeClr val="folHlink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3582" name="Oval 30">
            <a:extLst>
              <a:ext uri="{FF2B5EF4-FFF2-40B4-BE49-F238E27FC236}">
                <a16:creationId xmlns:a16="http://schemas.microsoft.com/office/drawing/2014/main" id="{FC27ABD8-E1FD-4883-89AB-1D19D769F46A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70888" y="5272088"/>
            <a:ext cx="228600" cy="228600"/>
          </a:xfrm>
          <a:prstGeom prst="ellipse">
            <a:avLst/>
          </a:prstGeom>
          <a:solidFill>
            <a:schemeClr val="folHlink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3583" name="Rectangle 31">
            <a:extLst>
              <a:ext uri="{FF2B5EF4-FFF2-40B4-BE49-F238E27FC236}">
                <a16:creationId xmlns:a16="http://schemas.microsoft.com/office/drawing/2014/main" id="{1BF31225-8F5B-4E03-B7BF-7314C9D8C6D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86600" y="6019800"/>
            <a:ext cx="1470025" cy="406400"/>
          </a:xfrm>
          <a:prstGeom prst="rect">
            <a:avLst/>
          </a:prstGeom>
          <a:solidFill>
            <a:srgbClr val="E5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000" b="1"/>
              <a:t>No Mode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PrenHall1">
  <a:themeElements>
    <a:clrScheme name="PrenHall1 2">
      <a:dk1>
        <a:srgbClr val="000000"/>
      </a:dk1>
      <a:lt1>
        <a:srgbClr val="FFFFFF"/>
      </a:lt1>
      <a:dk2>
        <a:srgbClr val="333399"/>
      </a:dk2>
      <a:lt2>
        <a:srgbClr val="1C1C1C"/>
      </a:lt2>
      <a:accent1>
        <a:srgbClr val="00E4A8"/>
      </a:accent1>
      <a:accent2>
        <a:srgbClr val="FFCF01"/>
      </a:accent2>
      <a:accent3>
        <a:srgbClr val="FFFFFF"/>
      </a:accent3>
      <a:accent4>
        <a:srgbClr val="000000"/>
      </a:accent4>
      <a:accent5>
        <a:srgbClr val="AAEFD1"/>
      </a:accent5>
      <a:accent6>
        <a:srgbClr val="E7BB01"/>
      </a:accent6>
      <a:hlink>
        <a:srgbClr val="FF0000"/>
      </a:hlink>
      <a:folHlink>
        <a:srgbClr val="3333CC"/>
      </a:folHlink>
    </a:clrScheme>
    <a:fontScheme name="PrenHall1">
      <a:majorFont>
        <a:latin typeface="Tahoma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lnDef>
  </a:objectDefaults>
  <a:extraClrSchemeLst>
    <a:extraClrScheme>
      <a:clrScheme name="PrenHall1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nHall1 2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nHall1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nHall1 4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nHall1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nHall1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nHall1 7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C:\Program Files\Microsoft Office\Templates\Presentation Designs\PrenHall1.pot</Template>
  <TotalTime>1529</TotalTime>
  <Pages>20</Pages>
  <Words>1277</Words>
  <Application>Microsoft Office PowerPoint</Application>
  <PresentationFormat>On-screen Show (4:3)</PresentationFormat>
  <Paragraphs>267</Paragraphs>
  <Slides>31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31</vt:i4>
      </vt:variant>
    </vt:vector>
  </HeadingPairs>
  <TitlesOfParts>
    <vt:vector size="41" baseType="lpstr">
      <vt:lpstr>Times New Roman</vt:lpstr>
      <vt:lpstr>ＭＳ Ｐゴシック</vt:lpstr>
      <vt:lpstr>Tahoma</vt:lpstr>
      <vt:lpstr>FrankRuehl</vt:lpstr>
      <vt:lpstr>Arial</vt:lpstr>
      <vt:lpstr>Lucida Bright</vt:lpstr>
      <vt:lpstr>Wingdings</vt:lpstr>
      <vt:lpstr>PrenHall1</vt:lpstr>
      <vt:lpstr>Equation</vt:lpstr>
      <vt:lpstr>Drawing</vt:lpstr>
      <vt:lpstr>PowerPoint Presentation</vt:lpstr>
      <vt:lpstr>Content</vt:lpstr>
      <vt:lpstr>Learning Module Topics</vt:lpstr>
      <vt:lpstr>Summary Measures</vt:lpstr>
      <vt:lpstr>Measures of Center and Location</vt:lpstr>
      <vt:lpstr>Mean (Arithmetic Average)</vt:lpstr>
      <vt:lpstr>Mean (Arithmetic Average)</vt:lpstr>
      <vt:lpstr>Median</vt:lpstr>
      <vt:lpstr>Mode</vt:lpstr>
      <vt:lpstr>Weighted Mean</vt:lpstr>
      <vt:lpstr> Review Example</vt:lpstr>
      <vt:lpstr>Summary Statistics Data Analysis in Excel</vt:lpstr>
      <vt:lpstr> Which measure of location  is the “best”?</vt:lpstr>
      <vt:lpstr>Shape of a Distribution</vt:lpstr>
      <vt:lpstr>Other Location Measures Skip these measures</vt:lpstr>
      <vt:lpstr>Percentiles</vt:lpstr>
      <vt:lpstr>Quartiles</vt:lpstr>
      <vt:lpstr>Measures of Variation</vt:lpstr>
      <vt:lpstr> Variation</vt:lpstr>
      <vt:lpstr>Range</vt:lpstr>
      <vt:lpstr> Disadvantages of the Range</vt:lpstr>
      <vt:lpstr>Interquartile Range Skip this measure</vt:lpstr>
      <vt:lpstr>Variance</vt:lpstr>
      <vt:lpstr>Standard Deviation</vt:lpstr>
      <vt:lpstr>Coefficient of Variation</vt:lpstr>
      <vt:lpstr>Comparing Coefficient  of Variation</vt:lpstr>
      <vt:lpstr>PowerPoint Presentation</vt:lpstr>
      <vt:lpstr>PowerPoint Presentation</vt:lpstr>
      <vt:lpstr>Using Microsoft Excel</vt:lpstr>
      <vt:lpstr>Summary</vt:lpstr>
      <vt:lpstr>PowerPoint Presentation</vt:lpstr>
    </vt:vector>
  </TitlesOfParts>
  <Company>University of San Diego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Business Statistics: A Decision-Making Approach, 6th edition</dc:title>
  <dc:subject>Chapter 3</dc:subject>
  <dc:creator>Dirk Yandell</dc:creator>
  <cp:keywords/>
  <dc:description/>
  <cp:lastModifiedBy>Derek Podobas</cp:lastModifiedBy>
  <cp:revision>92</cp:revision>
  <cp:lastPrinted>1998-11-22T23:37:53Z</cp:lastPrinted>
  <dcterms:created xsi:type="dcterms:W3CDTF">2001-01-13T00:04:22Z</dcterms:created>
  <dcterms:modified xsi:type="dcterms:W3CDTF">2025-02-03T21:11:37Z</dcterms:modified>
</cp:coreProperties>
</file>