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3" r:id="rId1"/>
  </p:sldMasterIdLst>
  <p:notesMasterIdLst>
    <p:notesMasterId r:id="rId49"/>
  </p:notesMasterIdLst>
  <p:handoutMasterIdLst>
    <p:handoutMasterId r:id="rId50"/>
  </p:handoutMasterIdLst>
  <p:sldIdLst>
    <p:sldId id="746" r:id="rId2"/>
    <p:sldId id="760" r:id="rId3"/>
    <p:sldId id="761" r:id="rId4"/>
    <p:sldId id="269" r:id="rId5"/>
    <p:sldId id="782" r:id="rId6"/>
    <p:sldId id="762" r:id="rId7"/>
    <p:sldId id="763" r:id="rId8"/>
    <p:sldId id="766" r:id="rId9"/>
    <p:sldId id="767" r:id="rId10"/>
    <p:sldId id="768" r:id="rId11"/>
    <p:sldId id="769" r:id="rId12"/>
    <p:sldId id="770" r:id="rId13"/>
    <p:sldId id="771" r:id="rId14"/>
    <p:sldId id="772" r:id="rId15"/>
    <p:sldId id="773" r:id="rId16"/>
    <p:sldId id="774" r:id="rId17"/>
    <p:sldId id="775" r:id="rId18"/>
    <p:sldId id="776" r:id="rId19"/>
    <p:sldId id="777" r:id="rId20"/>
    <p:sldId id="778" r:id="rId21"/>
    <p:sldId id="779" r:id="rId22"/>
    <p:sldId id="780" r:id="rId23"/>
    <p:sldId id="263" r:id="rId24"/>
    <p:sldId id="276" r:id="rId25"/>
    <p:sldId id="285" r:id="rId26"/>
    <p:sldId id="289" r:id="rId27"/>
    <p:sldId id="286" r:id="rId28"/>
    <p:sldId id="277" r:id="rId29"/>
    <p:sldId id="278" r:id="rId30"/>
    <p:sldId id="279" r:id="rId31"/>
    <p:sldId id="280" r:id="rId32"/>
    <p:sldId id="295" r:id="rId33"/>
    <p:sldId id="261" r:id="rId34"/>
    <p:sldId id="293" r:id="rId35"/>
    <p:sldId id="298" r:id="rId36"/>
    <p:sldId id="300" r:id="rId37"/>
    <p:sldId id="304" r:id="rId38"/>
    <p:sldId id="301" r:id="rId39"/>
    <p:sldId id="302" r:id="rId40"/>
    <p:sldId id="303" r:id="rId41"/>
    <p:sldId id="305" r:id="rId42"/>
    <p:sldId id="291" r:id="rId43"/>
    <p:sldId id="294" r:id="rId44"/>
    <p:sldId id="292" r:id="rId45"/>
    <p:sldId id="781" r:id="rId46"/>
    <p:sldId id="306" r:id="rId47"/>
    <p:sldId id="400" r:id="rId48"/>
  </p:sldIdLst>
  <p:sldSz cx="9144000" cy="6858000" type="screen4x3"/>
  <p:notesSz cx="6858000" cy="9144000"/>
  <p:embeddedFontLst>
    <p:embeddedFont>
      <p:font typeface="FrankRuehl" panose="020E0503060101010101" pitchFamily="34" charset="-79"/>
      <p:regular r:id="rId51"/>
    </p:embeddedFont>
    <p:embeddedFont>
      <p:font typeface="Lucida Bright" panose="02040602050505020304" pitchFamily="18" charset="0"/>
      <p:regular r:id="rId52"/>
      <p:bold r:id="rId53"/>
      <p:italic r:id="rId54"/>
      <p:boldItalic r:id="rId55"/>
    </p:embeddedFont>
    <p:embeddedFont>
      <p:font typeface="Tahoma" panose="020B0604030504040204" pitchFamily="34" charset="0"/>
      <p:regular r:id="rId56"/>
      <p:bold r:id="rId57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E0BD"/>
    <a:srgbClr val="F983C1"/>
    <a:srgbClr val="C1BAF8"/>
    <a:srgbClr val="FDD29F"/>
    <a:srgbClr val="FDDCB5"/>
    <a:srgbClr val="FFFFCD"/>
    <a:srgbClr val="FFFFD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75" autoAdjust="0"/>
  </p:normalViewPr>
  <p:slideViewPr>
    <p:cSldViewPr>
      <p:cViewPr varScale="1">
        <p:scale>
          <a:sx n="74" d="100"/>
          <a:sy n="74" d="100"/>
        </p:scale>
        <p:origin x="113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1940"/>
    </p:cViewPr>
  </p:sorterViewPr>
  <p:notesViewPr>
    <p:cSldViewPr>
      <p:cViewPr>
        <p:scale>
          <a:sx n="75" d="100"/>
          <a:sy n="75" d="100"/>
        </p:scale>
        <p:origin x="-2220" y="-2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4D20A6-EF39-40CB-9CE3-1488D804680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421108A0-C271-43B2-B706-308D444D1B2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rPr>
            <a:t>Data</a:t>
          </a:r>
          <a:endParaRPr kumimoji="0" lang="en-US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endParaRPr>
        </a:p>
      </dgm:t>
    </dgm:pt>
    <dgm:pt modelId="{03F569EC-FC6B-459E-AA84-BDFEE5E88FB4}" type="parTrans" cxnId="{0A71E3E5-BFE6-40A0-A558-9D5C1611D588}">
      <dgm:prSet/>
      <dgm:spPr/>
    </dgm:pt>
    <dgm:pt modelId="{D0C3B433-5C72-4167-A102-E3118AF55493}" type="sibTrans" cxnId="{0A71E3E5-BFE6-40A0-A558-9D5C1611D588}">
      <dgm:prSet/>
      <dgm:spPr/>
    </dgm:pt>
    <dgm:pt modelId="{C6E9AD62-556A-49DA-961A-5E9D5B9EEF2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rPr>
            <a:t>Qualitative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rPr>
            <a:t>(Categorical)</a:t>
          </a:r>
          <a:endParaRPr kumimoji="0" lang="en-US" altLang="en-US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panose="020B0604030504040204" pitchFamily="34" charset="0"/>
          </a:endParaRPr>
        </a:p>
      </dgm:t>
    </dgm:pt>
    <dgm:pt modelId="{8FC2F3B6-3E48-4B9D-B626-AC212E4C995E}" type="parTrans" cxnId="{469FF83A-9334-4B02-A816-01DCE16425A4}">
      <dgm:prSet/>
      <dgm:spPr/>
    </dgm:pt>
    <dgm:pt modelId="{DAB38E2C-C16E-4D3C-B2DE-FEEBF4E0844E}" type="sibTrans" cxnId="{469FF83A-9334-4B02-A816-01DCE16425A4}">
      <dgm:prSet/>
      <dgm:spPr/>
    </dgm:pt>
    <dgm:pt modelId="{68F35F0A-AF2D-4152-8A91-E827AFF1263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rgbClr val="474747"/>
              </a:solidFill>
              <a:effectLst/>
              <a:latin typeface="Arial" panose="020B0604020202020204" pitchFamily="34" charset="0"/>
            </a:rPr>
            <a:t>Quantitative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rgbClr val="474747"/>
              </a:solidFill>
              <a:effectLst/>
              <a:latin typeface="Arial" panose="020B0604020202020204" pitchFamily="34" charset="0"/>
            </a:rPr>
            <a:t>(Numerical)</a:t>
          </a:r>
        </a:p>
      </dgm:t>
    </dgm:pt>
    <dgm:pt modelId="{CE9B3B5E-D40D-4065-BF54-E6FAB57CA1CA}" type="parTrans" cxnId="{148555B5-E0D5-408D-8406-DC5808765E69}">
      <dgm:prSet/>
      <dgm:spPr/>
    </dgm:pt>
    <dgm:pt modelId="{FE6DE356-A30D-4514-B33E-D962BAE7B058}" type="sibTrans" cxnId="{148555B5-E0D5-408D-8406-DC5808765E69}">
      <dgm:prSet/>
      <dgm:spPr/>
    </dgm:pt>
    <dgm:pt modelId="{600236C2-402F-4DAF-AF48-9A2647039FB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rgbClr val="474747"/>
              </a:solidFill>
              <a:effectLst/>
              <a:latin typeface="Arial" panose="020B0604020202020204" pitchFamily="34" charset="0"/>
            </a:rPr>
            <a:t>Discrete</a:t>
          </a:r>
          <a:endParaRPr kumimoji="0" lang="en-US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endParaRPr>
        </a:p>
      </dgm:t>
    </dgm:pt>
    <dgm:pt modelId="{E7C17D04-8AED-4F7C-B5A8-AF6435BBDFFC}" type="parTrans" cxnId="{39A7C77A-A2B9-4D20-9F7D-68619EE13097}">
      <dgm:prSet/>
      <dgm:spPr/>
    </dgm:pt>
    <dgm:pt modelId="{435CAF8B-3D4D-41F4-97B6-928EBFE5259F}" type="sibTrans" cxnId="{39A7C77A-A2B9-4D20-9F7D-68619EE13097}">
      <dgm:prSet/>
      <dgm:spPr/>
    </dgm:pt>
    <dgm:pt modelId="{6AFA8C93-897B-4C5F-8B54-54F2563949E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rgbClr val="474747"/>
              </a:solidFill>
              <a:effectLst/>
              <a:latin typeface="Arial" panose="020B0604020202020204" pitchFamily="34" charset="0"/>
            </a:rPr>
            <a:t>Continuous</a:t>
          </a:r>
          <a:endParaRPr kumimoji="0" lang="en-US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endParaRPr>
        </a:p>
      </dgm:t>
    </dgm:pt>
    <dgm:pt modelId="{51514334-18E7-4EF4-B681-B6B0F8E6581D}" type="parTrans" cxnId="{1BA2F16C-8EB0-40FE-81E7-0FA62EB88FA3}">
      <dgm:prSet/>
      <dgm:spPr/>
    </dgm:pt>
    <dgm:pt modelId="{83F6F715-9D06-4BDD-B502-8DF4F25D496E}" type="sibTrans" cxnId="{1BA2F16C-8EB0-40FE-81E7-0FA62EB88FA3}">
      <dgm:prSet/>
      <dgm:spPr/>
    </dgm:pt>
    <dgm:pt modelId="{F055E112-2939-4AEC-8213-666921C58DDB}" type="pres">
      <dgm:prSet presAssocID="{234D20A6-EF39-40CB-9CE3-1488D80468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19B7F53-735E-47BB-A3F3-3F8F59F718DF}" type="pres">
      <dgm:prSet presAssocID="{421108A0-C271-43B2-B706-308D444D1B2D}" presName="hierRoot1" presStyleCnt="0">
        <dgm:presLayoutVars>
          <dgm:hierBranch/>
        </dgm:presLayoutVars>
      </dgm:prSet>
      <dgm:spPr/>
    </dgm:pt>
    <dgm:pt modelId="{A3073C64-F048-4F62-93DA-6DB286189FD5}" type="pres">
      <dgm:prSet presAssocID="{421108A0-C271-43B2-B706-308D444D1B2D}" presName="rootComposite1" presStyleCnt="0"/>
      <dgm:spPr/>
    </dgm:pt>
    <dgm:pt modelId="{7A470BC3-23D7-4FD3-9265-67714D6F7491}" type="pres">
      <dgm:prSet presAssocID="{421108A0-C271-43B2-B706-308D444D1B2D}" presName="rootText1" presStyleLbl="node0" presStyleIdx="0" presStyleCnt="1">
        <dgm:presLayoutVars>
          <dgm:chPref val="3"/>
        </dgm:presLayoutVars>
      </dgm:prSet>
      <dgm:spPr/>
    </dgm:pt>
    <dgm:pt modelId="{CACF9386-12B1-4F5D-BA65-381899EBD2AE}" type="pres">
      <dgm:prSet presAssocID="{421108A0-C271-43B2-B706-308D444D1B2D}" presName="rootConnector1" presStyleLbl="node1" presStyleIdx="0" presStyleCnt="0"/>
      <dgm:spPr/>
    </dgm:pt>
    <dgm:pt modelId="{57BC9278-01F1-46C4-BEF2-1B7CC2E475BA}" type="pres">
      <dgm:prSet presAssocID="{421108A0-C271-43B2-B706-308D444D1B2D}" presName="hierChild2" presStyleCnt="0"/>
      <dgm:spPr/>
    </dgm:pt>
    <dgm:pt modelId="{F51257D7-DF10-4007-9DB7-255F9966F93D}" type="pres">
      <dgm:prSet presAssocID="{8FC2F3B6-3E48-4B9D-B626-AC212E4C995E}" presName="Name35" presStyleLbl="parChTrans1D2" presStyleIdx="0" presStyleCnt="2"/>
      <dgm:spPr/>
    </dgm:pt>
    <dgm:pt modelId="{4DFA0F5D-BC35-4FFA-9060-F0CA30EBB187}" type="pres">
      <dgm:prSet presAssocID="{C6E9AD62-556A-49DA-961A-5E9D5B9EEF2E}" presName="hierRoot2" presStyleCnt="0">
        <dgm:presLayoutVars>
          <dgm:hierBranch/>
        </dgm:presLayoutVars>
      </dgm:prSet>
      <dgm:spPr/>
    </dgm:pt>
    <dgm:pt modelId="{BA4CF15F-8DFD-4C92-8B5C-707C9ACF1EAB}" type="pres">
      <dgm:prSet presAssocID="{C6E9AD62-556A-49DA-961A-5E9D5B9EEF2E}" presName="rootComposite" presStyleCnt="0"/>
      <dgm:spPr/>
    </dgm:pt>
    <dgm:pt modelId="{F517374A-EC51-43E9-8B56-793FCE8E79B9}" type="pres">
      <dgm:prSet presAssocID="{C6E9AD62-556A-49DA-961A-5E9D5B9EEF2E}" presName="rootText" presStyleLbl="node2" presStyleIdx="0" presStyleCnt="2">
        <dgm:presLayoutVars>
          <dgm:chPref val="3"/>
        </dgm:presLayoutVars>
      </dgm:prSet>
      <dgm:spPr/>
    </dgm:pt>
    <dgm:pt modelId="{4D8827CE-3DB0-434A-83E7-EE858A590CB0}" type="pres">
      <dgm:prSet presAssocID="{C6E9AD62-556A-49DA-961A-5E9D5B9EEF2E}" presName="rootConnector" presStyleLbl="node2" presStyleIdx="0" presStyleCnt="2"/>
      <dgm:spPr/>
    </dgm:pt>
    <dgm:pt modelId="{3B41B119-B4D3-423F-971D-A6E527AA86DA}" type="pres">
      <dgm:prSet presAssocID="{C6E9AD62-556A-49DA-961A-5E9D5B9EEF2E}" presName="hierChild4" presStyleCnt="0"/>
      <dgm:spPr/>
    </dgm:pt>
    <dgm:pt modelId="{5B5A508A-EE3B-4B50-AE85-EC5579D07293}" type="pres">
      <dgm:prSet presAssocID="{C6E9AD62-556A-49DA-961A-5E9D5B9EEF2E}" presName="hierChild5" presStyleCnt="0"/>
      <dgm:spPr/>
    </dgm:pt>
    <dgm:pt modelId="{93AACDB5-3539-46E2-A882-F27957E119F1}" type="pres">
      <dgm:prSet presAssocID="{CE9B3B5E-D40D-4065-BF54-E6FAB57CA1CA}" presName="Name35" presStyleLbl="parChTrans1D2" presStyleIdx="1" presStyleCnt="2"/>
      <dgm:spPr/>
    </dgm:pt>
    <dgm:pt modelId="{E438C38B-2908-45EA-B7A8-56DB7590B907}" type="pres">
      <dgm:prSet presAssocID="{68F35F0A-AF2D-4152-8A91-E827AFF12634}" presName="hierRoot2" presStyleCnt="0">
        <dgm:presLayoutVars>
          <dgm:hierBranch/>
        </dgm:presLayoutVars>
      </dgm:prSet>
      <dgm:spPr/>
    </dgm:pt>
    <dgm:pt modelId="{126DC9B5-9B5C-48FF-839A-35F8C5EDDE56}" type="pres">
      <dgm:prSet presAssocID="{68F35F0A-AF2D-4152-8A91-E827AFF12634}" presName="rootComposite" presStyleCnt="0"/>
      <dgm:spPr/>
    </dgm:pt>
    <dgm:pt modelId="{F7CADD29-9E22-4B19-BD01-10AD48942631}" type="pres">
      <dgm:prSet presAssocID="{68F35F0A-AF2D-4152-8A91-E827AFF12634}" presName="rootText" presStyleLbl="node2" presStyleIdx="1" presStyleCnt="2">
        <dgm:presLayoutVars>
          <dgm:chPref val="3"/>
        </dgm:presLayoutVars>
      </dgm:prSet>
      <dgm:spPr/>
    </dgm:pt>
    <dgm:pt modelId="{9351912D-FFF8-415F-8C2D-31C747B30ED3}" type="pres">
      <dgm:prSet presAssocID="{68F35F0A-AF2D-4152-8A91-E827AFF12634}" presName="rootConnector" presStyleLbl="node2" presStyleIdx="1" presStyleCnt="2"/>
      <dgm:spPr/>
    </dgm:pt>
    <dgm:pt modelId="{56A3A4E8-5176-42F9-ABC9-57340821CCBD}" type="pres">
      <dgm:prSet presAssocID="{68F35F0A-AF2D-4152-8A91-E827AFF12634}" presName="hierChild4" presStyleCnt="0"/>
      <dgm:spPr/>
    </dgm:pt>
    <dgm:pt modelId="{A5620396-2441-46AB-9D20-E069EC2B482A}" type="pres">
      <dgm:prSet presAssocID="{E7C17D04-8AED-4F7C-B5A8-AF6435BBDFFC}" presName="Name35" presStyleLbl="parChTrans1D3" presStyleIdx="0" presStyleCnt="2"/>
      <dgm:spPr/>
    </dgm:pt>
    <dgm:pt modelId="{724699D8-4074-47ED-8D69-56AC24B1205C}" type="pres">
      <dgm:prSet presAssocID="{600236C2-402F-4DAF-AF48-9A2647039FBD}" presName="hierRoot2" presStyleCnt="0">
        <dgm:presLayoutVars>
          <dgm:hierBranch val="r"/>
        </dgm:presLayoutVars>
      </dgm:prSet>
      <dgm:spPr/>
    </dgm:pt>
    <dgm:pt modelId="{93917920-9519-4D35-A408-D9719AF74C3B}" type="pres">
      <dgm:prSet presAssocID="{600236C2-402F-4DAF-AF48-9A2647039FBD}" presName="rootComposite" presStyleCnt="0"/>
      <dgm:spPr/>
    </dgm:pt>
    <dgm:pt modelId="{E045708D-1B2B-475A-A511-5770C0CDD2C8}" type="pres">
      <dgm:prSet presAssocID="{600236C2-402F-4DAF-AF48-9A2647039FBD}" presName="rootText" presStyleLbl="node3" presStyleIdx="0" presStyleCnt="2">
        <dgm:presLayoutVars>
          <dgm:chPref val="3"/>
        </dgm:presLayoutVars>
      </dgm:prSet>
      <dgm:spPr/>
    </dgm:pt>
    <dgm:pt modelId="{63EEA3A3-AB62-4BC0-8DEE-6C04D813F212}" type="pres">
      <dgm:prSet presAssocID="{600236C2-402F-4DAF-AF48-9A2647039FBD}" presName="rootConnector" presStyleLbl="node3" presStyleIdx="0" presStyleCnt="2"/>
      <dgm:spPr/>
    </dgm:pt>
    <dgm:pt modelId="{615B231A-CD16-49B7-8EE8-DF0BE4DC6DB8}" type="pres">
      <dgm:prSet presAssocID="{600236C2-402F-4DAF-AF48-9A2647039FBD}" presName="hierChild4" presStyleCnt="0"/>
      <dgm:spPr/>
    </dgm:pt>
    <dgm:pt modelId="{4DE826E6-30E2-4A8C-AE47-5F4E07508402}" type="pres">
      <dgm:prSet presAssocID="{600236C2-402F-4DAF-AF48-9A2647039FBD}" presName="hierChild5" presStyleCnt="0"/>
      <dgm:spPr/>
    </dgm:pt>
    <dgm:pt modelId="{C8141B93-5FFA-45E5-A332-E0381ACC883D}" type="pres">
      <dgm:prSet presAssocID="{51514334-18E7-4EF4-B681-B6B0F8E6581D}" presName="Name35" presStyleLbl="parChTrans1D3" presStyleIdx="1" presStyleCnt="2"/>
      <dgm:spPr/>
    </dgm:pt>
    <dgm:pt modelId="{6D943BC9-1D27-4E10-AB1B-2F897D9EE8E6}" type="pres">
      <dgm:prSet presAssocID="{6AFA8C93-897B-4C5F-8B54-54F2563949E9}" presName="hierRoot2" presStyleCnt="0">
        <dgm:presLayoutVars>
          <dgm:hierBranch val="r"/>
        </dgm:presLayoutVars>
      </dgm:prSet>
      <dgm:spPr/>
    </dgm:pt>
    <dgm:pt modelId="{5EE4DEED-E06A-47F2-979A-D4CE4FBB7EA1}" type="pres">
      <dgm:prSet presAssocID="{6AFA8C93-897B-4C5F-8B54-54F2563949E9}" presName="rootComposite" presStyleCnt="0"/>
      <dgm:spPr/>
    </dgm:pt>
    <dgm:pt modelId="{DB09D79E-A8FE-4836-A708-0466B038FBC1}" type="pres">
      <dgm:prSet presAssocID="{6AFA8C93-897B-4C5F-8B54-54F2563949E9}" presName="rootText" presStyleLbl="node3" presStyleIdx="1" presStyleCnt="2">
        <dgm:presLayoutVars>
          <dgm:chPref val="3"/>
        </dgm:presLayoutVars>
      </dgm:prSet>
      <dgm:spPr/>
    </dgm:pt>
    <dgm:pt modelId="{DD8ECB59-361D-450F-A449-A29133BB15E5}" type="pres">
      <dgm:prSet presAssocID="{6AFA8C93-897B-4C5F-8B54-54F2563949E9}" presName="rootConnector" presStyleLbl="node3" presStyleIdx="1" presStyleCnt="2"/>
      <dgm:spPr/>
    </dgm:pt>
    <dgm:pt modelId="{1AC0DC82-D779-4540-AAAE-F3B3B85524A9}" type="pres">
      <dgm:prSet presAssocID="{6AFA8C93-897B-4C5F-8B54-54F2563949E9}" presName="hierChild4" presStyleCnt="0"/>
      <dgm:spPr/>
    </dgm:pt>
    <dgm:pt modelId="{D16AE3C9-860D-46B7-B330-2272B36A81DB}" type="pres">
      <dgm:prSet presAssocID="{6AFA8C93-897B-4C5F-8B54-54F2563949E9}" presName="hierChild5" presStyleCnt="0"/>
      <dgm:spPr/>
    </dgm:pt>
    <dgm:pt modelId="{DEFEAAFE-1673-46F0-B41A-60235BB7A89B}" type="pres">
      <dgm:prSet presAssocID="{68F35F0A-AF2D-4152-8A91-E827AFF12634}" presName="hierChild5" presStyleCnt="0"/>
      <dgm:spPr/>
    </dgm:pt>
    <dgm:pt modelId="{188003D3-7328-4FF3-91EC-296F50B0BD76}" type="pres">
      <dgm:prSet presAssocID="{421108A0-C271-43B2-B706-308D444D1B2D}" presName="hierChild3" presStyleCnt="0"/>
      <dgm:spPr/>
    </dgm:pt>
  </dgm:ptLst>
  <dgm:cxnLst>
    <dgm:cxn modelId="{14F30C21-6F69-457D-B5DF-1813D3C19796}" type="presOf" srcId="{6AFA8C93-897B-4C5F-8B54-54F2563949E9}" destId="{DB09D79E-A8FE-4836-A708-0466B038FBC1}" srcOrd="0" destOrd="0" presId="urn:microsoft.com/office/officeart/2005/8/layout/orgChart1"/>
    <dgm:cxn modelId="{4F2FCF2B-DE6A-48EB-9C8E-E0296CFDF8FD}" type="presOf" srcId="{6AFA8C93-897B-4C5F-8B54-54F2563949E9}" destId="{DD8ECB59-361D-450F-A449-A29133BB15E5}" srcOrd="1" destOrd="0" presId="urn:microsoft.com/office/officeart/2005/8/layout/orgChart1"/>
    <dgm:cxn modelId="{DFCF102E-5B66-479B-BF1D-06CA362DBE3E}" type="presOf" srcId="{E7C17D04-8AED-4F7C-B5A8-AF6435BBDFFC}" destId="{A5620396-2441-46AB-9D20-E069EC2B482A}" srcOrd="0" destOrd="0" presId="urn:microsoft.com/office/officeart/2005/8/layout/orgChart1"/>
    <dgm:cxn modelId="{8D204A37-CF8F-4DF4-AD0D-C24F99143A0C}" type="presOf" srcId="{51514334-18E7-4EF4-B681-B6B0F8E6581D}" destId="{C8141B93-5FFA-45E5-A332-E0381ACC883D}" srcOrd="0" destOrd="0" presId="urn:microsoft.com/office/officeart/2005/8/layout/orgChart1"/>
    <dgm:cxn modelId="{469FF83A-9334-4B02-A816-01DCE16425A4}" srcId="{421108A0-C271-43B2-B706-308D444D1B2D}" destId="{C6E9AD62-556A-49DA-961A-5E9D5B9EEF2E}" srcOrd="0" destOrd="0" parTransId="{8FC2F3B6-3E48-4B9D-B626-AC212E4C995E}" sibTransId="{DAB38E2C-C16E-4D3C-B2DE-FEEBF4E0844E}"/>
    <dgm:cxn modelId="{1BA2F16C-8EB0-40FE-81E7-0FA62EB88FA3}" srcId="{68F35F0A-AF2D-4152-8A91-E827AFF12634}" destId="{6AFA8C93-897B-4C5F-8B54-54F2563949E9}" srcOrd="1" destOrd="0" parTransId="{51514334-18E7-4EF4-B681-B6B0F8E6581D}" sibTransId="{83F6F715-9D06-4BDD-B502-8DF4F25D496E}"/>
    <dgm:cxn modelId="{0363124E-4AF1-42EB-A7E8-DD07195ACDD7}" type="presOf" srcId="{600236C2-402F-4DAF-AF48-9A2647039FBD}" destId="{E045708D-1B2B-475A-A511-5770C0CDD2C8}" srcOrd="0" destOrd="0" presId="urn:microsoft.com/office/officeart/2005/8/layout/orgChart1"/>
    <dgm:cxn modelId="{15A12A4E-A532-4907-8932-48BD3B75BF22}" type="presOf" srcId="{C6E9AD62-556A-49DA-961A-5E9D5B9EEF2E}" destId="{4D8827CE-3DB0-434A-83E7-EE858A590CB0}" srcOrd="1" destOrd="0" presId="urn:microsoft.com/office/officeart/2005/8/layout/orgChart1"/>
    <dgm:cxn modelId="{06EF3759-FF96-4300-BE2B-78554CFBCF97}" type="presOf" srcId="{8FC2F3B6-3E48-4B9D-B626-AC212E4C995E}" destId="{F51257D7-DF10-4007-9DB7-255F9966F93D}" srcOrd="0" destOrd="0" presId="urn:microsoft.com/office/officeart/2005/8/layout/orgChart1"/>
    <dgm:cxn modelId="{39A7C77A-A2B9-4D20-9F7D-68619EE13097}" srcId="{68F35F0A-AF2D-4152-8A91-E827AFF12634}" destId="{600236C2-402F-4DAF-AF48-9A2647039FBD}" srcOrd="0" destOrd="0" parTransId="{E7C17D04-8AED-4F7C-B5A8-AF6435BBDFFC}" sibTransId="{435CAF8B-3D4D-41F4-97B6-928EBFE5259F}"/>
    <dgm:cxn modelId="{7F20117D-D2C3-4976-91F2-1635AFE17592}" type="presOf" srcId="{421108A0-C271-43B2-B706-308D444D1B2D}" destId="{CACF9386-12B1-4F5D-BA65-381899EBD2AE}" srcOrd="1" destOrd="0" presId="urn:microsoft.com/office/officeart/2005/8/layout/orgChart1"/>
    <dgm:cxn modelId="{E254E889-4467-4ECC-A954-0FE6614DA760}" type="presOf" srcId="{68F35F0A-AF2D-4152-8A91-E827AFF12634}" destId="{9351912D-FFF8-415F-8C2D-31C747B30ED3}" srcOrd="1" destOrd="0" presId="urn:microsoft.com/office/officeart/2005/8/layout/orgChart1"/>
    <dgm:cxn modelId="{BB859E9C-614D-4867-BF01-7D66B3F0298E}" type="presOf" srcId="{CE9B3B5E-D40D-4065-BF54-E6FAB57CA1CA}" destId="{93AACDB5-3539-46E2-A882-F27957E119F1}" srcOrd="0" destOrd="0" presId="urn:microsoft.com/office/officeart/2005/8/layout/orgChart1"/>
    <dgm:cxn modelId="{54D9EEA1-75E6-4314-89EC-ED7F8A8ED08A}" type="presOf" srcId="{421108A0-C271-43B2-B706-308D444D1B2D}" destId="{7A470BC3-23D7-4FD3-9265-67714D6F7491}" srcOrd="0" destOrd="0" presId="urn:microsoft.com/office/officeart/2005/8/layout/orgChart1"/>
    <dgm:cxn modelId="{20BD1CA4-4BD2-4878-8AC4-59CD03EFABD8}" type="presOf" srcId="{600236C2-402F-4DAF-AF48-9A2647039FBD}" destId="{63EEA3A3-AB62-4BC0-8DEE-6C04D813F212}" srcOrd="1" destOrd="0" presId="urn:microsoft.com/office/officeart/2005/8/layout/orgChart1"/>
    <dgm:cxn modelId="{148555B5-E0D5-408D-8406-DC5808765E69}" srcId="{421108A0-C271-43B2-B706-308D444D1B2D}" destId="{68F35F0A-AF2D-4152-8A91-E827AFF12634}" srcOrd="1" destOrd="0" parTransId="{CE9B3B5E-D40D-4065-BF54-E6FAB57CA1CA}" sibTransId="{FE6DE356-A30D-4514-B33E-D962BAE7B058}"/>
    <dgm:cxn modelId="{822731C3-7B48-4693-8677-D5951906625E}" type="presOf" srcId="{C6E9AD62-556A-49DA-961A-5E9D5B9EEF2E}" destId="{F517374A-EC51-43E9-8B56-793FCE8E79B9}" srcOrd="0" destOrd="0" presId="urn:microsoft.com/office/officeart/2005/8/layout/orgChart1"/>
    <dgm:cxn modelId="{BDBFCEC5-232D-47E6-89AB-E5E62D66B0FC}" type="presOf" srcId="{234D20A6-EF39-40CB-9CE3-1488D804680E}" destId="{F055E112-2939-4AEC-8213-666921C58DDB}" srcOrd="0" destOrd="0" presId="urn:microsoft.com/office/officeart/2005/8/layout/orgChart1"/>
    <dgm:cxn modelId="{0A71E3E5-BFE6-40A0-A558-9D5C1611D588}" srcId="{234D20A6-EF39-40CB-9CE3-1488D804680E}" destId="{421108A0-C271-43B2-B706-308D444D1B2D}" srcOrd="0" destOrd="0" parTransId="{03F569EC-FC6B-459E-AA84-BDFEE5E88FB4}" sibTransId="{D0C3B433-5C72-4167-A102-E3118AF55493}"/>
    <dgm:cxn modelId="{A91711E9-D665-423D-B8CF-D6AC5955A34A}" type="presOf" srcId="{68F35F0A-AF2D-4152-8A91-E827AFF12634}" destId="{F7CADD29-9E22-4B19-BD01-10AD48942631}" srcOrd="0" destOrd="0" presId="urn:microsoft.com/office/officeart/2005/8/layout/orgChart1"/>
    <dgm:cxn modelId="{FB85E2A9-7489-4EB8-8A30-8B476743BA8B}" type="presParOf" srcId="{F055E112-2939-4AEC-8213-666921C58DDB}" destId="{C19B7F53-735E-47BB-A3F3-3F8F59F718DF}" srcOrd="0" destOrd="0" presId="urn:microsoft.com/office/officeart/2005/8/layout/orgChart1"/>
    <dgm:cxn modelId="{5AF01E9E-9176-4F89-988C-69675D32BDA9}" type="presParOf" srcId="{C19B7F53-735E-47BB-A3F3-3F8F59F718DF}" destId="{A3073C64-F048-4F62-93DA-6DB286189FD5}" srcOrd="0" destOrd="0" presId="urn:microsoft.com/office/officeart/2005/8/layout/orgChart1"/>
    <dgm:cxn modelId="{EFCF61E3-84F5-4FEF-AD1D-BB4D158BD06C}" type="presParOf" srcId="{A3073C64-F048-4F62-93DA-6DB286189FD5}" destId="{7A470BC3-23D7-4FD3-9265-67714D6F7491}" srcOrd="0" destOrd="0" presId="urn:microsoft.com/office/officeart/2005/8/layout/orgChart1"/>
    <dgm:cxn modelId="{B0ACC0E8-1375-4255-BF35-18F9ABEDAD09}" type="presParOf" srcId="{A3073C64-F048-4F62-93DA-6DB286189FD5}" destId="{CACF9386-12B1-4F5D-BA65-381899EBD2AE}" srcOrd="1" destOrd="0" presId="urn:microsoft.com/office/officeart/2005/8/layout/orgChart1"/>
    <dgm:cxn modelId="{FA25AD8D-55C7-47D7-9DCB-FAE6399063BD}" type="presParOf" srcId="{C19B7F53-735E-47BB-A3F3-3F8F59F718DF}" destId="{57BC9278-01F1-46C4-BEF2-1B7CC2E475BA}" srcOrd="1" destOrd="0" presId="urn:microsoft.com/office/officeart/2005/8/layout/orgChart1"/>
    <dgm:cxn modelId="{6879B380-C03A-41E7-AC51-D41846EDBE58}" type="presParOf" srcId="{57BC9278-01F1-46C4-BEF2-1B7CC2E475BA}" destId="{F51257D7-DF10-4007-9DB7-255F9966F93D}" srcOrd="0" destOrd="0" presId="urn:microsoft.com/office/officeart/2005/8/layout/orgChart1"/>
    <dgm:cxn modelId="{3C8BE685-7933-4675-86DA-6FE95C63E23D}" type="presParOf" srcId="{57BC9278-01F1-46C4-BEF2-1B7CC2E475BA}" destId="{4DFA0F5D-BC35-4FFA-9060-F0CA30EBB187}" srcOrd="1" destOrd="0" presId="urn:microsoft.com/office/officeart/2005/8/layout/orgChart1"/>
    <dgm:cxn modelId="{9E370525-20F6-43C6-B8EE-6F2172ECFB5C}" type="presParOf" srcId="{4DFA0F5D-BC35-4FFA-9060-F0CA30EBB187}" destId="{BA4CF15F-8DFD-4C92-8B5C-707C9ACF1EAB}" srcOrd="0" destOrd="0" presId="urn:microsoft.com/office/officeart/2005/8/layout/orgChart1"/>
    <dgm:cxn modelId="{EC9283D1-CA01-43E9-B73F-1C88E90507FB}" type="presParOf" srcId="{BA4CF15F-8DFD-4C92-8B5C-707C9ACF1EAB}" destId="{F517374A-EC51-43E9-8B56-793FCE8E79B9}" srcOrd="0" destOrd="0" presId="urn:microsoft.com/office/officeart/2005/8/layout/orgChart1"/>
    <dgm:cxn modelId="{149ACD7C-B843-462E-8824-61D97DFF1869}" type="presParOf" srcId="{BA4CF15F-8DFD-4C92-8B5C-707C9ACF1EAB}" destId="{4D8827CE-3DB0-434A-83E7-EE858A590CB0}" srcOrd="1" destOrd="0" presId="urn:microsoft.com/office/officeart/2005/8/layout/orgChart1"/>
    <dgm:cxn modelId="{8D709EC5-97CE-4764-88DB-F0A873452A89}" type="presParOf" srcId="{4DFA0F5D-BC35-4FFA-9060-F0CA30EBB187}" destId="{3B41B119-B4D3-423F-971D-A6E527AA86DA}" srcOrd="1" destOrd="0" presId="urn:microsoft.com/office/officeart/2005/8/layout/orgChart1"/>
    <dgm:cxn modelId="{CDFBE500-BF2C-465F-81FC-46822DB0D87D}" type="presParOf" srcId="{4DFA0F5D-BC35-4FFA-9060-F0CA30EBB187}" destId="{5B5A508A-EE3B-4B50-AE85-EC5579D07293}" srcOrd="2" destOrd="0" presId="urn:microsoft.com/office/officeart/2005/8/layout/orgChart1"/>
    <dgm:cxn modelId="{B2240EC6-A35F-44C3-BEF3-59422379B883}" type="presParOf" srcId="{57BC9278-01F1-46C4-BEF2-1B7CC2E475BA}" destId="{93AACDB5-3539-46E2-A882-F27957E119F1}" srcOrd="2" destOrd="0" presId="urn:microsoft.com/office/officeart/2005/8/layout/orgChart1"/>
    <dgm:cxn modelId="{368B0D49-14E0-4BD3-8FF7-14644121A5D2}" type="presParOf" srcId="{57BC9278-01F1-46C4-BEF2-1B7CC2E475BA}" destId="{E438C38B-2908-45EA-B7A8-56DB7590B907}" srcOrd="3" destOrd="0" presId="urn:microsoft.com/office/officeart/2005/8/layout/orgChart1"/>
    <dgm:cxn modelId="{BC59C62D-26C4-4BFC-B1C2-DCCDEE3F8151}" type="presParOf" srcId="{E438C38B-2908-45EA-B7A8-56DB7590B907}" destId="{126DC9B5-9B5C-48FF-839A-35F8C5EDDE56}" srcOrd="0" destOrd="0" presId="urn:microsoft.com/office/officeart/2005/8/layout/orgChart1"/>
    <dgm:cxn modelId="{6B360A97-7C80-4C75-A2F0-965B6F1DC778}" type="presParOf" srcId="{126DC9B5-9B5C-48FF-839A-35F8C5EDDE56}" destId="{F7CADD29-9E22-4B19-BD01-10AD48942631}" srcOrd="0" destOrd="0" presId="urn:microsoft.com/office/officeart/2005/8/layout/orgChart1"/>
    <dgm:cxn modelId="{346F8369-F016-424E-B447-10E50005B5F6}" type="presParOf" srcId="{126DC9B5-9B5C-48FF-839A-35F8C5EDDE56}" destId="{9351912D-FFF8-415F-8C2D-31C747B30ED3}" srcOrd="1" destOrd="0" presId="urn:microsoft.com/office/officeart/2005/8/layout/orgChart1"/>
    <dgm:cxn modelId="{07563916-1F0B-423F-A40A-7880968460AA}" type="presParOf" srcId="{E438C38B-2908-45EA-B7A8-56DB7590B907}" destId="{56A3A4E8-5176-42F9-ABC9-57340821CCBD}" srcOrd="1" destOrd="0" presId="urn:microsoft.com/office/officeart/2005/8/layout/orgChart1"/>
    <dgm:cxn modelId="{595FBCEF-18B8-459B-8859-77F71216C81F}" type="presParOf" srcId="{56A3A4E8-5176-42F9-ABC9-57340821CCBD}" destId="{A5620396-2441-46AB-9D20-E069EC2B482A}" srcOrd="0" destOrd="0" presId="urn:microsoft.com/office/officeart/2005/8/layout/orgChart1"/>
    <dgm:cxn modelId="{B8470529-F1B1-41A4-9124-045E26513057}" type="presParOf" srcId="{56A3A4E8-5176-42F9-ABC9-57340821CCBD}" destId="{724699D8-4074-47ED-8D69-56AC24B1205C}" srcOrd="1" destOrd="0" presId="urn:microsoft.com/office/officeart/2005/8/layout/orgChart1"/>
    <dgm:cxn modelId="{F409698E-BA19-47B1-BF52-AAB38DC65697}" type="presParOf" srcId="{724699D8-4074-47ED-8D69-56AC24B1205C}" destId="{93917920-9519-4D35-A408-D9719AF74C3B}" srcOrd="0" destOrd="0" presId="urn:microsoft.com/office/officeart/2005/8/layout/orgChart1"/>
    <dgm:cxn modelId="{D91D40FA-50B3-448F-93CE-A6AE483A85E7}" type="presParOf" srcId="{93917920-9519-4D35-A408-D9719AF74C3B}" destId="{E045708D-1B2B-475A-A511-5770C0CDD2C8}" srcOrd="0" destOrd="0" presId="urn:microsoft.com/office/officeart/2005/8/layout/orgChart1"/>
    <dgm:cxn modelId="{8E474CA0-D04B-4EF2-AEF8-60E7CB8E5BFB}" type="presParOf" srcId="{93917920-9519-4D35-A408-D9719AF74C3B}" destId="{63EEA3A3-AB62-4BC0-8DEE-6C04D813F212}" srcOrd="1" destOrd="0" presId="urn:microsoft.com/office/officeart/2005/8/layout/orgChart1"/>
    <dgm:cxn modelId="{A1B2ADD7-5893-478C-840A-50C28FED517C}" type="presParOf" srcId="{724699D8-4074-47ED-8D69-56AC24B1205C}" destId="{615B231A-CD16-49B7-8EE8-DF0BE4DC6DB8}" srcOrd="1" destOrd="0" presId="urn:microsoft.com/office/officeart/2005/8/layout/orgChart1"/>
    <dgm:cxn modelId="{242E74B6-D39A-4131-98C4-9D7177D42FAD}" type="presParOf" srcId="{724699D8-4074-47ED-8D69-56AC24B1205C}" destId="{4DE826E6-30E2-4A8C-AE47-5F4E07508402}" srcOrd="2" destOrd="0" presId="urn:microsoft.com/office/officeart/2005/8/layout/orgChart1"/>
    <dgm:cxn modelId="{C7E464EA-F997-4D37-93E3-14CC9FA9DA7C}" type="presParOf" srcId="{56A3A4E8-5176-42F9-ABC9-57340821CCBD}" destId="{C8141B93-5FFA-45E5-A332-E0381ACC883D}" srcOrd="2" destOrd="0" presId="urn:microsoft.com/office/officeart/2005/8/layout/orgChart1"/>
    <dgm:cxn modelId="{C5E3FEE2-8558-4338-A5D9-4186499B1DF9}" type="presParOf" srcId="{56A3A4E8-5176-42F9-ABC9-57340821CCBD}" destId="{6D943BC9-1D27-4E10-AB1B-2F897D9EE8E6}" srcOrd="3" destOrd="0" presId="urn:microsoft.com/office/officeart/2005/8/layout/orgChart1"/>
    <dgm:cxn modelId="{02239FE1-A56D-4D3F-B4BD-B89C1D3815CF}" type="presParOf" srcId="{6D943BC9-1D27-4E10-AB1B-2F897D9EE8E6}" destId="{5EE4DEED-E06A-47F2-979A-D4CE4FBB7EA1}" srcOrd="0" destOrd="0" presId="urn:microsoft.com/office/officeart/2005/8/layout/orgChart1"/>
    <dgm:cxn modelId="{B56E69F9-DA6D-4A81-BDA4-F881E8333E7E}" type="presParOf" srcId="{5EE4DEED-E06A-47F2-979A-D4CE4FBB7EA1}" destId="{DB09D79E-A8FE-4836-A708-0466B038FBC1}" srcOrd="0" destOrd="0" presId="urn:microsoft.com/office/officeart/2005/8/layout/orgChart1"/>
    <dgm:cxn modelId="{1F86A09C-5F1E-417A-BC1A-9D4FF23FD789}" type="presParOf" srcId="{5EE4DEED-E06A-47F2-979A-D4CE4FBB7EA1}" destId="{DD8ECB59-361D-450F-A449-A29133BB15E5}" srcOrd="1" destOrd="0" presId="urn:microsoft.com/office/officeart/2005/8/layout/orgChart1"/>
    <dgm:cxn modelId="{6F5C57B8-8597-402D-A63C-A69E3BAA93FB}" type="presParOf" srcId="{6D943BC9-1D27-4E10-AB1B-2F897D9EE8E6}" destId="{1AC0DC82-D779-4540-AAAE-F3B3B85524A9}" srcOrd="1" destOrd="0" presId="urn:microsoft.com/office/officeart/2005/8/layout/orgChart1"/>
    <dgm:cxn modelId="{DD2B316C-9640-4ABE-B7BA-5F942AFC4F49}" type="presParOf" srcId="{6D943BC9-1D27-4E10-AB1B-2F897D9EE8E6}" destId="{D16AE3C9-860D-46B7-B330-2272B36A81DB}" srcOrd="2" destOrd="0" presId="urn:microsoft.com/office/officeart/2005/8/layout/orgChart1"/>
    <dgm:cxn modelId="{2D406DE7-77F1-447B-8AC6-B5FE59A3387B}" type="presParOf" srcId="{E438C38B-2908-45EA-B7A8-56DB7590B907}" destId="{DEFEAAFE-1673-46F0-B41A-60235BB7A89B}" srcOrd="2" destOrd="0" presId="urn:microsoft.com/office/officeart/2005/8/layout/orgChart1"/>
    <dgm:cxn modelId="{271A20C5-72FB-4A1F-BB88-24AECE4B30F3}" type="presParOf" srcId="{C19B7F53-735E-47BB-A3F3-3F8F59F718DF}" destId="{188003D3-7328-4FF3-91EC-296F50B0BD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41B93-5FFA-45E5-A332-E0381ACC883D}">
      <dsp:nvSpPr>
        <dsp:cNvPr id="0" name=""/>
        <dsp:cNvSpPr/>
      </dsp:nvSpPr>
      <dsp:spPr>
        <a:xfrm>
          <a:off x="4257273" y="2400597"/>
          <a:ext cx="1199346" cy="416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151"/>
              </a:lnTo>
              <a:lnTo>
                <a:pt x="1199346" y="208151"/>
              </a:lnTo>
              <a:lnTo>
                <a:pt x="1199346" y="4163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20396-2441-46AB-9D20-E069EC2B482A}">
      <dsp:nvSpPr>
        <dsp:cNvPr id="0" name=""/>
        <dsp:cNvSpPr/>
      </dsp:nvSpPr>
      <dsp:spPr>
        <a:xfrm>
          <a:off x="3057926" y="2400597"/>
          <a:ext cx="1199346" cy="416302"/>
        </a:xfrm>
        <a:custGeom>
          <a:avLst/>
          <a:gdLst/>
          <a:ahLst/>
          <a:cxnLst/>
          <a:rect l="0" t="0" r="0" b="0"/>
          <a:pathLst>
            <a:path>
              <a:moveTo>
                <a:pt x="1199346" y="0"/>
              </a:moveTo>
              <a:lnTo>
                <a:pt x="1199346" y="208151"/>
              </a:lnTo>
              <a:lnTo>
                <a:pt x="0" y="208151"/>
              </a:lnTo>
              <a:lnTo>
                <a:pt x="0" y="4163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AACDB5-3539-46E2-A882-F27957E119F1}">
      <dsp:nvSpPr>
        <dsp:cNvPr id="0" name=""/>
        <dsp:cNvSpPr/>
      </dsp:nvSpPr>
      <dsp:spPr>
        <a:xfrm>
          <a:off x="3057926" y="993100"/>
          <a:ext cx="1199346" cy="416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151"/>
              </a:lnTo>
              <a:lnTo>
                <a:pt x="1199346" y="208151"/>
              </a:lnTo>
              <a:lnTo>
                <a:pt x="1199346" y="4163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257D7-DF10-4007-9DB7-255F9966F93D}">
      <dsp:nvSpPr>
        <dsp:cNvPr id="0" name=""/>
        <dsp:cNvSpPr/>
      </dsp:nvSpPr>
      <dsp:spPr>
        <a:xfrm>
          <a:off x="1858580" y="993100"/>
          <a:ext cx="1199346" cy="416302"/>
        </a:xfrm>
        <a:custGeom>
          <a:avLst/>
          <a:gdLst/>
          <a:ahLst/>
          <a:cxnLst/>
          <a:rect l="0" t="0" r="0" b="0"/>
          <a:pathLst>
            <a:path>
              <a:moveTo>
                <a:pt x="1199346" y="0"/>
              </a:moveTo>
              <a:lnTo>
                <a:pt x="1199346" y="208151"/>
              </a:lnTo>
              <a:lnTo>
                <a:pt x="0" y="208151"/>
              </a:lnTo>
              <a:lnTo>
                <a:pt x="0" y="4163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470BC3-23D7-4FD3-9265-67714D6F7491}">
      <dsp:nvSpPr>
        <dsp:cNvPr id="0" name=""/>
        <dsp:cNvSpPr/>
      </dsp:nvSpPr>
      <dsp:spPr>
        <a:xfrm>
          <a:off x="2066731" y="1904"/>
          <a:ext cx="1982390" cy="9911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500" b="1" i="0" u="none" strike="noStrike" kern="1200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rPr>
            <a:t>Data</a:t>
          </a:r>
          <a:endParaRPr kumimoji="0" lang="en-US" altLang="en-US" sz="25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endParaRPr>
        </a:p>
      </dsp:txBody>
      <dsp:txXfrm>
        <a:off x="2066731" y="1904"/>
        <a:ext cx="1982390" cy="991195"/>
      </dsp:txXfrm>
    </dsp:sp>
    <dsp:sp modelId="{F517374A-EC51-43E9-8B56-793FCE8E79B9}">
      <dsp:nvSpPr>
        <dsp:cNvPr id="0" name=""/>
        <dsp:cNvSpPr/>
      </dsp:nvSpPr>
      <dsp:spPr>
        <a:xfrm>
          <a:off x="867385" y="1409402"/>
          <a:ext cx="1982390" cy="9911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500" b="1" i="0" u="none" strike="noStrike" kern="1200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rPr>
            <a:t>Qualitative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500" b="1" i="0" u="none" strike="noStrike" kern="1200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rPr>
            <a:t>(Categorical)</a:t>
          </a:r>
          <a:endParaRPr kumimoji="0" lang="en-US" altLang="en-US" sz="2500" b="1" i="0" u="none" strike="noStrike" kern="1200" cap="none" normalizeH="0" baseline="0">
            <a:ln>
              <a:noFill/>
            </a:ln>
            <a:solidFill>
              <a:srgbClr val="000000"/>
            </a:solidFill>
            <a:effectLst/>
            <a:latin typeface="Tahoma" panose="020B0604030504040204" pitchFamily="34" charset="0"/>
          </a:endParaRPr>
        </a:p>
      </dsp:txBody>
      <dsp:txXfrm>
        <a:off x="867385" y="1409402"/>
        <a:ext cx="1982390" cy="991195"/>
      </dsp:txXfrm>
    </dsp:sp>
    <dsp:sp modelId="{F7CADD29-9E22-4B19-BD01-10AD48942631}">
      <dsp:nvSpPr>
        <dsp:cNvPr id="0" name=""/>
        <dsp:cNvSpPr/>
      </dsp:nvSpPr>
      <dsp:spPr>
        <a:xfrm>
          <a:off x="3266077" y="1409402"/>
          <a:ext cx="1982390" cy="9911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500" b="1" i="0" u="none" strike="noStrike" kern="1200" cap="none" normalizeH="0" baseline="0">
              <a:ln>
                <a:noFill/>
              </a:ln>
              <a:solidFill>
                <a:srgbClr val="474747"/>
              </a:solidFill>
              <a:effectLst/>
              <a:latin typeface="Arial" panose="020B0604020202020204" pitchFamily="34" charset="0"/>
            </a:rPr>
            <a:t>Quantitative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500" b="1" i="0" u="none" strike="noStrike" kern="1200" cap="none" normalizeH="0" baseline="0">
              <a:ln>
                <a:noFill/>
              </a:ln>
              <a:solidFill>
                <a:srgbClr val="474747"/>
              </a:solidFill>
              <a:effectLst/>
              <a:latin typeface="Arial" panose="020B0604020202020204" pitchFamily="34" charset="0"/>
            </a:rPr>
            <a:t>(Numerical)</a:t>
          </a:r>
        </a:p>
      </dsp:txBody>
      <dsp:txXfrm>
        <a:off x="3266077" y="1409402"/>
        <a:ext cx="1982390" cy="991195"/>
      </dsp:txXfrm>
    </dsp:sp>
    <dsp:sp modelId="{E045708D-1B2B-475A-A511-5770C0CDD2C8}">
      <dsp:nvSpPr>
        <dsp:cNvPr id="0" name=""/>
        <dsp:cNvSpPr/>
      </dsp:nvSpPr>
      <dsp:spPr>
        <a:xfrm>
          <a:off x="2066731" y="2816899"/>
          <a:ext cx="1982390" cy="9911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500" b="1" i="0" u="none" strike="noStrike" kern="1200" cap="none" normalizeH="0" baseline="0">
              <a:ln>
                <a:noFill/>
              </a:ln>
              <a:solidFill>
                <a:srgbClr val="474747"/>
              </a:solidFill>
              <a:effectLst/>
              <a:latin typeface="Arial" panose="020B0604020202020204" pitchFamily="34" charset="0"/>
            </a:rPr>
            <a:t>Discrete</a:t>
          </a:r>
          <a:endParaRPr kumimoji="0" lang="en-US" altLang="en-US" sz="25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endParaRPr>
        </a:p>
      </dsp:txBody>
      <dsp:txXfrm>
        <a:off x="2066731" y="2816899"/>
        <a:ext cx="1982390" cy="991195"/>
      </dsp:txXfrm>
    </dsp:sp>
    <dsp:sp modelId="{DB09D79E-A8FE-4836-A708-0466B038FBC1}">
      <dsp:nvSpPr>
        <dsp:cNvPr id="0" name=""/>
        <dsp:cNvSpPr/>
      </dsp:nvSpPr>
      <dsp:spPr>
        <a:xfrm>
          <a:off x="4465424" y="2816899"/>
          <a:ext cx="1982390" cy="9911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500" b="1" i="0" u="none" strike="noStrike" kern="1200" cap="none" normalizeH="0" baseline="0">
              <a:ln>
                <a:noFill/>
              </a:ln>
              <a:solidFill>
                <a:srgbClr val="474747"/>
              </a:solidFill>
              <a:effectLst/>
              <a:latin typeface="Arial" panose="020B0604020202020204" pitchFamily="34" charset="0"/>
            </a:rPr>
            <a:t>Continuous</a:t>
          </a:r>
          <a:endParaRPr kumimoji="0" lang="en-US" altLang="en-US" sz="25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endParaRPr>
        </a:p>
      </dsp:txBody>
      <dsp:txXfrm>
        <a:off x="4465424" y="2816899"/>
        <a:ext cx="1982390" cy="991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>
            <a:extLst>
              <a:ext uri="{FF2B5EF4-FFF2-40B4-BE49-F238E27FC236}">
                <a16:creationId xmlns:a16="http://schemas.microsoft.com/office/drawing/2014/main" id="{C87170C2-E989-491D-981C-8F2A8B065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8824913"/>
            <a:ext cx="670560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6387" name="Line 6">
            <a:extLst>
              <a:ext uri="{FF2B5EF4-FFF2-40B4-BE49-F238E27FC236}">
                <a16:creationId xmlns:a16="http://schemas.microsoft.com/office/drawing/2014/main" id="{9C229D21-DAB4-464A-AAD3-FD185F458EC2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675" y="381000"/>
            <a:ext cx="5622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Line 7">
            <a:extLst>
              <a:ext uri="{FF2B5EF4-FFF2-40B4-BE49-F238E27FC236}">
                <a16:creationId xmlns:a16="http://schemas.microsoft.com/office/drawing/2014/main" id="{C967F7F4-F24B-44AC-9183-62D812BF6A9F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675" y="8763000"/>
            <a:ext cx="5622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A64327CC-403E-4C7E-8DB0-B6D5104F9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8818563"/>
            <a:ext cx="6715125" cy="2413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0"/>
              </a:spcBef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0"/>
              </a:spcBef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0"/>
              </a:spcBef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0"/>
              </a:spcBef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0"/>
              </a:spcBef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1000">
                <a:latin typeface="Arial" panose="020B0604020202020204" pitchFamily="34" charset="0"/>
              </a:rPr>
              <a:t>Business Statistics: A Decision-Making Approach, 6e	© 2005 Prentice-Hall, Inc.</a:t>
            </a:r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5BDB36AC-FAF4-42A9-88E9-85D119692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55563"/>
            <a:ext cx="6715125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>
            <a:spAutoFit/>
          </a:bodyPr>
          <a:lstStyle>
            <a:lvl1pPr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/>
              <a:t>	Learning module 1	</a:t>
            </a:r>
            <a:r>
              <a:rPr lang="en-US" altLang="en-US" sz="1200" b="1"/>
              <a:t>Student Lecture Notes</a:t>
            </a:r>
            <a:r>
              <a:rPr lang="en-US" altLang="en-US" sz="1200"/>
              <a:t>	 1-</a:t>
            </a:r>
            <a:fld id="{AEC66E95-BBDC-4B56-A413-4819EFDBC8E9}" type="slidenum">
              <a:rPr lang="en-US" altLang="en-US" sz="1200"/>
              <a:pPr/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AD77E20-AA39-4089-AAD0-B24676D18F2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429000"/>
            <a:ext cx="5029200" cy="5029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notes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A246773-1640-4DCD-A3C1-162E25B3929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7800" y="457200"/>
            <a:ext cx="4181475" cy="288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4" name="Line 4">
            <a:extLst>
              <a:ext uri="{FF2B5EF4-FFF2-40B4-BE49-F238E27FC236}">
                <a16:creationId xmlns:a16="http://schemas.microsoft.com/office/drawing/2014/main" id="{9A05482B-4E92-4F3C-B820-152495E3B5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3581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Line 5">
            <a:extLst>
              <a:ext uri="{FF2B5EF4-FFF2-40B4-BE49-F238E27FC236}">
                <a16:creationId xmlns:a16="http://schemas.microsoft.com/office/drawing/2014/main" id="{BEE8649D-0553-4391-8858-AE4C22FD6CD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3886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Line 6">
            <a:extLst>
              <a:ext uri="{FF2B5EF4-FFF2-40B4-BE49-F238E27FC236}">
                <a16:creationId xmlns:a16="http://schemas.microsoft.com/office/drawing/2014/main" id="{2E48AAA5-35DB-402D-B13D-B251B60D10A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4191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Line 7">
            <a:extLst>
              <a:ext uri="{FF2B5EF4-FFF2-40B4-BE49-F238E27FC236}">
                <a16:creationId xmlns:a16="http://schemas.microsoft.com/office/drawing/2014/main" id="{E3BE4920-D184-4E09-8187-C2F9A06C08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4495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Line 8">
            <a:extLst>
              <a:ext uri="{FF2B5EF4-FFF2-40B4-BE49-F238E27FC236}">
                <a16:creationId xmlns:a16="http://schemas.microsoft.com/office/drawing/2014/main" id="{895DE3FE-E39C-4DDB-AB9F-7B1EABE5C2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4800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Line 9">
            <a:extLst>
              <a:ext uri="{FF2B5EF4-FFF2-40B4-BE49-F238E27FC236}">
                <a16:creationId xmlns:a16="http://schemas.microsoft.com/office/drawing/2014/main" id="{78B48A3C-9D06-48E0-96BD-19815B0330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">
            <a:extLst>
              <a:ext uri="{FF2B5EF4-FFF2-40B4-BE49-F238E27FC236}">
                <a16:creationId xmlns:a16="http://schemas.microsoft.com/office/drawing/2014/main" id="{50BB3D0E-CBF1-428F-9B1D-E2F6838CF84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Line 11">
            <a:extLst>
              <a:ext uri="{FF2B5EF4-FFF2-40B4-BE49-F238E27FC236}">
                <a16:creationId xmlns:a16="http://schemas.microsoft.com/office/drawing/2014/main" id="{C3106CDF-A5B4-4A0D-9EBE-7C7BF71E2E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5410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Line 12">
            <a:extLst>
              <a:ext uri="{FF2B5EF4-FFF2-40B4-BE49-F238E27FC236}">
                <a16:creationId xmlns:a16="http://schemas.microsoft.com/office/drawing/2014/main" id="{F76840B9-3365-4A56-B6B5-CF77C881CF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5715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Line 13">
            <a:extLst>
              <a:ext uri="{FF2B5EF4-FFF2-40B4-BE49-F238E27FC236}">
                <a16:creationId xmlns:a16="http://schemas.microsoft.com/office/drawing/2014/main" id="{5FD02596-A305-4136-88F3-43D6630D81B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6019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Line 14">
            <a:extLst>
              <a:ext uri="{FF2B5EF4-FFF2-40B4-BE49-F238E27FC236}">
                <a16:creationId xmlns:a16="http://schemas.microsoft.com/office/drawing/2014/main" id="{BD3751BB-C0BF-4A7F-9BCD-674C3E932B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6324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5">
            <a:extLst>
              <a:ext uri="{FF2B5EF4-FFF2-40B4-BE49-F238E27FC236}">
                <a16:creationId xmlns:a16="http://schemas.microsoft.com/office/drawing/2014/main" id="{331E4E86-425C-42C3-AF5E-371B834A33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6629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Line 16">
            <a:extLst>
              <a:ext uri="{FF2B5EF4-FFF2-40B4-BE49-F238E27FC236}">
                <a16:creationId xmlns:a16="http://schemas.microsoft.com/office/drawing/2014/main" id="{DE559298-3627-49EC-83C7-087C968805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6934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Line 17">
            <a:extLst>
              <a:ext uri="{FF2B5EF4-FFF2-40B4-BE49-F238E27FC236}">
                <a16:creationId xmlns:a16="http://schemas.microsoft.com/office/drawing/2014/main" id="{F2AB314F-2F36-4795-A3E3-FE29CE3553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7239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Line 18">
            <a:extLst>
              <a:ext uri="{FF2B5EF4-FFF2-40B4-BE49-F238E27FC236}">
                <a16:creationId xmlns:a16="http://schemas.microsoft.com/office/drawing/2014/main" id="{D470AF13-56DA-4B36-BD05-109854F47CE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7543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Line 19">
            <a:extLst>
              <a:ext uri="{FF2B5EF4-FFF2-40B4-BE49-F238E27FC236}">
                <a16:creationId xmlns:a16="http://schemas.microsoft.com/office/drawing/2014/main" id="{3CB2C61F-EF9E-421D-B4D8-54B6469C74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7848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Line 20">
            <a:extLst>
              <a:ext uri="{FF2B5EF4-FFF2-40B4-BE49-F238E27FC236}">
                <a16:creationId xmlns:a16="http://schemas.microsoft.com/office/drawing/2014/main" id="{5CBE7716-7FF4-4942-A0E0-CA5926F6B4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8153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Line 21">
            <a:extLst>
              <a:ext uri="{FF2B5EF4-FFF2-40B4-BE49-F238E27FC236}">
                <a16:creationId xmlns:a16="http://schemas.microsoft.com/office/drawing/2014/main" id="{AA5D65F0-EB8C-4E6C-9E33-30EF4C1DA2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8458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2" name="Line 22">
            <a:extLst>
              <a:ext uri="{FF2B5EF4-FFF2-40B4-BE49-F238E27FC236}">
                <a16:creationId xmlns:a16="http://schemas.microsoft.com/office/drawing/2014/main" id="{6CE1D61B-E28D-4824-88FB-FF341986EDC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875" y="381000"/>
            <a:ext cx="5851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1" name="Rectangle 23">
            <a:extLst>
              <a:ext uri="{FF2B5EF4-FFF2-40B4-BE49-F238E27FC236}">
                <a16:creationId xmlns:a16="http://schemas.microsoft.com/office/drawing/2014/main" id="{B5A2D72C-1FEE-46A8-9CB5-A85E8173E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8" y="8824913"/>
            <a:ext cx="6702425" cy="2413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0"/>
              </a:spcBef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0"/>
              </a:spcBef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0"/>
              </a:spcBef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0"/>
              </a:spcBef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0"/>
              </a:spcBef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1000">
                <a:latin typeface="Arial" panose="020B0604020202020204" pitchFamily="34" charset="0"/>
              </a:rPr>
              <a:t>Business Statistics: A Decision-Making Approach, 6e	© 2005 Prentice-Hall, Inc.</a:t>
            </a:r>
          </a:p>
        </p:txBody>
      </p:sp>
      <p:sp>
        <p:nvSpPr>
          <p:cNvPr id="15384" name="Line 24">
            <a:extLst>
              <a:ext uri="{FF2B5EF4-FFF2-40B4-BE49-F238E27FC236}">
                <a16:creationId xmlns:a16="http://schemas.microsoft.com/office/drawing/2014/main" id="{A49A82B0-5619-44E5-88F3-273206739C0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875" y="8763000"/>
            <a:ext cx="5851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Rectangle 25">
            <a:extLst>
              <a:ext uri="{FF2B5EF4-FFF2-40B4-BE49-F238E27FC236}">
                <a16:creationId xmlns:a16="http://schemas.microsoft.com/office/drawing/2014/main" id="{D13138DC-7710-4B73-9EBD-E54DAC919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8" y="61913"/>
            <a:ext cx="6702425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>
            <a:spAutoFit/>
          </a:bodyPr>
          <a:lstStyle>
            <a:lvl1pPr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/>
              <a:t>	Learning module 1	</a:t>
            </a:r>
            <a:r>
              <a:rPr lang="en-US" altLang="en-US" sz="1200" b="1"/>
              <a:t>Instructor Notes</a:t>
            </a:r>
            <a:r>
              <a:rPr lang="en-US" altLang="en-US" sz="1200"/>
              <a:t>	1-</a:t>
            </a:r>
            <a:fld id="{2A3F0B9D-B308-42F7-BC82-EA25C78FF813}" type="slidenum">
              <a:rPr lang="en-US" altLang="en-US" sz="1200"/>
              <a:pPr/>
              <a:t>‹#›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2D71412E-C056-4547-8424-84DC5A91B0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12900" y="457200"/>
            <a:ext cx="3851275" cy="2889250"/>
          </a:xfrm>
          <a:ln/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1C857DD3-A796-453A-9A78-32147125A1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7E2C7E9A-5F17-4C60-ADC9-3AB83A0865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8839200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801CD2-AC09-47C0-B3FA-C0B06D827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00400"/>
            <a:ext cx="8077200" cy="1447800"/>
          </a:xfrm>
          <a:prstGeom prst="rect">
            <a:avLst/>
          </a:prstGeom>
          <a:noFill/>
          <a:ln>
            <a:noFill/>
          </a:ln>
          <a:effectLst/>
        </p:spPr>
        <p:txBody>
          <a:bodyPr lIns="85342" tIns="42672" rIns="85342" bIns="42672"/>
          <a:lstStyle>
            <a:lvl1pPr algn="ctr" defTabSz="8524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25450" algn="ctr" defTabSz="852488">
              <a:buClr>
                <a:schemeClr val="hlink"/>
              </a:buClr>
              <a:buSzPct val="5500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2488" algn="ctr" defTabSz="852488">
              <a:buClr>
                <a:schemeClr val="accent2"/>
              </a:buClr>
              <a:buSzPct val="5000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algn="ctr" defTabSz="852488">
              <a:buSzPct val="55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06563" algn="ctr" defTabSz="852488">
              <a:buClr>
                <a:srgbClr val="FD2B4E"/>
              </a:buClr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63763" algn="ctr" defTabSz="852488" fontAlgn="base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20963" algn="ctr" defTabSz="852488" fontAlgn="base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78163" algn="ctr" defTabSz="852488" fontAlgn="base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35363" algn="ctr" defTabSz="852488" fontAlgn="base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en-US" altLang="en-US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676400"/>
            <a:ext cx="7772400" cy="704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793BA-3D94-425A-AD6E-64CB068D358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C5F2A-5501-4B70-883D-4099A595980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580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Chap 1-</a:t>
            </a:r>
            <a:fld id="{B23A3F31-92DD-4436-A266-6C6C142DC0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37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2B82529E-147A-4014-AEFF-F768E542CBA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 1-</a:t>
            </a:r>
            <a:fld id="{46CB9F29-B765-4CBB-AF5F-21C16368F35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A77306F5-5FFE-408E-9AD6-5AC38BA489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415723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381000"/>
            <a:ext cx="20193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5905500" cy="5334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9651E4B9-75D5-4F72-83B2-1E8639417DB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 1-</a:t>
            </a:r>
            <a:fld id="{C8E389BD-CBE7-468C-89AB-AD00BFEA3A1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76D5C425-833D-4B4C-A8D1-8E472E9F97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914897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7930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600200"/>
            <a:ext cx="39624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9624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7DA7A35-0968-4B52-A741-C79D5EDF8C8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 1-</a:t>
            </a:r>
            <a:fld id="{62543920-C32B-49C7-92A3-E8894DC71C6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86860F65-BBD7-4C9A-95B8-C60F05DC1D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68043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73E6CB85-61FA-46DB-BE64-B3BCCCDFF4D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 1-</a:t>
            </a:r>
            <a:fld id="{E7CAA42E-5CF6-4938-9ACA-9DBF6818AED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754FAE4A-7BF2-4C10-801F-F36DC6CD1B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175592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71AFE195-3969-4AC5-872C-BE9FC76E27F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 1-</a:t>
            </a:r>
            <a:fld id="{9E3857FE-2BD8-4CB6-9C4B-412E3BAF15A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6157A086-97F6-4C17-9813-F3F42CFE1D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14549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9624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9624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D17D44B1-54F2-4257-A641-A9F277E0856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 1-</a:t>
            </a:r>
            <a:fld id="{58CF1C29-2357-4A8A-8926-17164F45563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071FB769-DB48-456A-B8EF-129E787C02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732092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702EE3A5-108F-411C-B0AC-52C1A298957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 1-</a:t>
            </a:r>
            <a:fld id="{35322DD9-9623-42C0-83FC-D3BA43C5580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68EC58B2-2963-4166-B35F-BC5F17E08E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90771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9CB0227B-4817-4EFA-B27F-1395D961CBC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 1-</a:t>
            </a:r>
            <a:fld id="{F6D4BEF8-A38B-4427-B468-3F4C52ED79E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D11D6677-E23E-4811-BBBE-E09B624603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4177065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7764F78E-C176-4D58-9FF7-8217A524E88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 1-</a:t>
            </a:r>
            <a:fld id="{CA6BB6E3-AF3E-4B4D-8958-CE4CB9F4759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E21F6655-0AEE-4A29-879E-BBF71ECF41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05931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237E0C8-1B66-4625-BB6F-DDE5AA7650A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 1-</a:t>
            </a:r>
            <a:fld id="{2DBF359C-4084-4859-8F9D-BC43C56AF3C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B6C841CB-6015-42D1-8844-2BB140AD68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51291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96A1A69-6AFD-4A8E-BAA7-4F980299881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 1-</a:t>
            </a:r>
            <a:fld id="{06E5DFB7-1426-4E0F-8A22-7DE938FF29A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D90DA30-E7E6-4E19-94A1-BB16F5C7DE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40809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>
            <a:extLst>
              <a:ext uri="{FF2B5EF4-FFF2-40B4-BE49-F238E27FC236}">
                <a16:creationId xmlns:a16="http://schemas.microsoft.com/office/drawing/2014/main" id="{F5874CA7-56A1-4665-BDC7-578283B6EA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81000"/>
            <a:ext cx="77930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10">
            <a:extLst>
              <a:ext uri="{FF2B5EF4-FFF2-40B4-BE49-F238E27FC236}">
                <a16:creationId xmlns:a16="http://schemas.microsoft.com/office/drawing/2014/main" id="{1D5FD748-5BE1-4BA9-B070-CEBC39CCBE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807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342" tIns="42672" rIns="85342" bIns="42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172" name="Rectangle 12">
            <a:extLst>
              <a:ext uri="{FF2B5EF4-FFF2-40B4-BE49-F238E27FC236}">
                <a16:creationId xmlns:a16="http://schemas.microsoft.com/office/drawing/2014/main" id="{6E849D69-5A5A-42F7-BC6B-FF1EE171F2A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3095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>
            <a:lvl1pPr algn="r" defTabSz="852488" eaLnBrk="1" hangingPunct="1">
              <a:defRPr sz="1000">
                <a:latin typeface="Tahoma" panose="020B0604030504040204" pitchFamily="34" charset="0"/>
              </a:defRPr>
            </a:lvl1pPr>
          </a:lstStyle>
          <a:p>
            <a:r>
              <a:rPr lang="en-US" altLang="en-US"/>
              <a:t>Chap 1-</a:t>
            </a:r>
            <a:fld id="{FF19F838-77CE-4600-AF68-249F9F007293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053" name="Picture 13">
            <a:extLst>
              <a:ext uri="{FF2B5EF4-FFF2-40B4-BE49-F238E27FC236}">
                <a16:creationId xmlns:a16="http://schemas.microsoft.com/office/drawing/2014/main" id="{16A020E1-EDEF-4DF0-AC1F-0BD67DC157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839200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74" name="Rectangle 14">
            <a:extLst>
              <a:ext uri="{FF2B5EF4-FFF2-40B4-BE49-F238E27FC236}">
                <a16:creationId xmlns:a16="http://schemas.microsoft.com/office/drawing/2014/main" id="{FF5410A3-118C-468C-BE1A-2D0F14B7FDE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4648200" cy="323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>
            <a:lvl1pPr defTabSz="852488" eaLnBrk="1" hangingPunct="1">
              <a:spcBef>
                <a:spcPct val="0"/>
              </a:spcBef>
              <a:buClrTx/>
              <a:buSzTx/>
              <a:buFontTx/>
              <a:buNone/>
              <a:defRPr sz="1000">
                <a:latin typeface="+mj-lt"/>
              </a:defRPr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</p:sldLayoutIdLst>
  <p:hf sldNum="0" hdr="0" ftr="0" dt="0"/>
  <p:txStyles>
    <p:titleStyle>
      <a:lvl1pPr algn="ctr" defTabSz="852488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2pPr>
      <a:lvl3pPr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3pPr>
      <a:lvl4pPr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4pPr>
      <a:lvl5pPr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5pPr>
      <a:lvl6pPr marL="457200" algn="ctr" defTabSz="8524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6pPr>
      <a:lvl7pPr marL="914400" algn="ctr" defTabSz="8524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7pPr>
      <a:lvl8pPr marL="1371600" algn="ctr" defTabSz="8524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8pPr>
      <a:lvl9pPr marL="1828800" algn="ctr" defTabSz="8524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20675" indent="-320675" algn="l" defTabSz="852488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3738" indent="-268288" algn="l" defTabSz="852488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68388" indent="-215900" algn="l" defTabSz="85248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838" indent="-212725" algn="l" defTabSz="852488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19288" indent="-212725" algn="l" defTabSz="852488" rtl="0" eaLnBrk="0" fontAlgn="base" hangingPunct="0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0.png"/><Relationship Id="rId4" Type="http://schemas.openxmlformats.org/officeDocument/2006/relationships/image" Target="../media/image21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2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0.png"/><Relationship Id="rId4" Type="http://schemas.openxmlformats.org/officeDocument/2006/relationships/image" Target="../media/image26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9.wmf"/><Relationship Id="rId4" Type="http://schemas.openxmlformats.org/officeDocument/2006/relationships/image" Target="../media/image28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0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1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2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alantir.com/" TargetMode="External"/><Relationship Id="rId3" Type="http://schemas.openxmlformats.org/officeDocument/2006/relationships/hyperlink" Target="https://www.youtube.com/watch?v=nT_PXjLol_8" TargetMode="External"/><Relationship Id="rId7" Type="http://schemas.openxmlformats.org/officeDocument/2006/relationships/hyperlink" Target="https://www.youtube.com/watch?v=AuQuQK6Yf3Y" TargetMode="External"/><Relationship Id="rId2" Type="http://schemas.openxmlformats.org/officeDocument/2006/relationships/hyperlink" Target="https://www.youtube.com/watch?v=DH7edXaZS0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PzHLwkcSc_s" TargetMode="External"/><Relationship Id="rId5" Type="http://schemas.openxmlformats.org/officeDocument/2006/relationships/hyperlink" Target="https://www.youtube.com/watch?v=ZZCCrKzaGhY" TargetMode="External"/><Relationship Id="rId4" Type="http://schemas.openxmlformats.org/officeDocument/2006/relationships/hyperlink" Target="https://www.youtube.com/watch?v=Oqw81WF_eqw" TargetMode="External"/><Relationship Id="rId9" Type="http://schemas.openxmlformats.org/officeDocument/2006/relationships/hyperlink" Target="https://www.youtube.com/watch?v=R87tc-Q3ZwI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90BBCnq0o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0.png"/><Relationship Id="rId4" Type="http://schemas.openxmlformats.org/officeDocument/2006/relationships/image" Target="../media/image6.wmf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28BA944-23DD-44CE-A468-6804635A22CB}"/>
              </a:ext>
            </a:extLst>
          </p:cNvPr>
          <p:cNvSpPr txBox="1">
            <a:spLocks/>
          </p:cNvSpPr>
          <p:nvPr/>
        </p:nvSpPr>
        <p:spPr>
          <a:xfrm>
            <a:off x="1722438" y="4675188"/>
            <a:ext cx="6156325" cy="808037"/>
          </a:xfrm>
          <a:prstGeom prst="rect">
            <a:avLst/>
          </a:prstGeom>
        </p:spPr>
        <p:txBody>
          <a:bodyPr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endParaRPr lang="en-US" sz="3200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146C9B1-88C6-4A90-A8A8-5A76ED75EF98}"/>
              </a:ext>
            </a:extLst>
          </p:cNvPr>
          <p:cNvSpPr txBox="1">
            <a:spLocks/>
          </p:cNvSpPr>
          <p:nvPr/>
        </p:nvSpPr>
        <p:spPr>
          <a:xfrm>
            <a:off x="1656907" y="1300133"/>
            <a:ext cx="5830185" cy="774109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3300"/>
                </a:solidFill>
                <a:latin typeface="Lucida Bright" panose="02040602050505020304" pitchFamily="18" charset="0"/>
                <a:ea typeface="+mj-ea"/>
                <a:cs typeface="FrankRuehl" panose="020E0503060101010101" pitchFamily="34" charset="-79"/>
              </a:rPr>
              <a:t>Data Analytics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08D6711-22C7-408A-BFE8-E9694F0FC20F}"/>
              </a:ext>
            </a:extLst>
          </p:cNvPr>
          <p:cNvSpPr txBox="1">
            <a:spLocks noChangeAspect="1"/>
          </p:cNvSpPr>
          <p:nvPr/>
        </p:nvSpPr>
        <p:spPr>
          <a:xfrm>
            <a:off x="381000" y="4495800"/>
            <a:ext cx="8029575" cy="805417"/>
          </a:xfrm>
          <a:prstGeom prst="rect">
            <a:avLst/>
          </a:prstGeom>
          <a:scene3d>
            <a:camera prst="orthographicFront"/>
            <a:lightRig rig="soft" dir="t">
              <a:rot lat="0" lon="0" rev="2400000"/>
            </a:lightRig>
          </a:scene3d>
          <a:sp3d extrusionH="76200">
            <a:extrusionClr>
              <a:schemeClr val="accent2">
                <a:lumMod val="75000"/>
              </a:schemeClr>
            </a:extrusionClr>
          </a:sp3d>
        </p:spPr>
        <p:txBody>
          <a:bodyPr anchor="ctr">
            <a:sp3d>
              <a:bevelT w="19050" h="12700"/>
            </a:sp3d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6600" b="1" dirty="0">
                <a:solidFill>
                  <a:srgbClr val="C00000"/>
                </a:solidFill>
                <a:latin typeface="Lucida Bright" panose="02040602050505020304" pitchFamily="18" charset="0"/>
                <a:ea typeface="+mj-ea"/>
                <a:cs typeface="FrankRuehl" panose="020E0503060101010101" pitchFamily="34" charset="-79"/>
              </a:rPr>
              <a:t> Data Collection &amp; Representation</a:t>
            </a:r>
          </a:p>
        </p:txBody>
      </p:sp>
      <p:sp>
        <p:nvSpPr>
          <p:cNvPr id="17413" name="TextBox 1">
            <a:extLst>
              <a:ext uri="{FF2B5EF4-FFF2-40B4-BE49-F238E27FC236}">
                <a16:creationId xmlns:a16="http://schemas.microsoft.com/office/drawing/2014/main" id="{7544157C-F779-40B9-AB0B-E9E2E5616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96870"/>
            <a:ext cx="5761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800000"/>
                </a:solidFill>
                <a:latin typeface="Lucida Bright" panose="02040602050505020304" pitchFamily="18" charset="0"/>
                <a:ea typeface="ＭＳ Ｐゴシック" panose="020B0600070205080204" pitchFamily="34" charset="-128"/>
              </a:rPr>
              <a:t>           CSUSM</a:t>
            </a:r>
            <a:endParaRPr lang="en-US" altLang="en-US" sz="2800" b="1" dirty="0">
              <a:solidFill>
                <a:srgbClr val="800000"/>
              </a:solidFill>
              <a:latin typeface="Lucida Bright" panose="02040602050505020304" pitchFamily="18" charset="0"/>
              <a:ea typeface="ＭＳ Ｐゴシック" panose="020B0600070205080204" pitchFamily="34" charset="-128"/>
              <a:cs typeface="FrankRuehl" panose="020E0503060101010101" pitchFamily="34" charset="-79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CA0349-E776-47C6-910E-250DCF68B71B}"/>
              </a:ext>
            </a:extLst>
          </p:cNvPr>
          <p:cNvSpPr/>
          <p:nvPr/>
        </p:nvSpPr>
        <p:spPr>
          <a:xfrm>
            <a:off x="3017057" y="2362200"/>
            <a:ext cx="34217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accent5">
                    <a:lumMod val="25000"/>
                  </a:schemeClr>
                </a:solidFill>
                <a:latin typeface="Lucida Bright" panose="02040602050505020304" pitchFamily="18" charset="0"/>
                <a:cs typeface="FrankRuehl" panose="020E0503060101010101" pitchFamily="34" charset="-79"/>
              </a:rPr>
              <a:t>T1LM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60C629C-A560-493D-8895-290E0C6909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6096000" cy="838200"/>
          </a:xfrm>
        </p:spPr>
        <p:txBody>
          <a:bodyPr/>
          <a:lstStyle/>
          <a:p>
            <a:pPr defTabSz="914400"/>
            <a:r>
              <a:rPr lang="en-US" altLang="en-US"/>
              <a:t>Why Sample?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51A18490-8DEC-4180-8BB3-FD1BB3CE73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7772400" cy="3886200"/>
          </a:xfrm>
        </p:spPr>
        <p:txBody>
          <a:bodyPr/>
          <a:lstStyle/>
          <a:p>
            <a:pPr marL="342900" indent="-342900" defTabSz="914400">
              <a:spcBef>
                <a:spcPct val="75000"/>
              </a:spcBef>
            </a:pPr>
            <a:r>
              <a:rPr lang="en-US" altLang="en-US">
                <a:solidFill>
                  <a:schemeClr val="folHlink"/>
                </a:solidFill>
              </a:rPr>
              <a:t>Less time consuming</a:t>
            </a:r>
            <a:r>
              <a:rPr lang="en-US" altLang="en-US"/>
              <a:t> than a census</a:t>
            </a:r>
          </a:p>
          <a:p>
            <a:pPr marL="342900" indent="-342900" defTabSz="914400">
              <a:spcBef>
                <a:spcPct val="75000"/>
              </a:spcBef>
            </a:pPr>
            <a:r>
              <a:rPr lang="en-US" altLang="en-US">
                <a:solidFill>
                  <a:schemeClr val="folHlink"/>
                </a:solidFill>
              </a:rPr>
              <a:t>Less costly</a:t>
            </a:r>
            <a:r>
              <a:rPr lang="en-US" altLang="en-US"/>
              <a:t> to administer than a census</a:t>
            </a:r>
          </a:p>
          <a:p>
            <a:pPr marL="342900" indent="-342900" defTabSz="914400">
              <a:spcBef>
                <a:spcPct val="75000"/>
              </a:spcBef>
            </a:pPr>
            <a:r>
              <a:rPr lang="en-US" altLang="en-US"/>
              <a:t>It is possible to obtain statistical results of a sufficiently </a:t>
            </a:r>
            <a:r>
              <a:rPr lang="en-US" altLang="en-US">
                <a:solidFill>
                  <a:schemeClr val="folHlink"/>
                </a:solidFill>
              </a:rPr>
              <a:t>high precision</a:t>
            </a:r>
            <a:r>
              <a:rPr lang="en-US" altLang="en-US"/>
              <a:t> based on samples.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11">
            <a:extLst>
              <a:ext uri="{FF2B5EF4-FFF2-40B4-BE49-F238E27FC236}">
                <a16:creationId xmlns:a16="http://schemas.microsoft.com/office/drawing/2014/main" id="{FB1EB0C0-200E-4BF6-8722-DA93FE0748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22860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Line 24">
            <a:extLst>
              <a:ext uri="{FF2B5EF4-FFF2-40B4-BE49-F238E27FC236}">
                <a16:creationId xmlns:a16="http://schemas.microsoft.com/office/drawing/2014/main" id="{07FBF3F9-4940-4224-8063-5056FF6F2F31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3733800"/>
            <a:ext cx="0" cy="153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Line 20">
            <a:extLst>
              <a:ext uri="{FF2B5EF4-FFF2-40B4-BE49-F238E27FC236}">
                <a16:creationId xmlns:a16="http://schemas.microsoft.com/office/drawing/2014/main" id="{85A9DC9F-6F50-4A73-A481-69CB3ACF9B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7338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Rectangle 2">
            <a:extLst>
              <a:ext uri="{FF2B5EF4-FFF2-40B4-BE49-F238E27FC236}">
                <a16:creationId xmlns:a16="http://schemas.microsoft.com/office/drawing/2014/main" id="{052E6DC0-58E5-4F1E-A85B-735A7E10E0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Sampling Techniques</a:t>
            </a:r>
          </a:p>
        </p:txBody>
      </p:sp>
      <p:sp>
        <p:nvSpPr>
          <p:cNvPr id="27654" name="Line 3">
            <a:extLst>
              <a:ext uri="{FF2B5EF4-FFF2-40B4-BE49-F238E27FC236}">
                <a16:creationId xmlns:a16="http://schemas.microsoft.com/office/drawing/2014/main" id="{3283CDC0-3FD0-449E-95F3-874FB6CF821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Line 4">
            <a:extLst>
              <a:ext uri="{FF2B5EF4-FFF2-40B4-BE49-F238E27FC236}">
                <a16:creationId xmlns:a16="http://schemas.microsoft.com/office/drawing/2014/main" id="{B3929198-39EA-415E-B978-B38B139FE4E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3733800"/>
            <a:ext cx="0" cy="850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5">
            <a:extLst>
              <a:ext uri="{FF2B5EF4-FFF2-40B4-BE49-F238E27FC236}">
                <a16:creationId xmlns:a16="http://schemas.microsoft.com/office/drawing/2014/main" id="{F5221F75-5848-42C0-9691-52C68A8DC21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37338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Line 7">
            <a:extLst>
              <a:ext uri="{FF2B5EF4-FFF2-40B4-BE49-F238E27FC236}">
                <a16:creationId xmlns:a16="http://schemas.microsoft.com/office/drawing/2014/main" id="{76DE586E-E501-436D-9D4D-B92B30931D1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41148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Rectangle 8">
            <a:extLst>
              <a:ext uri="{FF2B5EF4-FFF2-40B4-BE49-F238E27FC236}">
                <a16:creationId xmlns:a16="http://schemas.microsoft.com/office/drawing/2014/main" id="{CFFC6525-FB4E-4813-B7B5-A42607701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334000"/>
            <a:ext cx="1979613" cy="45402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0066"/>
                </a:solidFill>
              </a:rPr>
              <a:t>Convenience</a:t>
            </a:r>
          </a:p>
        </p:txBody>
      </p:sp>
      <p:sp>
        <p:nvSpPr>
          <p:cNvPr id="27659" name="Rectangle 9">
            <a:extLst>
              <a:ext uri="{FF2B5EF4-FFF2-40B4-BE49-F238E27FC236}">
                <a16:creationId xmlns:a16="http://schemas.microsoft.com/office/drawing/2014/main" id="{A88A4918-79F5-4E9C-94E5-583E01CEC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828800"/>
            <a:ext cx="8020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660" name="Rectangle 10">
            <a:extLst>
              <a:ext uri="{FF2B5EF4-FFF2-40B4-BE49-F238E27FC236}">
                <a16:creationId xmlns:a16="http://schemas.microsoft.com/office/drawing/2014/main" id="{B87DC73F-86A6-4B67-872E-1A13475D4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828800"/>
            <a:ext cx="1600200" cy="466725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0066"/>
                </a:solidFill>
              </a:rPr>
              <a:t>Samples</a:t>
            </a:r>
          </a:p>
        </p:txBody>
      </p:sp>
      <p:sp>
        <p:nvSpPr>
          <p:cNvPr id="27661" name="Line 12">
            <a:extLst>
              <a:ext uri="{FF2B5EF4-FFF2-40B4-BE49-F238E27FC236}">
                <a16:creationId xmlns:a16="http://schemas.microsoft.com/office/drawing/2014/main" id="{3306F350-29AD-4213-A945-6534C41C46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2819400"/>
            <a:ext cx="541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Line 13">
            <a:extLst>
              <a:ext uri="{FF2B5EF4-FFF2-40B4-BE49-F238E27FC236}">
                <a16:creationId xmlns:a16="http://schemas.microsoft.com/office/drawing/2014/main" id="{80742B54-5DD2-4D0B-AB56-C9FE18AD8F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28194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Rectangle 14">
            <a:extLst>
              <a:ext uri="{FF2B5EF4-FFF2-40B4-BE49-F238E27FC236}">
                <a16:creationId xmlns:a16="http://schemas.microsoft.com/office/drawing/2014/main" id="{26C4F0AE-6464-4E66-A6CE-9BA982006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429000"/>
            <a:ext cx="3124200" cy="6858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b="1">
                <a:solidFill>
                  <a:srgbClr val="000066"/>
                </a:solidFill>
              </a:rPr>
              <a:t>Non-Probability Samples</a:t>
            </a:r>
          </a:p>
        </p:txBody>
      </p:sp>
      <p:sp>
        <p:nvSpPr>
          <p:cNvPr id="27664" name="Rectangle 15">
            <a:extLst>
              <a:ext uri="{FF2B5EF4-FFF2-40B4-BE49-F238E27FC236}">
                <a16:creationId xmlns:a16="http://schemas.microsoft.com/office/drawing/2014/main" id="{C013D5B7-B3DB-4E30-A799-675CC5B03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648200"/>
            <a:ext cx="1828800" cy="46672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0066"/>
                </a:solidFill>
              </a:rPr>
              <a:t>Judgement</a:t>
            </a:r>
          </a:p>
        </p:txBody>
      </p:sp>
      <p:sp>
        <p:nvSpPr>
          <p:cNvPr id="27665" name="Line 17">
            <a:extLst>
              <a:ext uri="{FF2B5EF4-FFF2-40B4-BE49-F238E27FC236}">
                <a16:creationId xmlns:a16="http://schemas.microsoft.com/office/drawing/2014/main" id="{FB109BF8-6648-47AB-9575-8AE1BAB1EB7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28194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Rectangle 18">
            <a:extLst>
              <a:ext uri="{FF2B5EF4-FFF2-40B4-BE49-F238E27FC236}">
                <a16:creationId xmlns:a16="http://schemas.microsoft.com/office/drawing/2014/main" id="{1DBE6528-5615-4843-91E9-D08C93738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352800"/>
            <a:ext cx="3352800" cy="46672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0066"/>
                </a:solidFill>
              </a:rPr>
              <a:t>Probability Samples</a:t>
            </a:r>
          </a:p>
        </p:txBody>
      </p:sp>
      <p:sp>
        <p:nvSpPr>
          <p:cNvPr id="27667" name="Rectangle 19">
            <a:extLst>
              <a:ext uri="{FF2B5EF4-FFF2-40B4-BE49-F238E27FC236}">
                <a16:creationId xmlns:a16="http://schemas.microsoft.com/office/drawing/2014/main" id="{FF406201-FDAC-4180-936C-E47ACDE93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343400"/>
            <a:ext cx="1524000" cy="75882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b="1">
                <a:solidFill>
                  <a:srgbClr val="000066"/>
                </a:solidFill>
              </a:rPr>
              <a:t>Simple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b="1">
                <a:solidFill>
                  <a:srgbClr val="000066"/>
                </a:solidFill>
              </a:rPr>
              <a:t>Random</a:t>
            </a:r>
          </a:p>
        </p:txBody>
      </p:sp>
      <p:sp>
        <p:nvSpPr>
          <p:cNvPr id="27668" name="Rectangle 21">
            <a:extLst>
              <a:ext uri="{FF2B5EF4-FFF2-40B4-BE49-F238E27FC236}">
                <a16:creationId xmlns:a16="http://schemas.microsoft.com/office/drawing/2014/main" id="{57AD3396-2569-41E1-94E4-687EB7742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419600"/>
            <a:ext cx="1828800" cy="46672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0066"/>
                </a:solidFill>
              </a:rPr>
              <a:t>Systematic</a:t>
            </a:r>
          </a:p>
        </p:txBody>
      </p:sp>
      <p:sp>
        <p:nvSpPr>
          <p:cNvPr id="27669" name="Rectangle 22">
            <a:extLst>
              <a:ext uri="{FF2B5EF4-FFF2-40B4-BE49-F238E27FC236}">
                <a16:creationId xmlns:a16="http://schemas.microsoft.com/office/drawing/2014/main" id="{045360CE-E3F0-4DB3-807F-8510AAED4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486400"/>
            <a:ext cx="1524000" cy="46672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0066"/>
                </a:solidFill>
              </a:rPr>
              <a:t>Stratified</a:t>
            </a:r>
          </a:p>
        </p:txBody>
      </p:sp>
      <p:sp>
        <p:nvSpPr>
          <p:cNvPr id="27670" name="Rectangle 23">
            <a:extLst>
              <a:ext uri="{FF2B5EF4-FFF2-40B4-BE49-F238E27FC236}">
                <a16:creationId xmlns:a16="http://schemas.microsoft.com/office/drawing/2014/main" id="{BCB9CD91-5817-4709-8114-ECA365D71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5257800"/>
            <a:ext cx="1295400" cy="46672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0066"/>
                </a:solidFill>
              </a:rPr>
              <a:t>Cluster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8D5B339-088D-4F85-BAAE-B8BAB93408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Statistical Sampling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2243EDB5-61E1-4586-A751-8827E8BB62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/>
              <a:t>Items of the sample are chosen based on known or calculable probabilities</a:t>
            </a:r>
          </a:p>
        </p:txBody>
      </p:sp>
      <p:sp>
        <p:nvSpPr>
          <p:cNvPr id="28676" name="Line 4">
            <a:extLst>
              <a:ext uri="{FF2B5EF4-FFF2-40B4-BE49-F238E27FC236}">
                <a16:creationId xmlns:a16="http://schemas.microsoft.com/office/drawing/2014/main" id="{D61FF58F-0FE2-47E6-9984-6DDD39F716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43434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Line 5">
            <a:extLst>
              <a:ext uri="{FF2B5EF4-FFF2-40B4-BE49-F238E27FC236}">
                <a16:creationId xmlns:a16="http://schemas.microsoft.com/office/drawing/2014/main" id="{989FFE81-FC31-438B-A4C5-8E3973D45CAE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43434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Line 6">
            <a:extLst>
              <a:ext uri="{FF2B5EF4-FFF2-40B4-BE49-F238E27FC236}">
                <a16:creationId xmlns:a16="http://schemas.microsoft.com/office/drawing/2014/main" id="{0DD4BB56-BC72-4260-A192-8C0B6971D9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3581400"/>
            <a:ext cx="0" cy="758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Line 7">
            <a:extLst>
              <a:ext uri="{FF2B5EF4-FFF2-40B4-BE49-F238E27FC236}">
                <a16:creationId xmlns:a16="http://schemas.microsoft.com/office/drawing/2014/main" id="{1AF168B8-84FA-4975-ABD9-D2709C3AE4E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4343400"/>
            <a:ext cx="640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Rectangle 8">
            <a:extLst>
              <a:ext uri="{FF2B5EF4-FFF2-40B4-BE49-F238E27FC236}">
                <a16:creationId xmlns:a16="http://schemas.microsoft.com/office/drawing/2014/main" id="{5B258B1B-DA16-46AB-8930-3827DD973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048000"/>
            <a:ext cx="3657600" cy="52863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</a:rPr>
              <a:t>Probability Samples</a:t>
            </a:r>
          </a:p>
        </p:txBody>
      </p:sp>
      <p:sp>
        <p:nvSpPr>
          <p:cNvPr id="28681" name="Rectangle 9">
            <a:extLst>
              <a:ext uri="{FF2B5EF4-FFF2-40B4-BE49-F238E27FC236}">
                <a16:creationId xmlns:a16="http://schemas.microsoft.com/office/drawing/2014/main" id="{279CD99D-657F-4967-8701-5BEEED072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800600"/>
            <a:ext cx="1371600" cy="7429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000" b="1">
                <a:solidFill>
                  <a:srgbClr val="000066"/>
                </a:solidFill>
              </a:rPr>
              <a:t>Simple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000" b="1">
                <a:solidFill>
                  <a:srgbClr val="000066"/>
                </a:solidFill>
              </a:rPr>
              <a:t>Random</a:t>
            </a:r>
          </a:p>
        </p:txBody>
      </p:sp>
      <p:sp>
        <p:nvSpPr>
          <p:cNvPr id="28682" name="Line 10">
            <a:extLst>
              <a:ext uri="{FF2B5EF4-FFF2-40B4-BE49-F238E27FC236}">
                <a16:creationId xmlns:a16="http://schemas.microsoft.com/office/drawing/2014/main" id="{A8626FF9-1B41-4885-A175-A0BBE2184A8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43434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Rectangle 11">
            <a:extLst>
              <a:ext uri="{FF2B5EF4-FFF2-40B4-BE49-F238E27FC236}">
                <a16:creationId xmlns:a16="http://schemas.microsoft.com/office/drawing/2014/main" id="{081007E2-8EDB-42AE-AC5C-AB3B08DCB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800600"/>
            <a:ext cx="1676400" cy="406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rgbClr val="000066"/>
                </a:solidFill>
              </a:rPr>
              <a:t>Systematic</a:t>
            </a:r>
          </a:p>
        </p:txBody>
      </p:sp>
      <p:sp>
        <p:nvSpPr>
          <p:cNvPr id="28684" name="Line 12">
            <a:extLst>
              <a:ext uri="{FF2B5EF4-FFF2-40B4-BE49-F238E27FC236}">
                <a16:creationId xmlns:a16="http://schemas.microsoft.com/office/drawing/2014/main" id="{90A8F385-B095-4B7B-8156-F8494AF1D7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43434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Rectangle 13">
            <a:extLst>
              <a:ext uri="{FF2B5EF4-FFF2-40B4-BE49-F238E27FC236}">
                <a16:creationId xmlns:a16="http://schemas.microsoft.com/office/drawing/2014/main" id="{4D2F25A3-3F25-4A81-9151-405F7A5C8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800600"/>
            <a:ext cx="1447800" cy="406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rgbClr val="000066"/>
                </a:solidFill>
              </a:rPr>
              <a:t>Stratified</a:t>
            </a:r>
          </a:p>
        </p:txBody>
      </p:sp>
      <p:sp>
        <p:nvSpPr>
          <p:cNvPr id="28686" name="Rectangle 14">
            <a:extLst>
              <a:ext uri="{FF2B5EF4-FFF2-40B4-BE49-F238E27FC236}">
                <a16:creationId xmlns:a16="http://schemas.microsoft.com/office/drawing/2014/main" id="{D7129A96-9AC5-41A4-9F06-857AC4756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800600"/>
            <a:ext cx="1219200" cy="406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rgbClr val="000066"/>
                </a:solidFill>
              </a:rPr>
              <a:t>Cluster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40CAAE3-0561-4F9B-8BBF-EE237DD307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Simple Random Samples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F28EEA0-E6B1-4471-A8DC-D39248ADEE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077200" cy="4114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/>
              <a:t>Every individual or item from the population has an </a:t>
            </a:r>
            <a:r>
              <a:rPr lang="en-US" altLang="en-US">
                <a:solidFill>
                  <a:schemeClr val="folHlink"/>
                </a:solidFill>
              </a:rPr>
              <a:t>equal chance</a:t>
            </a:r>
            <a:r>
              <a:rPr lang="en-US" altLang="en-US"/>
              <a:t> of being selected</a:t>
            </a:r>
          </a:p>
          <a:p>
            <a:pPr>
              <a:lnSpc>
                <a:spcPct val="110000"/>
              </a:lnSpc>
            </a:pPr>
            <a:r>
              <a:rPr lang="en-US" altLang="en-US"/>
              <a:t>Selection may be with replacement or without replacement</a:t>
            </a:r>
          </a:p>
          <a:p>
            <a:pPr>
              <a:lnSpc>
                <a:spcPct val="110000"/>
              </a:lnSpc>
            </a:pPr>
            <a:r>
              <a:rPr lang="en-US" altLang="en-US"/>
              <a:t>Samples can be obtained from a table of random numbers or computer random number generators</a:t>
            </a:r>
          </a:p>
        </p:txBody>
      </p:sp>
      <p:graphicFrame>
        <p:nvGraphicFramePr>
          <p:cNvPr id="29700" name="Object 4">
            <a:hlinkClick r:id="" action="ppaction://ole?verb=0"/>
            <a:extLst>
              <a:ext uri="{FF2B5EF4-FFF2-40B4-BE49-F238E27FC236}">
                <a16:creationId xmlns:a16="http://schemas.microsoft.com/office/drawing/2014/main" id="{43CE3C44-2B08-4D98-9311-4675CCFD9B70}"/>
              </a:ext>
            </a:extLst>
          </p:cNvPr>
          <p:cNvGraphicFramePr>
            <a:graphicFrameLocks/>
          </p:cNvGraphicFramePr>
          <p:nvPr/>
        </p:nvGraphicFramePr>
        <p:xfrm>
          <a:off x="4953000" y="5181600"/>
          <a:ext cx="19812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Clip" r:id="rId3" imgW="1984105" imgH="1182223" progId="MS_ClipArt_Gallery.2">
                  <p:embed/>
                </p:oleObj>
              </mc:Choice>
              <mc:Fallback>
                <p:oleObj name="Clip" r:id="rId3" imgW="1984105" imgH="1182223" progId="MS_ClipArt_Gallery.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181600"/>
                        <a:ext cx="19812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>
            <a:hlinkClick r:id="" action="ppaction://ole?verb=0"/>
            <a:extLst>
              <a:ext uri="{FF2B5EF4-FFF2-40B4-BE49-F238E27FC236}">
                <a16:creationId xmlns:a16="http://schemas.microsoft.com/office/drawing/2014/main" id="{A17F69E8-2758-47A3-86CF-4F354D4FB214}"/>
              </a:ext>
            </a:extLst>
          </p:cNvPr>
          <p:cNvGraphicFramePr>
            <a:graphicFrameLocks/>
          </p:cNvGraphicFramePr>
          <p:nvPr/>
        </p:nvGraphicFramePr>
        <p:xfrm>
          <a:off x="7086600" y="3225800"/>
          <a:ext cx="18034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" name="Clip" r:id="rId3" imgW="1800275" imgH="1267799" progId="MS_ClipArt_Gallery.2">
                  <p:embed/>
                </p:oleObj>
              </mc:Choice>
              <mc:Fallback>
                <p:oleObj name="Clip" r:id="rId3" imgW="1800275" imgH="1267799" progId="MS_ClipArt_Gallery.2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225800"/>
                        <a:ext cx="18034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3" name="Rectangle 6">
            <a:extLst>
              <a:ext uri="{FF2B5EF4-FFF2-40B4-BE49-F238E27FC236}">
                <a16:creationId xmlns:a16="http://schemas.microsoft.com/office/drawing/2014/main" id="{4A31C470-B934-430A-BB93-0D051EC010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Stratified Samples</a:t>
            </a:r>
          </a:p>
        </p:txBody>
      </p:sp>
      <p:sp>
        <p:nvSpPr>
          <p:cNvPr id="30724" name="Rectangle 7">
            <a:extLst>
              <a:ext uri="{FF2B5EF4-FFF2-40B4-BE49-F238E27FC236}">
                <a16:creationId xmlns:a16="http://schemas.microsoft.com/office/drawing/2014/main" id="{D6D820B1-8B61-427F-81D1-470233F3F4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82000" cy="453231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/>
              <a:t>Population divided into subgroups (called </a:t>
            </a:r>
            <a:r>
              <a:rPr lang="en-US" altLang="en-US" i="1"/>
              <a:t>strata</a:t>
            </a:r>
            <a:r>
              <a:rPr lang="en-US" altLang="en-US"/>
              <a:t>) according to some common characteristic</a:t>
            </a:r>
          </a:p>
          <a:p>
            <a:pPr>
              <a:lnSpc>
                <a:spcPct val="110000"/>
              </a:lnSpc>
            </a:pPr>
            <a:r>
              <a:rPr lang="en-US" altLang="en-US"/>
              <a:t>Simple random sample selected from each subgroup</a:t>
            </a:r>
          </a:p>
          <a:p>
            <a:pPr>
              <a:lnSpc>
                <a:spcPct val="110000"/>
              </a:lnSpc>
            </a:pPr>
            <a:r>
              <a:rPr lang="en-US" altLang="en-US"/>
              <a:t>Samples from subgroups are combined into one</a:t>
            </a:r>
          </a:p>
        </p:txBody>
      </p:sp>
      <p:sp>
        <p:nvSpPr>
          <p:cNvPr id="30725" name="Rectangle 9">
            <a:extLst>
              <a:ext uri="{FF2B5EF4-FFF2-40B4-BE49-F238E27FC236}">
                <a16:creationId xmlns:a16="http://schemas.microsoft.com/office/drawing/2014/main" id="{121141CF-DBF8-45B1-B831-D228BDFA2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4953000"/>
            <a:ext cx="762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30726" name="Picture 14">
            <a:extLst>
              <a:ext uri="{FF2B5EF4-FFF2-40B4-BE49-F238E27FC236}">
                <a16:creationId xmlns:a16="http://schemas.microsoft.com/office/drawing/2014/main" id="{FD5F15D4-C2FD-41E4-B95E-9DDCCE8D0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19600"/>
            <a:ext cx="3657600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AutoShape 4">
            <a:extLst>
              <a:ext uri="{FF2B5EF4-FFF2-40B4-BE49-F238E27FC236}">
                <a16:creationId xmlns:a16="http://schemas.microsoft.com/office/drawing/2014/main" id="{3D4AC09B-2CA5-4E82-8946-D49B79F80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5181600"/>
            <a:ext cx="900113" cy="304800"/>
          </a:xfrm>
          <a:prstGeom prst="rightArrow">
            <a:avLst>
              <a:gd name="adj1" fmla="val 50000"/>
              <a:gd name="adj2" fmla="val 7473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28" name="Rectangle 17">
            <a:extLst>
              <a:ext uri="{FF2B5EF4-FFF2-40B4-BE49-F238E27FC236}">
                <a16:creationId xmlns:a16="http://schemas.microsoft.com/office/drawing/2014/main" id="{54B6A3B7-0E89-4A1B-B321-FA4146B15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800600"/>
            <a:ext cx="1447800" cy="12112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3738" indent="-2682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8388" indent="-2159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93838" indent="-212725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9288" indent="-212725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6488" indent="-212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3688" indent="-212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90888" indent="-212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8088" indent="-212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1600" b="1">
                <a:solidFill>
                  <a:srgbClr val="FFFF00"/>
                </a:solidFill>
                <a:latin typeface="Tahoma" panose="020B0604030504040204" pitchFamily="34" charset="0"/>
              </a:rPr>
              <a:t>Population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1600" b="1">
                <a:solidFill>
                  <a:srgbClr val="FFFF00"/>
                </a:solidFill>
                <a:latin typeface="Tahoma" panose="020B0604030504040204" pitchFamily="34" charset="0"/>
              </a:rPr>
              <a:t>Divided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1600" b="1">
                <a:solidFill>
                  <a:srgbClr val="FFFF00"/>
                </a:solidFill>
                <a:latin typeface="Tahoma" panose="020B0604030504040204" pitchFamily="34" charset="0"/>
              </a:rPr>
              <a:t>into 4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1600" b="1">
                <a:solidFill>
                  <a:srgbClr val="FFFF00"/>
                </a:solidFill>
                <a:latin typeface="Tahoma" panose="020B0604030504040204" pitchFamily="34" charset="0"/>
              </a:rPr>
              <a:t>strata</a:t>
            </a:r>
          </a:p>
        </p:txBody>
      </p:sp>
      <p:sp>
        <p:nvSpPr>
          <p:cNvPr id="30729" name="Text Box 19">
            <a:extLst>
              <a:ext uri="{FF2B5EF4-FFF2-40B4-BE49-F238E27FC236}">
                <a16:creationId xmlns:a16="http://schemas.microsoft.com/office/drawing/2014/main" id="{43B684EF-1C65-4310-A216-33B627904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6096000"/>
            <a:ext cx="10668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3738" indent="-2682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8388" indent="-2159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93838" indent="-212725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9288" indent="-212725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6488" indent="-212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3688" indent="-212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90888" indent="-212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8088" indent="-212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>
                <a:solidFill>
                  <a:srgbClr val="FF3300"/>
                </a:solidFill>
                <a:latin typeface="Tahoma" panose="020B0604030504040204" pitchFamily="34" charset="0"/>
              </a:rPr>
              <a:t>Sample</a:t>
            </a:r>
          </a:p>
        </p:txBody>
      </p:sp>
      <p:sp>
        <p:nvSpPr>
          <p:cNvPr id="30730" name="Line 20">
            <a:extLst>
              <a:ext uri="{FF2B5EF4-FFF2-40B4-BE49-F238E27FC236}">
                <a16:creationId xmlns:a16="http://schemas.microsoft.com/office/drawing/2014/main" id="{9BB3C5CB-0F41-471A-B83A-8EA7401C9D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4800600"/>
            <a:ext cx="7620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/>
          <a:lstStyle/>
          <a:p>
            <a:endParaRPr lang="en-US"/>
          </a:p>
        </p:txBody>
      </p:sp>
      <p:sp>
        <p:nvSpPr>
          <p:cNvPr id="30731" name="Line 21">
            <a:extLst>
              <a:ext uri="{FF2B5EF4-FFF2-40B4-BE49-F238E27FC236}">
                <a16:creationId xmlns:a16="http://schemas.microsoft.com/office/drawing/2014/main" id="{FA47AF13-61AF-4BE0-A8BF-62A97DD504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5181600"/>
            <a:ext cx="8382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/>
          <a:lstStyle/>
          <a:p>
            <a:endParaRPr lang="en-US"/>
          </a:p>
        </p:txBody>
      </p:sp>
      <p:sp>
        <p:nvSpPr>
          <p:cNvPr id="30732" name="Line 22">
            <a:extLst>
              <a:ext uri="{FF2B5EF4-FFF2-40B4-BE49-F238E27FC236}">
                <a16:creationId xmlns:a16="http://schemas.microsoft.com/office/drawing/2014/main" id="{6E02742D-BD56-4639-8AC8-502ECC68891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5410200"/>
            <a:ext cx="838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/>
          <a:lstStyle/>
          <a:p>
            <a:endParaRPr lang="en-US"/>
          </a:p>
        </p:txBody>
      </p:sp>
      <p:sp>
        <p:nvSpPr>
          <p:cNvPr id="30733" name="Line 23">
            <a:extLst>
              <a:ext uri="{FF2B5EF4-FFF2-40B4-BE49-F238E27FC236}">
                <a16:creationId xmlns:a16="http://schemas.microsoft.com/office/drawing/2014/main" id="{40E1F276-B92D-4010-92B2-436E85EE175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5638800"/>
            <a:ext cx="762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/>
          <a:lstStyle/>
          <a:p>
            <a:endParaRPr lang="en-US"/>
          </a:p>
        </p:txBody>
      </p:sp>
      <p:pic>
        <p:nvPicPr>
          <p:cNvPr id="30734" name="Picture 24">
            <a:extLst>
              <a:ext uri="{FF2B5EF4-FFF2-40B4-BE49-F238E27FC236}">
                <a16:creationId xmlns:a16="http://schemas.microsoft.com/office/drawing/2014/main" id="{1EB3D5D7-BB95-45EC-8680-C08069923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724400"/>
            <a:ext cx="9525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E10F1C10-873C-4838-82FF-F364D4C3A3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77200" cy="453231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/>
              <a:t>Decide on sample size: </a:t>
            </a:r>
            <a:r>
              <a:rPr lang="en-US" altLang="en-US">
                <a:solidFill>
                  <a:schemeClr val="hlink"/>
                </a:solidFill>
              </a:rPr>
              <a:t>n</a:t>
            </a:r>
          </a:p>
          <a:p>
            <a:pPr>
              <a:lnSpc>
                <a:spcPct val="110000"/>
              </a:lnSpc>
            </a:pPr>
            <a:r>
              <a:rPr lang="en-US" altLang="en-US"/>
              <a:t>Divide frame of </a:t>
            </a:r>
            <a:r>
              <a:rPr lang="en-US" altLang="en-US">
                <a:solidFill>
                  <a:schemeClr val="folHlink"/>
                </a:solidFill>
              </a:rPr>
              <a:t>N</a:t>
            </a:r>
            <a:r>
              <a:rPr lang="en-US" altLang="en-US"/>
              <a:t> individuals into groups of </a:t>
            </a:r>
            <a:r>
              <a:rPr lang="en-US" altLang="en-US">
                <a:solidFill>
                  <a:srgbClr val="DCB200"/>
                </a:solidFill>
              </a:rPr>
              <a:t>k</a:t>
            </a:r>
            <a:r>
              <a:rPr lang="en-US" altLang="en-US"/>
              <a:t> individuals:  </a:t>
            </a:r>
            <a:r>
              <a:rPr lang="en-US" altLang="en-US">
                <a:solidFill>
                  <a:srgbClr val="DCB200"/>
                </a:solidFill>
              </a:rPr>
              <a:t>k</a:t>
            </a:r>
            <a:r>
              <a:rPr lang="en-US" altLang="en-US"/>
              <a:t>=</a:t>
            </a:r>
            <a:r>
              <a:rPr lang="en-US" altLang="en-US">
                <a:solidFill>
                  <a:schemeClr val="folHlink"/>
                </a:solidFill>
              </a:rPr>
              <a:t>N</a:t>
            </a:r>
            <a:r>
              <a:rPr lang="en-US" altLang="en-US"/>
              <a:t>/</a:t>
            </a:r>
            <a:r>
              <a:rPr lang="en-US" altLang="en-US">
                <a:solidFill>
                  <a:schemeClr val="hlink"/>
                </a:solidFill>
              </a:rPr>
              <a:t>n</a:t>
            </a:r>
          </a:p>
          <a:p>
            <a:pPr>
              <a:lnSpc>
                <a:spcPct val="110000"/>
              </a:lnSpc>
            </a:pPr>
            <a:r>
              <a:rPr lang="en-US" altLang="en-US"/>
              <a:t>Randomly select one individual from the 1</a:t>
            </a:r>
            <a:r>
              <a:rPr lang="en-US" altLang="en-US" baseline="30000"/>
              <a:t>st</a:t>
            </a:r>
            <a:r>
              <a:rPr lang="en-US" altLang="en-US"/>
              <a:t> group </a:t>
            </a:r>
          </a:p>
          <a:p>
            <a:pPr>
              <a:lnSpc>
                <a:spcPct val="110000"/>
              </a:lnSpc>
            </a:pPr>
            <a:r>
              <a:rPr lang="en-US" altLang="en-US"/>
              <a:t>Select every k</a:t>
            </a:r>
            <a:r>
              <a:rPr lang="en-US" altLang="en-US" baseline="30000"/>
              <a:t>th</a:t>
            </a:r>
            <a:r>
              <a:rPr lang="en-US" altLang="en-US"/>
              <a:t> individual thereafter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8360B082-60AE-4B5F-8CD9-4928D05370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Systematic Samples</a:t>
            </a:r>
          </a:p>
        </p:txBody>
      </p:sp>
      <p:sp>
        <p:nvSpPr>
          <p:cNvPr id="31748" name="Rectangle 5">
            <a:extLst>
              <a:ext uri="{FF2B5EF4-FFF2-40B4-BE49-F238E27FC236}">
                <a16:creationId xmlns:a16="http://schemas.microsoft.com/office/drawing/2014/main" id="{86CED136-6D3F-462A-85F7-8AC85C064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00" y="4727575"/>
            <a:ext cx="3187700" cy="167798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1749" name="Object 6">
            <a:hlinkClick r:id="" action="ppaction://ole?verb=0"/>
            <a:extLst>
              <a:ext uri="{FF2B5EF4-FFF2-40B4-BE49-F238E27FC236}">
                <a16:creationId xmlns:a16="http://schemas.microsoft.com/office/drawing/2014/main" id="{D9E8D9F5-3E22-4FA4-8B7F-BD70F31DF887}"/>
              </a:ext>
            </a:extLst>
          </p:cNvPr>
          <p:cNvGraphicFramePr>
            <a:graphicFrameLocks/>
          </p:cNvGraphicFramePr>
          <p:nvPr/>
        </p:nvGraphicFramePr>
        <p:xfrm>
          <a:off x="3048000" y="3581400"/>
          <a:ext cx="20574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1" name="Clip" r:id="rId3" imgW="2320072" imgH="1419935" progId="MS_ClipArt_Gallery.2">
                  <p:embed/>
                </p:oleObj>
              </mc:Choice>
              <mc:Fallback>
                <p:oleObj name="Clip" r:id="rId3" imgW="2320072" imgH="1419935" progId="MS_ClipArt_Gallery.2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581400"/>
                        <a:ext cx="20574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50" name="Picture 7" descr="pop-sam">
            <a:extLst>
              <a:ext uri="{FF2B5EF4-FFF2-40B4-BE49-F238E27FC236}">
                <a16:creationId xmlns:a16="http://schemas.microsoft.com/office/drawing/2014/main" id="{420BEA7B-83B7-48B6-AB94-407D43FCD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800600"/>
            <a:ext cx="2900363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Rectangle 8">
            <a:extLst>
              <a:ext uri="{FF2B5EF4-FFF2-40B4-BE49-F238E27FC236}">
                <a16:creationId xmlns:a16="http://schemas.microsoft.com/office/drawing/2014/main" id="{B9FFBA61-A7B6-40F3-B4BE-5628E5D99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876800"/>
            <a:ext cx="1131888" cy="15621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folHlink"/>
                </a:solidFill>
              </a:rPr>
              <a:t>N = 64</a:t>
            </a:r>
          </a:p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n = 8</a:t>
            </a:r>
          </a:p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k = 8</a:t>
            </a:r>
          </a:p>
        </p:txBody>
      </p:sp>
      <p:sp>
        <p:nvSpPr>
          <p:cNvPr id="31752" name="Rectangle 9">
            <a:extLst>
              <a:ext uri="{FF2B5EF4-FFF2-40B4-BE49-F238E27FC236}">
                <a16:creationId xmlns:a16="http://schemas.microsoft.com/office/drawing/2014/main" id="{FE100C67-1F5E-4900-B611-72DC15A8D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5525" y="5534025"/>
            <a:ext cx="179863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First Group</a:t>
            </a:r>
          </a:p>
        </p:txBody>
      </p:sp>
      <p:sp>
        <p:nvSpPr>
          <p:cNvPr id="31753" name="Line 10">
            <a:extLst>
              <a:ext uri="{FF2B5EF4-FFF2-40B4-BE49-F238E27FC236}">
                <a16:creationId xmlns:a16="http://schemas.microsoft.com/office/drawing/2014/main" id="{850C336A-576B-4597-A344-42AA98CB75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4191000"/>
            <a:ext cx="1447800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Line 4">
            <a:extLst>
              <a:ext uri="{FF2B5EF4-FFF2-40B4-BE49-F238E27FC236}">
                <a16:creationId xmlns:a16="http://schemas.microsoft.com/office/drawing/2014/main" id="{5BDCA05C-EC73-42A3-BD2D-0FF9B8A8C5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5105400"/>
            <a:ext cx="990600" cy="5334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id="{6D8EF019-6E95-46A5-9064-5BCB31BB7B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Cluster Samples</a:t>
            </a:r>
          </a:p>
        </p:txBody>
      </p:sp>
      <p:sp>
        <p:nvSpPr>
          <p:cNvPr id="32771" name="Rectangle 4">
            <a:extLst>
              <a:ext uri="{FF2B5EF4-FFF2-40B4-BE49-F238E27FC236}">
                <a16:creationId xmlns:a16="http://schemas.microsoft.com/office/drawing/2014/main" id="{75191E2D-D7B9-4309-A001-9C65CE6C41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8077200" cy="453231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/>
              <a:t>Population is divided into several “clusters,” each representative of the population</a:t>
            </a:r>
          </a:p>
          <a:p>
            <a:pPr>
              <a:lnSpc>
                <a:spcPct val="110000"/>
              </a:lnSpc>
            </a:pPr>
            <a:r>
              <a:rPr lang="en-US" altLang="en-US"/>
              <a:t>A simple random sample of clusters is selected</a:t>
            </a:r>
          </a:p>
          <a:p>
            <a:pPr lvl="1">
              <a:lnSpc>
                <a:spcPct val="110000"/>
              </a:lnSpc>
            </a:pPr>
            <a:r>
              <a:rPr lang="en-US" altLang="en-US" sz="2000"/>
              <a:t>All items in the selected clusters can be used, or items can be chosen from a cluster using another probability sampling technique</a:t>
            </a:r>
          </a:p>
        </p:txBody>
      </p:sp>
      <p:graphicFrame>
        <p:nvGraphicFramePr>
          <p:cNvPr id="32772" name="Object 5">
            <a:hlinkClick r:id="" action="ppaction://ole?verb=0"/>
            <a:extLst>
              <a:ext uri="{FF2B5EF4-FFF2-40B4-BE49-F238E27FC236}">
                <a16:creationId xmlns:a16="http://schemas.microsoft.com/office/drawing/2014/main" id="{DE6C7C6F-5653-404C-A465-4C04EAE1168F}"/>
              </a:ext>
            </a:extLst>
          </p:cNvPr>
          <p:cNvGraphicFramePr>
            <a:graphicFrameLocks/>
          </p:cNvGraphicFramePr>
          <p:nvPr/>
        </p:nvGraphicFramePr>
        <p:xfrm>
          <a:off x="5181600" y="4038600"/>
          <a:ext cx="160972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1" name="Clip" r:id="rId3" imgW="1606935" imgH="1115663" progId="MS_ClipArt_Gallery.2">
                  <p:embed/>
                </p:oleObj>
              </mc:Choice>
              <mc:Fallback>
                <p:oleObj name="Clip" r:id="rId3" imgW="1606935" imgH="1115663" progId="MS_ClipArt_Gallery.2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038600"/>
                        <a:ext cx="1609725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Rectangle 6">
            <a:extLst>
              <a:ext uri="{FF2B5EF4-FFF2-40B4-BE49-F238E27FC236}">
                <a16:creationId xmlns:a16="http://schemas.microsoft.com/office/drawing/2014/main" id="{4C618C4C-6DFC-40AA-BCF1-E53AF3FD1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953000"/>
            <a:ext cx="1981200" cy="1196975"/>
          </a:xfrm>
          <a:prstGeom prst="rect">
            <a:avLst/>
          </a:prstGeom>
          <a:solidFill>
            <a:srgbClr val="FFFF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Population divided into 16 clusters.</a:t>
            </a:r>
          </a:p>
        </p:txBody>
      </p:sp>
      <p:sp>
        <p:nvSpPr>
          <p:cNvPr id="32774" name="Line 7">
            <a:extLst>
              <a:ext uri="{FF2B5EF4-FFF2-40B4-BE49-F238E27FC236}">
                <a16:creationId xmlns:a16="http://schemas.microsoft.com/office/drawing/2014/main" id="{82E5F995-73CE-44BA-838F-71BCFFAD732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91000" y="5410200"/>
            <a:ext cx="304800" cy="3048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Line 8">
            <a:extLst>
              <a:ext uri="{FF2B5EF4-FFF2-40B4-BE49-F238E27FC236}">
                <a16:creationId xmlns:a16="http://schemas.microsoft.com/office/drawing/2014/main" id="{60CCA897-4C08-4EB5-A52D-2582CAD1073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76800" y="5334000"/>
            <a:ext cx="0" cy="3810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Line 9">
            <a:extLst>
              <a:ext uri="{FF2B5EF4-FFF2-40B4-BE49-F238E27FC236}">
                <a16:creationId xmlns:a16="http://schemas.microsoft.com/office/drawing/2014/main" id="{F312F9D7-D0EB-4E8A-BB6D-E24D810125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5105400"/>
            <a:ext cx="533400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Line 10">
            <a:extLst>
              <a:ext uri="{FF2B5EF4-FFF2-40B4-BE49-F238E27FC236}">
                <a16:creationId xmlns:a16="http://schemas.microsoft.com/office/drawing/2014/main" id="{9BEAFA8A-5A4E-432B-82C2-96243E8259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5410200"/>
            <a:ext cx="457200" cy="2286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7515" name="Group 59">
            <a:extLst>
              <a:ext uri="{FF2B5EF4-FFF2-40B4-BE49-F238E27FC236}">
                <a16:creationId xmlns:a16="http://schemas.microsoft.com/office/drawing/2014/main" id="{0B0546C4-C611-40F6-9086-930FF54FEFBD}"/>
              </a:ext>
            </a:extLst>
          </p:cNvPr>
          <p:cNvGraphicFramePr>
            <a:graphicFrameLocks noGrp="1"/>
          </p:cNvGraphicFramePr>
          <p:nvPr/>
        </p:nvGraphicFramePr>
        <p:xfrm>
          <a:off x="2743200" y="4876800"/>
          <a:ext cx="6096000" cy="450888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450850"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42" marR="85342" marT="42564" marB="425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42" marR="85342" marT="42564" marB="425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42" marR="85342" marT="42564" marB="425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42" marR="85342" marT="42564" marB="425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42" marR="85342" marT="42564" marB="425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42" marR="85342" marT="42564" marB="425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42" marR="85342" marT="42564" marB="425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42" marR="85342" marT="42564" marB="425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42" marR="85342" marT="42564" marB="425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42" marR="85342" marT="42564" marB="425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42" marR="85342" marT="42564" marB="425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42" marR="85342" marT="42564" marB="425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42" marR="85342" marT="42564" marB="425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42" marR="85342" marT="42564" marB="425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42" marR="85342" marT="42564" marB="425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42" marR="85342" marT="42564" marB="425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814" name="Rectangle 49">
            <a:extLst>
              <a:ext uri="{FF2B5EF4-FFF2-40B4-BE49-F238E27FC236}">
                <a16:creationId xmlns:a16="http://schemas.microsoft.com/office/drawing/2014/main" id="{A8DE94ED-EDA4-4844-A649-C476C1A29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5638800"/>
            <a:ext cx="2590800" cy="711200"/>
          </a:xfrm>
          <a:prstGeom prst="rect">
            <a:avLst/>
          </a:prstGeom>
          <a:solidFill>
            <a:srgbClr val="FFFF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Randomly selected clusters for sample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7A54046B-F006-47D8-BD26-ADDFE68922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 Definitions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1BE56CB-6BCC-4BA6-A692-B0F2E8D8C1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924800" cy="453231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/>
              <a:t>A </a:t>
            </a:r>
            <a:r>
              <a:rPr lang="en-US" altLang="en-US" b="1">
                <a:solidFill>
                  <a:schemeClr val="folHlink"/>
                </a:solidFill>
              </a:rPr>
              <a:t>population</a:t>
            </a:r>
            <a:r>
              <a:rPr lang="en-US" altLang="en-US"/>
              <a:t> is the entire collection of things under consideration</a:t>
            </a:r>
          </a:p>
          <a:p>
            <a:pPr lvl="1">
              <a:lnSpc>
                <a:spcPct val="110000"/>
              </a:lnSpc>
            </a:pPr>
            <a:r>
              <a:rPr lang="en-US" altLang="en-US"/>
              <a:t>A </a:t>
            </a:r>
            <a:r>
              <a:rPr lang="en-US" altLang="en-US" b="1">
                <a:solidFill>
                  <a:schemeClr val="folHlink"/>
                </a:solidFill>
              </a:rPr>
              <a:t>parameter</a:t>
            </a:r>
            <a:r>
              <a:rPr lang="en-US" altLang="en-US"/>
              <a:t> is a summary measure computed to describe a characteristic of the population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/>
              <a:t>A </a:t>
            </a:r>
            <a:r>
              <a:rPr lang="en-US" altLang="en-US" b="1">
                <a:solidFill>
                  <a:schemeClr val="hlink"/>
                </a:solidFill>
              </a:rPr>
              <a:t>sample</a:t>
            </a:r>
            <a:r>
              <a:rPr lang="en-US" altLang="en-US"/>
              <a:t> is a portion of the population selected for analysis</a:t>
            </a:r>
          </a:p>
          <a:p>
            <a:pPr lvl="1">
              <a:lnSpc>
                <a:spcPct val="110000"/>
              </a:lnSpc>
            </a:pPr>
            <a:r>
              <a:rPr lang="en-US" altLang="en-US"/>
              <a:t>A </a:t>
            </a:r>
            <a:r>
              <a:rPr lang="en-US" altLang="en-US" b="1">
                <a:solidFill>
                  <a:schemeClr val="hlink"/>
                </a:solidFill>
              </a:rPr>
              <a:t>statistic</a:t>
            </a:r>
            <a:r>
              <a:rPr lang="en-US" altLang="en-US"/>
              <a:t> is a summary measure computed to describe a characteristic of the sample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C7F10B07-5ED9-4AB2-9E71-9806824E76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620000" cy="32766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marL="342900" indent="-342900" defTabSz="914400"/>
            <a:r>
              <a:rPr lang="en-US" altLang="en-US"/>
              <a:t>Making statements about a population by examining sample results</a:t>
            </a:r>
          </a:p>
          <a:p>
            <a:pPr marL="342900" indent="-342900" defTabSz="914400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300">
                <a:solidFill>
                  <a:schemeClr val="hlink"/>
                </a:solidFill>
              </a:rPr>
              <a:t>Sample statistics</a:t>
            </a:r>
            <a:r>
              <a:rPr lang="en-US" altLang="en-US" sz="2300"/>
              <a:t>  </a:t>
            </a:r>
            <a:r>
              <a:rPr lang="en-US" altLang="en-US" sz="2300">
                <a:solidFill>
                  <a:srgbClr val="66FFFF"/>
                </a:solidFill>
              </a:rPr>
              <a:t>           </a:t>
            </a:r>
            <a:r>
              <a:rPr lang="en-US" altLang="en-US" sz="2300"/>
              <a:t>   </a:t>
            </a:r>
            <a:r>
              <a:rPr lang="en-US" altLang="en-US" sz="2300">
                <a:solidFill>
                  <a:schemeClr val="folHlink"/>
                </a:solidFill>
              </a:rPr>
              <a:t>Population parameters</a:t>
            </a:r>
            <a:r>
              <a:rPr lang="en-US" altLang="en-US" sz="2600"/>
              <a:t> </a:t>
            </a:r>
          </a:p>
          <a:p>
            <a:pPr marL="342900" indent="-342900" defTabSz="914400">
              <a:buFont typeface="Wingdings" panose="05000000000000000000" pitchFamily="2" charset="2"/>
              <a:buNone/>
            </a:pPr>
            <a:r>
              <a:rPr lang="en-US" altLang="en-US" sz="2400"/>
              <a:t>       </a:t>
            </a:r>
            <a:r>
              <a:rPr lang="en-US" altLang="en-US" sz="2000">
                <a:solidFill>
                  <a:schemeClr val="hlink"/>
                </a:solidFill>
              </a:rPr>
              <a:t>(known)  </a:t>
            </a:r>
            <a:r>
              <a:rPr lang="en-US" altLang="en-US" sz="2400"/>
              <a:t>      </a:t>
            </a:r>
            <a:r>
              <a:rPr lang="en-US" altLang="en-US" sz="2400" b="1"/>
              <a:t>Inference</a:t>
            </a:r>
            <a:r>
              <a:rPr lang="en-US" altLang="en-US" sz="2400"/>
              <a:t>            </a:t>
            </a:r>
            <a:r>
              <a:rPr lang="en-US" altLang="en-US" sz="2000">
                <a:solidFill>
                  <a:schemeClr val="folHlink"/>
                </a:solidFill>
              </a:rPr>
              <a:t>(unknown, but can </a:t>
            </a:r>
          </a:p>
          <a:p>
            <a:pPr marL="342900" indent="-342900" defTabSz="914400"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						      be estimated from</a:t>
            </a:r>
          </a:p>
          <a:p>
            <a:pPr marL="342900" indent="-342900" defTabSz="914400"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						      sample evidence)</a:t>
            </a:r>
          </a:p>
        </p:txBody>
      </p:sp>
      <p:graphicFrame>
        <p:nvGraphicFramePr>
          <p:cNvPr id="34819" name="Object 5">
            <a:extLst>
              <a:ext uri="{FF2B5EF4-FFF2-40B4-BE49-F238E27FC236}">
                <a16:creationId xmlns:a16="http://schemas.microsoft.com/office/drawing/2014/main" id="{997274A8-0467-4967-A842-2A8F537763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0" y="3733800"/>
          <a:ext cx="5486400" cy="250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8" name="Drawing" r:id="rId3" imgW="4953133" imgH="2219413" progId="Presentations.Drawing.10">
                  <p:embed/>
                </p:oleObj>
              </mc:Choice>
              <mc:Fallback>
                <p:oleObj name="Drawing" r:id="rId3" imgW="4953133" imgH="2219413" progId="Presentations.Drawing.1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733800"/>
                        <a:ext cx="5486400" cy="250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Rectangle 6">
            <a:extLst>
              <a:ext uri="{FF2B5EF4-FFF2-40B4-BE49-F238E27FC236}">
                <a16:creationId xmlns:a16="http://schemas.microsoft.com/office/drawing/2014/main" id="{D4EF240A-C803-4455-ABE0-BBFCA8EDA9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Inferential Statistics</a:t>
            </a:r>
          </a:p>
        </p:txBody>
      </p:sp>
      <p:sp>
        <p:nvSpPr>
          <p:cNvPr id="34821" name="Line 7">
            <a:extLst>
              <a:ext uri="{FF2B5EF4-FFF2-40B4-BE49-F238E27FC236}">
                <a16:creationId xmlns:a16="http://schemas.microsoft.com/office/drawing/2014/main" id="{9844A94B-01EC-4FED-91FD-96D4C8A9335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2895600"/>
            <a:ext cx="914400" cy="0"/>
          </a:xfrm>
          <a:prstGeom prst="line">
            <a:avLst/>
          </a:prstGeom>
          <a:noFill/>
          <a:ln w="889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85CFB98A-26FE-4D35-97AF-68B74E824A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Inferential Statistics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00849201-DDF1-447A-938F-5E45534B42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5791200" cy="422751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b="1"/>
              <a:t>Estimation</a:t>
            </a:r>
          </a:p>
          <a:p>
            <a:pPr lvl="1">
              <a:lnSpc>
                <a:spcPct val="110000"/>
              </a:lnSpc>
            </a:pPr>
            <a:r>
              <a:rPr lang="en-US" altLang="en-US"/>
              <a:t>e.g.: Estimate the population mean weight using the sample mean weight</a:t>
            </a:r>
          </a:p>
          <a:p>
            <a:pPr>
              <a:lnSpc>
                <a:spcPct val="110000"/>
              </a:lnSpc>
            </a:pPr>
            <a:r>
              <a:rPr lang="en-US" altLang="en-US" b="1"/>
              <a:t>Hypothesis Testing</a:t>
            </a:r>
          </a:p>
          <a:p>
            <a:pPr lvl="1">
              <a:lnSpc>
                <a:spcPct val="110000"/>
              </a:lnSpc>
            </a:pPr>
            <a:r>
              <a:rPr lang="en-US" altLang="en-US"/>
              <a:t>e.g.: Use sample evidence to test the claim that the population mean weight is 120 pounds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39DBB769-82E3-43C9-91D2-75AF65058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524000"/>
            <a:ext cx="7467600" cy="685800"/>
          </a:xfrm>
          <a:prstGeom prst="rect">
            <a:avLst/>
          </a:prstGeom>
          <a:solidFill>
            <a:srgbClr val="FFFFD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b="1">
                <a:solidFill>
                  <a:srgbClr val="000066"/>
                </a:solidFill>
              </a:rPr>
              <a:t>Drawing conclusions and/or making decisions concerning a </a:t>
            </a:r>
            <a:r>
              <a:rPr lang="en-US" altLang="en-US" b="1">
                <a:solidFill>
                  <a:schemeClr val="hlink"/>
                </a:solidFill>
              </a:rPr>
              <a:t>population</a:t>
            </a:r>
            <a:r>
              <a:rPr lang="en-US" altLang="en-US" b="1">
                <a:solidFill>
                  <a:schemeClr val="bg2"/>
                </a:solidFill>
              </a:rPr>
              <a:t> </a:t>
            </a:r>
            <a:r>
              <a:rPr lang="en-US" altLang="en-US" b="1">
                <a:solidFill>
                  <a:srgbClr val="000066"/>
                </a:solidFill>
              </a:rPr>
              <a:t>based on </a:t>
            </a:r>
            <a:r>
              <a:rPr lang="en-US" altLang="en-US" b="1">
                <a:solidFill>
                  <a:srgbClr val="FF0000"/>
                </a:solidFill>
              </a:rPr>
              <a:t>sample</a:t>
            </a:r>
            <a:r>
              <a:rPr lang="en-US" altLang="en-US" b="1">
                <a:solidFill>
                  <a:srgbClr val="000066"/>
                </a:solidFill>
              </a:rPr>
              <a:t> results.</a:t>
            </a:r>
          </a:p>
        </p:txBody>
      </p:sp>
      <p:pic>
        <p:nvPicPr>
          <p:cNvPr id="35845" name="Picture 5">
            <a:extLst>
              <a:ext uri="{FF2B5EF4-FFF2-40B4-BE49-F238E27FC236}">
                <a16:creationId xmlns:a16="http://schemas.microsoft.com/office/drawing/2014/main" id="{99F594F4-75CF-4A94-8F9D-A80826BA7F1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31242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C9B1A49-B1CD-45DD-92DC-86A2876486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Learning Module Goals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933A752-E551-4F43-BF20-1E0016CDC6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077200" cy="4532313"/>
          </a:xfrm>
        </p:spPr>
        <p:txBody>
          <a:bodyPr/>
          <a:lstStyle/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b="1"/>
              <a:t>After completing this Learning Module, you should be able to:</a:t>
            </a:r>
            <a:r>
              <a:rPr lang="en-US" altLang="en-US"/>
              <a:t> </a:t>
            </a:r>
          </a:p>
          <a:p>
            <a:pPr>
              <a:lnSpc>
                <a:spcPct val="70000"/>
              </a:lnSpc>
              <a:spcBef>
                <a:spcPct val="55000"/>
              </a:spcBef>
            </a:pPr>
            <a:r>
              <a:rPr lang="en-US" altLang="en-US" sz="2400"/>
              <a:t>Describe key data collection methods</a:t>
            </a:r>
          </a:p>
          <a:p>
            <a:pPr>
              <a:lnSpc>
                <a:spcPct val="110000"/>
              </a:lnSpc>
            </a:pPr>
            <a:r>
              <a:rPr lang="en-US" altLang="en-US" sz="2400"/>
              <a:t>Know key definitions: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chemeClr val="hlink"/>
                </a:solidFill>
                <a:sym typeface="Symbol" panose="05050102010706020507" pitchFamily="18" charset="2"/>
              </a:rPr>
              <a:t></a:t>
            </a:r>
            <a:r>
              <a:rPr lang="en-US" altLang="en-US" sz="1800"/>
              <a:t>Population vs. Sample	        </a:t>
            </a:r>
            <a:r>
              <a:rPr lang="en-US" altLang="en-US" sz="1800">
                <a:solidFill>
                  <a:schemeClr val="hlink"/>
                </a:solidFill>
                <a:sym typeface="Symbol" panose="05050102010706020507" pitchFamily="18" charset="2"/>
              </a:rPr>
              <a:t></a:t>
            </a:r>
            <a:r>
              <a:rPr lang="en-US" altLang="en-US" sz="1800"/>
              <a:t>Primary vs. Secondary data types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chemeClr val="hlink"/>
                </a:solidFill>
                <a:sym typeface="Symbol" panose="05050102010706020507" pitchFamily="18" charset="2"/>
              </a:rPr>
              <a:t></a:t>
            </a:r>
            <a:r>
              <a:rPr lang="en-US" altLang="en-US" sz="1800"/>
              <a:t>Qualitative vs. Qualitative data    </a:t>
            </a:r>
            <a:r>
              <a:rPr lang="en-US" altLang="en-US" sz="1800">
                <a:solidFill>
                  <a:schemeClr val="hlink"/>
                </a:solidFill>
                <a:sym typeface="Symbol" panose="05050102010706020507" pitchFamily="18" charset="2"/>
              </a:rPr>
              <a:t></a:t>
            </a:r>
            <a:r>
              <a:rPr lang="en-US" altLang="en-US" sz="1800"/>
              <a:t>Time Series vs. Cross-Sectional data</a:t>
            </a: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en-US" altLang="en-US" sz="2400"/>
              <a:t>Explain the difference between descriptive and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	inferential statistics</a:t>
            </a:r>
          </a:p>
          <a:p>
            <a:pPr>
              <a:lnSpc>
                <a:spcPct val="110000"/>
              </a:lnSpc>
            </a:pPr>
            <a:r>
              <a:rPr lang="en-US" altLang="en-US" sz="2400"/>
              <a:t>Describe different sampling methods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>
            <a:extLst>
              <a:ext uri="{FF2B5EF4-FFF2-40B4-BE49-F238E27FC236}">
                <a16:creationId xmlns:a16="http://schemas.microsoft.com/office/drawing/2014/main" id="{7BF2BDE1-D1DA-41F7-9B29-25EA441174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Types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320A9F6-F134-486F-BD05-9B4CA0B053A8}"/>
              </a:ext>
            </a:extLst>
          </p:cNvPr>
          <p:cNvGraphicFramePr/>
          <p:nvPr/>
        </p:nvGraphicFramePr>
        <p:xfrm>
          <a:off x="838200" y="1447800"/>
          <a:ext cx="73152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8" name="Text Box 47">
            <a:extLst>
              <a:ext uri="{FF2B5EF4-FFF2-40B4-BE49-F238E27FC236}">
                <a16:creationId xmlns:a16="http://schemas.microsoft.com/office/drawing/2014/main" id="{CD4C9F6C-DCAE-4860-8C4C-0EC01499C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267200"/>
            <a:ext cx="251460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3738" indent="-2682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8388" indent="-2159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93838" indent="-212725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9288" indent="-212725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6488" indent="-212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3688" indent="-212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90888" indent="-212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8088" indent="-212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folHlink"/>
                </a:solidFill>
              </a:rPr>
              <a:t>Examples:</a:t>
            </a:r>
          </a:p>
          <a:p>
            <a:pPr eaLnBrk="1" hangingPunct="1">
              <a:spcBef>
                <a:spcPct val="50000"/>
              </a:spcBef>
              <a:buClrTx/>
              <a:buSzTx/>
            </a:pPr>
            <a:r>
              <a:rPr lang="en-US" altLang="en-US" sz="1400" b="1">
                <a:solidFill>
                  <a:schemeClr val="folHlink"/>
                </a:solidFill>
              </a:rPr>
              <a:t>Marital Status</a:t>
            </a:r>
          </a:p>
          <a:p>
            <a:pPr eaLnBrk="1" hangingPunct="1">
              <a:spcBef>
                <a:spcPct val="10000"/>
              </a:spcBef>
              <a:buClrTx/>
              <a:buSzTx/>
            </a:pPr>
            <a:r>
              <a:rPr lang="en-US" altLang="en-US" sz="1400" b="1">
                <a:solidFill>
                  <a:schemeClr val="folHlink"/>
                </a:solidFill>
              </a:rPr>
              <a:t>Political Party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en-US" sz="1400" b="1">
                <a:solidFill>
                  <a:schemeClr val="folHlink"/>
                </a:solidFill>
              </a:rPr>
              <a:t>Eye Color</a:t>
            </a:r>
          </a:p>
          <a:p>
            <a:pPr eaLnBrk="1" hangingPunct="1">
              <a:spcBef>
                <a:spcPct val="1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B283"/>
                </a:solidFill>
              </a:rPr>
              <a:t>      </a:t>
            </a:r>
            <a:r>
              <a:rPr lang="en-US" altLang="en-US" sz="1400" b="1"/>
              <a:t>(Defined categories)</a:t>
            </a:r>
          </a:p>
        </p:txBody>
      </p:sp>
      <p:sp>
        <p:nvSpPr>
          <p:cNvPr id="1039" name="Text Box 48">
            <a:extLst>
              <a:ext uri="{FF2B5EF4-FFF2-40B4-BE49-F238E27FC236}">
                <a16:creationId xmlns:a16="http://schemas.microsoft.com/office/drawing/2014/main" id="{282DB035-4D7D-4276-A647-B32AFFC52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181600"/>
            <a:ext cx="228600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3738" indent="-2682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8388" indent="-2159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93838" indent="-212725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9288" indent="-212725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6488" indent="-212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3688" indent="-212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90888" indent="-212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8088" indent="-212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folHlink"/>
                </a:solidFill>
              </a:rPr>
              <a:t>Examples:</a:t>
            </a:r>
          </a:p>
          <a:p>
            <a:pPr eaLnBrk="1" hangingPunct="1">
              <a:spcBef>
                <a:spcPct val="50000"/>
              </a:spcBef>
              <a:buClrTx/>
              <a:buSzTx/>
            </a:pPr>
            <a:r>
              <a:rPr lang="en-US" altLang="en-US" sz="1400" b="1">
                <a:solidFill>
                  <a:schemeClr val="folHlink"/>
                </a:solidFill>
              </a:rPr>
              <a:t>Number of Children</a:t>
            </a:r>
          </a:p>
          <a:p>
            <a:pPr eaLnBrk="1" hangingPunct="1">
              <a:spcBef>
                <a:spcPct val="10000"/>
              </a:spcBef>
              <a:buClrTx/>
              <a:buSzTx/>
            </a:pPr>
            <a:r>
              <a:rPr lang="en-US" altLang="en-US" sz="1400" b="1">
                <a:solidFill>
                  <a:schemeClr val="folHlink"/>
                </a:solidFill>
              </a:rPr>
              <a:t>Defects per hour</a:t>
            </a:r>
          </a:p>
          <a:p>
            <a:pPr eaLnBrk="1" hangingPunct="1">
              <a:spcBef>
                <a:spcPct val="1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F983C1"/>
                </a:solidFill>
              </a:rPr>
              <a:t>      </a:t>
            </a:r>
            <a:r>
              <a:rPr lang="en-US" altLang="en-US" sz="1400" b="1"/>
              <a:t>(Counted items)</a:t>
            </a:r>
          </a:p>
        </p:txBody>
      </p:sp>
      <p:sp>
        <p:nvSpPr>
          <p:cNvPr id="1040" name="Text Box 49">
            <a:extLst>
              <a:ext uri="{FF2B5EF4-FFF2-40B4-BE49-F238E27FC236}">
                <a16:creationId xmlns:a16="http://schemas.microsoft.com/office/drawing/2014/main" id="{93A58319-7739-4AD7-92A9-8793ABC1A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181600"/>
            <a:ext cx="228600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3738" indent="-2682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8388" indent="-2159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93838" indent="-212725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9288" indent="-212725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6488" indent="-212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3688" indent="-212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90888" indent="-212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8088" indent="-212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folHlink"/>
                </a:solidFill>
              </a:rPr>
              <a:t>Examples:</a:t>
            </a:r>
          </a:p>
          <a:p>
            <a:pPr eaLnBrk="1" hangingPunct="1">
              <a:spcBef>
                <a:spcPct val="50000"/>
              </a:spcBef>
              <a:buClrTx/>
              <a:buSzTx/>
            </a:pPr>
            <a:r>
              <a:rPr lang="en-US" altLang="en-US" sz="1400" b="1">
                <a:solidFill>
                  <a:schemeClr val="folHlink"/>
                </a:solidFill>
              </a:rPr>
              <a:t>Weight</a:t>
            </a:r>
          </a:p>
          <a:p>
            <a:pPr eaLnBrk="1" hangingPunct="1">
              <a:spcBef>
                <a:spcPct val="10000"/>
              </a:spcBef>
              <a:buClrTx/>
              <a:buSzTx/>
            </a:pPr>
            <a:r>
              <a:rPr lang="en-US" altLang="en-US" sz="1400" b="1">
                <a:solidFill>
                  <a:schemeClr val="folHlink"/>
                </a:solidFill>
              </a:rPr>
              <a:t>Voltage</a:t>
            </a:r>
          </a:p>
          <a:p>
            <a:pPr eaLnBrk="1" hangingPunct="1">
              <a:spcBef>
                <a:spcPct val="1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F983C1"/>
                </a:solidFill>
              </a:rPr>
              <a:t>    </a:t>
            </a:r>
            <a:r>
              <a:rPr lang="en-US" altLang="en-US" sz="1400" b="1"/>
              <a:t>(Measured characteristics)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269010EF-8B8C-4908-A17D-86222F0B02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Types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37061E97-53C5-4183-9C62-14982F5094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981200"/>
            <a:ext cx="7620000" cy="3352800"/>
          </a:xfrm>
        </p:spPr>
        <p:txBody>
          <a:bodyPr/>
          <a:lstStyle/>
          <a:p>
            <a:r>
              <a:rPr lang="en-US" altLang="en-US" b="1">
                <a:solidFill>
                  <a:schemeClr val="folHlink"/>
                </a:solidFill>
              </a:rPr>
              <a:t>Time Series Data</a:t>
            </a:r>
          </a:p>
          <a:p>
            <a:pPr lvl="1"/>
            <a:r>
              <a:rPr lang="en-US" altLang="en-US"/>
              <a:t>Ordered data values observed over time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/>
          </a:p>
          <a:p>
            <a:r>
              <a:rPr lang="en-US" altLang="en-US" b="1">
                <a:solidFill>
                  <a:schemeClr val="hlink"/>
                </a:solidFill>
              </a:rPr>
              <a:t>Cross Section Data</a:t>
            </a:r>
          </a:p>
          <a:p>
            <a:pPr lvl="1"/>
            <a:r>
              <a:rPr lang="en-US" altLang="en-US"/>
              <a:t>Data values observed at a fixed point in time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691EEA3C-9F51-4A25-AE3B-F83DC7782C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Types</a:t>
            </a:r>
          </a:p>
        </p:txBody>
      </p:sp>
      <p:graphicFrame>
        <p:nvGraphicFramePr>
          <p:cNvPr id="169038" name="Group 78">
            <a:extLst>
              <a:ext uri="{FF2B5EF4-FFF2-40B4-BE49-F238E27FC236}">
                <a16:creationId xmlns:a16="http://schemas.microsoft.com/office/drawing/2014/main" id="{C5A5A8AA-3270-4399-A865-77E953194F3C}"/>
              </a:ext>
            </a:extLst>
          </p:cNvPr>
          <p:cNvGraphicFramePr>
            <a:graphicFrameLocks noGrp="1"/>
          </p:cNvGraphicFramePr>
          <p:nvPr/>
        </p:nvGraphicFramePr>
        <p:xfrm>
          <a:off x="990600" y="1981200"/>
          <a:ext cx="6400800" cy="297974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6888"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Sales (in $1000’s)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13"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888"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Atlanta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475"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Boston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888"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Cleveland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888"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Denver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7932" name="Oval 79">
            <a:extLst>
              <a:ext uri="{FF2B5EF4-FFF2-40B4-BE49-F238E27FC236}">
                <a16:creationId xmlns:a16="http://schemas.microsoft.com/office/drawing/2014/main" id="{884E7003-57F9-4BA1-A4F2-7AE920D1B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895600"/>
            <a:ext cx="7010400" cy="609600"/>
          </a:xfrm>
          <a:prstGeom prst="ellipse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933" name="Oval 80">
            <a:extLst>
              <a:ext uri="{FF2B5EF4-FFF2-40B4-BE49-F238E27FC236}">
                <a16:creationId xmlns:a16="http://schemas.microsoft.com/office/drawing/2014/main" id="{0FEBC1DB-B4F8-4245-AEE1-7190C29E8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133600"/>
            <a:ext cx="1066800" cy="3124200"/>
          </a:xfrm>
          <a:prstGeom prst="ellips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934" name="Text Box 81">
            <a:extLst>
              <a:ext uri="{FF2B5EF4-FFF2-40B4-BE49-F238E27FC236}">
                <a16:creationId xmlns:a16="http://schemas.microsoft.com/office/drawing/2014/main" id="{FB31F069-C0E5-45B2-8816-6D10A6932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590800"/>
            <a:ext cx="1143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folHlink"/>
                </a:solidFill>
                <a:latin typeface="Tahoma" panose="020B0604030504040204" pitchFamily="34" charset="0"/>
              </a:rPr>
              <a:t>Time Series Data</a:t>
            </a:r>
          </a:p>
        </p:txBody>
      </p:sp>
      <p:sp>
        <p:nvSpPr>
          <p:cNvPr id="37935" name="Text Box 82">
            <a:extLst>
              <a:ext uri="{FF2B5EF4-FFF2-40B4-BE49-F238E27FC236}">
                <a16:creationId xmlns:a16="http://schemas.microsoft.com/office/drawing/2014/main" id="{17BD98E0-8B04-4E73-8682-A7724942D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334000"/>
            <a:ext cx="2286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hlink"/>
                </a:solidFill>
                <a:latin typeface="Tahoma" panose="020B0604030504040204" pitchFamily="34" charset="0"/>
              </a:rPr>
              <a:t>Cross Section Data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404D1B6D-CF8B-46F6-BF34-21083C1C02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Frequency Distributions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148B7DA-06BC-4745-961F-F2E8823739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8077200" cy="4267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3200"/>
              <a:t>What is a Frequency Distribution?</a:t>
            </a:r>
          </a:p>
          <a:p>
            <a:pPr>
              <a:spcBef>
                <a:spcPct val="55000"/>
              </a:spcBef>
            </a:pPr>
            <a:r>
              <a:rPr lang="en-US" altLang="en-US"/>
              <a:t>A frequency distribution is a </a:t>
            </a:r>
            <a:r>
              <a:rPr lang="en-US" altLang="en-US">
                <a:solidFill>
                  <a:schemeClr val="folHlink"/>
                </a:solidFill>
              </a:rPr>
              <a:t>list or a table</a:t>
            </a:r>
            <a:r>
              <a:rPr lang="en-US" altLang="en-US"/>
              <a:t> …</a:t>
            </a:r>
          </a:p>
          <a:p>
            <a:pPr>
              <a:spcBef>
                <a:spcPct val="55000"/>
              </a:spcBef>
            </a:pPr>
            <a:r>
              <a:rPr lang="en-US" altLang="en-US"/>
              <a:t>containing the </a:t>
            </a:r>
            <a:r>
              <a:rPr lang="en-US" altLang="en-US">
                <a:solidFill>
                  <a:schemeClr val="folHlink"/>
                </a:solidFill>
              </a:rPr>
              <a:t>values of a variable</a:t>
            </a:r>
            <a:r>
              <a:rPr lang="en-US" altLang="en-US"/>
              <a:t> (or a set of ranges within which the data falls) ...</a:t>
            </a:r>
          </a:p>
          <a:p>
            <a:pPr>
              <a:spcBef>
                <a:spcPct val="55000"/>
              </a:spcBef>
            </a:pPr>
            <a:r>
              <a:rPr lang="en-US" altLang="en-US"/>
              <a:t>and the </a:t>
            </a:r>
            <a:r>
              <a:rPr lang="en-US" altLang="en-US">
                <a:solidFill>
                  <a:schemeClr val="folHlink"/>
                </a:solidFill>
              </a:rPr>
              <a:t>corresponding frequencies</a:t>
            </a:r>
            <a:r>
              <a:rPr lang="en-US" altLang="en-US"/>
              <a:t> with which each value occurs (or frequencies with which data falls within each range)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345DD77B-8919-4643-BCBF-B6D95D8AB6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686800" cy="685800"/>
          </a:xfrm>
        </p:spPr>
        <p:txBody>
          <a:bodyPr/>
          <a:lstStyle/>
          <a:p>
            <a:pPr defTabSz="914400"/>
            <a:r>
              <a:rPr lang="en-US" altLang="en-US" sz="3700"/>
              <a:t>Why Use Frequency Distributions?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3742D48C-5610-42CC-84FB-415D46ABC4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905000"/>
            <a:ext cx="7315200" cy="3846513"/>
          </a:xfrm>
        </p:spPr>
        <p:txBody>
          <a:bodyPr/>
          <a:lstStyle/>
          <a:p>
            <a:pPr marL="342900" indent="-342900" defTabSz="914400">
              <a:lnSpc>
                <a:spcPct val="105000"/>
              </a:lnSpc>
              <a:spcBef>
                <a:spcPct val="55000"/>
              </a:spcBef>
            </a:pPr>
            <a:r>
              <a:rPr lang="en-US" altLang="en-US"/>
              <a:t>A frequency distribution is a way to summarize data</a:t>
            </a:r>
          </a:p>
          <a:p>
            <a:pPr marL="342900" indent="-342900" defTabSz="914400">
              <a:lnSpc>
                <a:spcPct val="105000"/>
              </a:lnSpc>
              <a:spcBef>
                <a:spcPct val="55000"/>
              </a:spcBef>
            </a:pPr>
            <a:r>
              <a:rPr lang="en-US" altLang="en-US"/>
              <a:t>The distribution condenses the raw data into a more useful form... </a:t>
            </a:r>
          </a:p>
          <a:p>
            <a:pPr marL="342900" indent="-342900" defTabSz="914400">
              <a:lnSpc>
                <a:spcPct val="105000"/>
              </a:lnSpc>
              <a:spcBef>
                <a:spcPct val="55000"/>
              </a:spcBef>
            </a:pPr>
            <a:r>
              <a:rPr lang="en-US" altLang="en-US"/>
              <a:t>and allows for a quick visual interpretation of the data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B1CCD867-C44E-4F51-8BE4-0EA269A4A3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793038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700"/>
              <a:t>Frequency Distribution: </a:t>
            </a:r>
            <a:br>
              <a:rPr lang="en-US" altLang="en-US" sz="3700"/>
            </a:br>
            <a:r>
              <a:rPr lang="en-US" altLang="en-US" sz="3700"/>
              <a:t>Discrete Data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FA97B65-2B67-489F-B450-46D3AB1088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543800" cy="533400"/>
          </a:xfrm>
        </p:spPr>
        <p:txBody>
          <a:bodyPr/>
          <a:lstStyle/>
          <a:p>
            <a:r>
              <a:rPr lang="en-US" altLang="en-US" sz="2700">
                <a:solidFill>
                  <a:schemeClr val="folHlink"/>
                </a:solidFill>
              </a:rPr>
              <a:t>Discrete data:</a:t>
            </a:r>
            <a:r>
              <a:rPr lang="en-US" altLang="en-US" sz="2700"/>
              <a:t> possible values are countable</a:t>
            </a:r>
            <a:endParaRPr lang="en-US" altLang="en-US" sz="2300"/>
          </a:p>
        </p:txBody>
      </p:sp>
      <p:sp>
        <p:nvSpPr>
          <p:cNvPr id="40964" name="Text Box 147">
            <a:extLst>
              <a:ext uri="{FF2B5EF4-FFF2-40B4-BE49-F238E27FC236}">
                <a16:creationId xmlns:a16="http://schemas.microsoft.com/office/drawing/2014/main" id="{6EB01746-323A-4FEC-8D1E-F83E39D60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438400"/>
            <a:ext cx="23622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folHlink"/>
                </a:solidFill>
              </a:rPr>
              <a:t>Example:</a:t>
            </a:r>
            <a:r>
              <a:rPr lang="en-US" altLang="en-US"/>
              <a:t>  An advertiser asks 200 customers how many days per week they read the daily newspaper.</a:t>
            </a:r>
          </a:p>
        </p:txBody>
      </p:sp>
      <p:graphicFrame>
        <p:nvGraphicFramePr>
          <p:cNvPr id="153799" name="Group 199">
            <a:extLst>
              <a:ext uri="{FF2B5EF4-FFF2-40B4-BE49-F238E27FC236}">
                <a16:creationId xmlns:a16="http://schemas.microsoft.com/office/drawing/2014/main" id="{7E7EA004-7BBC-4B7D-9D57-E98728DE3A3A}"/>
              </a:ext>
            </a:extLst>
          </p:cNvPr>
          <p:cNvGraphicFramePr>
            <a:graphicFrameLocks noGrp="1"/>
          </p:cNvGraphicFramePr>
          <p:nvPr/>
        </p:nvGraphicFramePr>
        <p:xfrm>
          <a:off x="4038600" y="2362200"/>
          <a:ext cx="4267200" cy="3825873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0671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Number of days read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Frequency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78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78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78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78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78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578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578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578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578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1000" name="Picture 200" descr="news">
            <a:extLst>
              <a:ext uri="{FF2B5EF4-FFF2-40B4-BE49-F238E27FC236}">
                <a16:creationId xmlns:a16="http://schemas.microsoft.com/office/drawing/2014/main" id="{EA069CC6-961F-4541-8899-E6C70647E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81600"/>
            <a:ext cx="18859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CDD3EFBF-BFE6-4D64-A73E-F0CDB1FF47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Relative Frequency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9862B3B-099C-4BF6-8F48-0EE06A59A7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229600" cy="457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chemeClr val="folHlink"/>
                </a:solidFill>
              </a:rPr>
              <a:t>Relative Frequency</a:t>
            </a:r>
            <a:r>
              <a:rPr lang="en-US" altLang="en-US" sz="2400"/>
              <a:t>: What proportion is in each category?</a:t>
            </a:r>
          </a:p>
        </p:txBody>
      </p:sp>
      <p:graphicFrame>
        <p:nvGraphicFramePr>
          <p:cNvPr id="157805" name="Group 109">
            <a:extLst>
              <a:ext uri="{FF2B5EF4-FFF2-40B4-BE49-F238E27FC236}">
                <a16:creationId xmlns:a16="http://schemas.microsoft.com/office/drawing/2014/main" id="{1CB433EA-6127-4E85-BAC8-30952F058116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209800"/>
          <a:ext cx="6400800" cy="3883052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457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Number of days read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Frequency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Relative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Frequency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08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.22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08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.12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08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.09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08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.08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08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.10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508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.11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508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.13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508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.15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508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2034" name="Rectangle 97">
            <a:extLst>
              <a:ext uri="{FF2B5EF4-FFF2-40B4-BE49-F238E27FC236}">
                <a16:creationId xmlns:a16="http://schemas.microsoft.com/office/drawing/2014/main" id="{C1DAA43B-AB27-4135-877F-079FB0CE0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971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3738" indent="-268288" defTabSz="8524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8388" indent="-215900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93838" indent="-212725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9288" indent="-212725" defTabSz="852488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64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36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908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80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sz="1900"/>
          </a:p>
        </p:txBody>
      </p:sp>
      <p:graphicFrame>
        <p:nvGraphicFramePr>
          <p:cNvPr id="42035" name="Object 99">
            <a:extLst>
              <a:ext uri="{FF2B5EF4-FFF2-40B4-BE49-F238E27FC236}">
                <a16:creationId xmlns:a16="http://schemas.microsoft.com/office/drawing/2014/main" id="{3CA2801A-5407-488E-88A3-CB76666D1C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0" y="2743200"/>
          <a:ext cx="1316038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5" name="Equation" r:id="rId3" imgW="685800" imgH="393700" progId="Equation.3">
                  <p:embed/>
                </p:oleObj>
              </mc:Choice>
              <mc:Fallback>
                <p:oleObj name="Equation" r:id="rId3" imgW="685800" imgH="393700" progId="Equation.3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743200"/>
                        <a:ext cx="1316038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36" name="AutoShape 100">
            <a:extLst>
              <a:ext uri="{FF2B5EF4-FFF2-40B4-BE49-F238E27FC236}">
                <a16:creationId xmlns:a16="http://schemas.microsoft.com/office/drawing/2014/main" id="{C9B52825-10FB-4D3A-9B35-E8E7DBE7E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048000"/>
            <a:ext cx="990600" cy="152400"/>
          </a:xfrm>
          <a:prstGeom prst="leftArrow">
            <a:avLst>
              <a:gd name="adj1" fmla="val 50000"/>
              <a:gd name="adj2" fmla="val 162500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2037" name="Text Box 102">
            <a:extLst>
              <a:ext uri="{FF2B5EF4-FFF2-40B4-BE49-F238E27FC236}">
                <a16:creationId xmlns:a16="http://schemas.microsoft.com/office/drawing/2014/main" id="{B6CD038E-10F8-4D73-AA3C-561729951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657600"/>
            <a:ext cx="16764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1600"/>
              <a:t>22% of the people in the sample report that they read the newspaper 0 days per week</a:t>
            </a:r>
            <a:endParaRPr lang="en-US" altLang="en-US"/>
          </a:p>
        </p:txBody>
      </p:sp>
      <p:pic>
        <p:nvPicPr>
          <p:cNvPr id="42038" name="Picture 110" descr="news">
            <a:extLst>
              <a:ext uri="{FF2B5EF4-FFF2-40B4-BE49-F238E27FC236}">
                <a16:creationId xmlns:a16="http://schemas.microsoft.com/office/drawing/2014/main" id="{05F958CD-B154-48BF-8A06-3DDE62FD4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511800"/>
            <a:ext cx="15811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>
            <a:extLst>
              <a:ext uri="{FF2B5EF4-FFF2-40B4-BE49-F238E27FC236}">
                <a16:creationId xmlns:a16="http://schemas.microsoft.com/office/drawing/2014/main" id="{CAB71612-7521-4306-9E70-359F641AD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114800"/>
            <a:ext cx="5257800" cy="914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BCF96DDE-919E-469A-BA76-89C9D36C6C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793038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700"/>
              <a:t>Frequency Distribution: </a:t>
            </a:r>
            <a:br>
              <a:rPr lang="en-US" altLang="en-US" sz="3700"/>
            </a:br>
            <a:r>
              <a:rPr lang="en-US" altLang="en-US" sz="3700"/>
              <a:t>Continuous Data</a:t>
            </a: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7CFA79BD-069C-42DF-84C8-C09680895A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8077200" cy="4367213"/>
          </a:xfr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folHlink"/>
                </a:solidFill>
              </a:rPr>
              <a:t>Continuous Data:</a:t>
            </a:r>
            <a:r>
              <a:rPr lang="en-US" altLang="en-US"/>
              <a:t> may take on any value in some interval</a:t>
            </a:r>
          </a:p>
          <a:p>
            <a:pPr>
              <a:lnSpc>
                <a:spcPct val="90000"/>
              </a:lnSpc>
            </a:pPr>
            <a:endParaRPr lang="en-US" altLang="en-US" sz="1200"/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chemeClr val="folHlink"/>
                </a:solidFill>
              </a:rPr>
              <a:t>Example:</a:t>
            </a:r>
            <a:r>
              <a:rPr lang="en-US" altLang="en-US" sz="2400"/>
              <a:t> A manufacturer of insulation randomly selects 20 winter days and records the </a:t>
            </a:r>
            <a:r>
              <a:rPr lang="en-US" altLang="en-US" sz="2400">
                <a:solidFill>
                  <a:schemeClr val="folHlink"/>
                </a:solidFill>
              </a:rPr>
              <a:t>daily high temperature</a:t>
            </a:r>
          </a:p>
          <a:p>
            <a:pPr>
              <a:spcBef>
                <a:spcPct val="55000"/>
              </a:spcBef>
              <a:buFont typeface="Wingdings" panose="05000000000000000000" pitchFamily="2" charset="2"/>
              <a:buNone/>
            </a:pPr>
            <a:r>
              <a:rPr lang="en-US" altLang="en-US" sz="3200" b="1">
                <a:solidFill>
                  <a:schemeClr val="hlink"/>
                </a:solidFill>
              </a:rPr>
              <a:t>	</a:t>
            </a:r>
            <a:r>
              <a:rPr lang="en-US" altLang="en-US" sz="2400" b="1">
                <a:solidFill>
                  <a:schemeClr val="hlink"/>
                </a:solidFill>
              </a:rPr>
              <a:t>	      24, 35, 17, 21, 24, 37, 26, 46, 58, 30,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      32, 13, 12, 38, 41, 43, 44, 27, 53, 27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b="1">
              <a:solidFill>
                <a:schemeClr val="hlink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b="1"/>
              <a:t>         </a:t>
            </a:r>
            <a:r>
              <a:rPr lang="en-US" altLang="en-US" sz="2000"/>
              <a:t>(Temperature is a continuous variable because it could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/>
              <a:t>          be measured to any degree of precision desired)</a:t>
            </a:r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>
            <a:extLst>
              <a:ext uri="{FF2B5EF4-FFF2-40B4-BE49-F238E27FC236}">
                <a16:creationId xmlns:a16="http://schemas.microsoft.com/office/drawing/2014/main" id="{9B17E12D-26ED-4D40-905D-4D608F0BA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09800"/>
            <a:ext cx="8153400" cy="381000"/>
          </a:xfrm>
          <a:prstGeom prst="rect">
            <a:avLst/>
          </a:prstGeom>
          <a:solidFill>
            <a:srgbClr val="FFFFD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8B984FD2-67C1-4E5D-B6A1-AACE587CCA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93038" cy="762000"/>
          </a:xfrm>
        </p:spPr>
        <p:txBody>
          <a:bodyPr/>
          <a:lstStyle/>
          <a:p>
            <a:pPr defTabSz="914400"/>
            <a:r>
              <a:rPr lang="en-US" altLang="en-US"/>
              <a:t>Grouping Data by Classes</a:t>
            </a:r>
            <a:endParaRPr lang="en-US" altLang="en-US" sz="7400" b="1"/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1C7BAF6C-F20F-4F06-B25F-D05011D057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305800" cy="4572000"/>
          </a:xfrm>
        </p:spPr>
        <p:txBody>
          <a:bodyPr/>
          <a:lstStyle/>
          <a:p>
            <a:pPr lvl="1">
              <a:buFont typeface="Wingdings" panose="05000000000000000000" pitchFamily="2" charset="2"/>
              <a:buNone/>
            </a:pPr>
            <a:r>
              <a:rPr lang="en-US" altLang="en-US" sz="2300"/>
              <a:t>Sort raw data in ascending order:</a:t>
            </a:r>
          </a:p>
          <a:p>
            <a:pPr>
              <a:lnSpc>
                <a:spcPct val="115000"/>
              </a:lnSpc>
              <a:buFont typeface="Wingdings" panose="05000000000000000000" pitchFamily="2" charset="2"/>
              <a:buNone/>
            </a:pPr>
            <a:r>
              <a:rPr lang="en-US" altLang="en-US" sz="1900" b="1">
                <a:solidFill>
                  <a:schemeClr val="hlink"/>
                </a:solidFill>
              </a:rPr>
              <a:t>12, 13, 17, 21, 24, 24, 26, 27, 27, 30, 32, 35, 37, 38, 41, 43, 44, 46, 53, 58</a:t>
            </a:r>
          </a:p>
          <a:p>
            <a:pPr>
              <a:lnSpc>
                <a:spcPct val="170000"/>
              </a:lnSpc>
            </a:pPr>
            <a:r>
              <a:rPr lang="en-US" altLang="en-US" sz="2400"/>
              <a:t>Find range:   </a:t>
            </a:r>
            <a:r>
              <a:rPr lang="en-US" altLang="en-US" sz="2400">
                <a:solidFill>
                  <a:schemeClr val="folHlink"/>
                </a:solidFill>
              </a:rPr>
              <a:t>58 - 12 = 46</a:t>
            </a:r>
          </a:p>
          <a:p>
            <a:pPr>
              <a:spcBef>
                <a:spcPct val="40000"/>
              </a:spcBef>
            </a:pPr>
            <a:r>
              <a:rPr lang="en-US" altLang="en-US" sz="2400"/>
              <a:t>Select number of classes: </a:t>
            </a:r>
            <a:r>
              <a:rPr lang="en-US" altLang="en-US" sz="2400">
                <a:solidFill>
                  <a:schemeClr val="folHlink"/>
                </a:solidFill>
              </a:rPr>
              <a:t>5</a:t>
            </a:r>
            <a:r>
              <a:rPr lang="en-US" altLang="en-US" sz="2400"/>
              <a:t> </a:t>
            </a:r>
            <a:r>
              <a:rPr lang="en-US" altLang="en-US" sz="1900"/>
              <a:t>(usually between 5 and 20)</a:t>
            </a:r>
          </a:p>
          <a:p>
            <a:pPr>
              <a:spcBef>
                <a:spcPct val="40000"/>
              </a:spcBef>
            </a:pPr>
            <a:r>
              <a:rPr lang="en-US" altLang="en-US" sz="2400"/>
              <a:t>Compute class width: </a:t>
            </a:r>
            <a:r>
              <a:rPr lang="en-US" altLang="en-US" sz="2400">
                <a:solidFill>
                  <a:schemeClr val="folHlink"/>
                </a:solidFill>
              </a:rPr>
              <a:t>10</a:t>
            </a:r>
            <a:r>
              <a:rPr lang="en-US" altLang="en-US" sz="2400"/>
              <a:t> </a:t>
            </a:r>
            <a:r>
              <a:rPr lang="en-US" altLang="en-US" sz="1900"/>
              <a:t>(46/5 then round off)</a:t>
            </a:r>
          </a:p>
          <a:p>
            <a:pPr>
              <a:spcBef>
                <a:spcPct val="40000"/>
              </a:spcBef>
            </a:pPr>
            <a:r>
              <a:rPr lang="en-US" altLang="en-US" sz="2400"/>
              <a:t>Determine class boundaries:</a:t>
            </a:r>
            <a:r>
              <a:rPr lang="en-US" altLang="en-US" sz="2400">
                <a:solidFill>
                  <a:schemeClr val="folHlink"/>
                </a:solidFill>
              </a:rPr>
              <a:t>10, 20, 30, 40, 50</a:t>
            </a:r>
          </a:p>
          <a:p>
            <a:pPr>
              <a:spcBef>
                <a:spcPct val="40000"/>
              </a:spcBef>
            </a:pPr>
            <a:r>
              <a:rPr lang="en-US" altLang="en-US" sz="2400"/>
              <a:t>Compute class midpoints: </a:t>
            </a:r>
            <a:r>
              <a:rPr lang="en-US" altLang="en-US" sz="2400">
                <a:solidFill>
                  <a:schemeClr val="folHlink"/>
                </a:solidFill>
              </a:rPr>
              <a:t>15, 25, 35, 45, 55</a:t>
            </a:r>
          </a:p>
          <a:p>
            <a:pPr>
              <a:spcBef>
                <a:spcPct val="40000"/>
              </a:spcBef>
            </a:pPr>
            <a:r>
              <a:rPr lang="en-US" altLang="en-US" sz="2400"/>
              <a:t>Count observations &amp; assign to classes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2FA036A1-2AE9-433C-8AF3-C37C634569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848600" cy="762000"/>
          </a:xfrm>
        </p:spPr>
        <p:txBody>
          <a:bodyPr/>
          <a:lstStyle/>
          <a:p>
            <a:pPr defTabSz="914400"/>
            <a:r>
              <a:rPr lang="en-US" altLang="en-US">
                <a:latin typeface="Arial" panose="020B0604020202020204" pitchFamily="34" charset="0"/>
              </a:rPr>
              <a:t>Frequency Distribution Example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27D03B50-A446-49CC-81E8-9C418F1D2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514600"/>
            <a:ext cx="6400800" cy="3886200"/>
          </a:xfrm>
          <a:prstGeom prst="rect">
            <a:avLst/>
          </a:prstGeom>
          <a:solidFill>
            <a:srgbClr val="FFFFD5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89A2A2BE-E20E-4AAA-B6CE-0A753135D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00200"/>
            <a:ext cx="8382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/>
              <a:t>Data in ordered array:</a:t>
            </a:r>
          </a:p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</a:rPr>
              <a:t>12, 13, 17, 21, 24, 24, 26, 27, 27, 30, 32, 35, 37, 38, 41, 43, 44, 46, 53, 58</a:t>
            </a:r>
            <a:endParaRPr lang="en-US" altLang="en-US" sz="2000">
              <a:solidFill>
                <a:schemeClr val="hlink"/>
              </a:solidFill>
            </a:endParaRPr>
          </a:p>
        </p:txBody>
      </p:sp>
      <p:sp>
        <p:nvSpPr>
          <p:cNvPr id="45061" name="Line 6">
            <a:extLst>
              <a:ext uri="{FF2B5EF4-FFF2-40B4-BE49-F238E27FC236}">
                <a16:creationId xmlns:a16="http://schemas.microsoft.com/office/drawing/2014/main" id="{F71F7A78-2204-49CC-84BF-FB09FCBC0EE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11338" y="3733800"/>
            <a:ext cx="58086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Line 7">
            <a:extLst>
              <a:ext uri="{FF2B5EF4-FFF2-40B4-BE49-F238E27FC236}">
                <a16:creationId xmlns:a16="http://schemas.microsoft.com/office/drawing/2014/main" id="{EB801DC5-82FF-4595-84DF-DA8F5CA079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048000"/>
            <a:ext cx="0" cy="33004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Rectangle 8">
            <a:extLst>
              <a:ext uri="{FF2B5EF4-FFF2-40B4-BE49-F238E27FC236}">
                <a16:creationId xmlns:a16="http://schemas.microsoft.com/office/drawing/2014/main" id="{063D7B0D-21D5-49B2-80AF-61355DEFB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048000"/>
            <a:ext cx="62706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folHlink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b="1">
                <a:solidFill>
                  <a:schemeClr val="folHlink"/>
                </a:solidFill>
              </a:rPr>
              <a:t>Class</a:t>
            </a:r>
            <a:r>
              <a:rPr lang="en-US" altLang="en-US" sz="2800" b="1">
                <a:solidFill>
                  <a:schemeClr val="folHlink"/>
                </a:solidFill>
                <a:latin typeface="Times New Roman" panose="02020603050405020304" pitchFamily="18" charset="0"/>
              </a:rPr>
              <a:t>                 </a:t>
            </a:r>
            <a:r>
              <a:rPr lang="en-US" altLang="en-US" sz="2000" b="1">
                <a:solidFill>
                  <a:schemeClr val="folHlink"/>
                </a:solidFill>
              </a:rPr>
              <a:t>Frequency</a:t>
            </a:r>
          </a:p>
        </p:txBody>
      </p:sp>
      <p:sp>
        <p:nvSpPr>
          <p:cNvPr id="45064" name="Rectangle 9">
            <a:extLst>
              <a:ext uri="{FF2B5EF4-FFF2-40B4-BE49-F238E27FC236}">
                <a16:creationId xmlns:a16="http://schemas.microsoft.com/office/drawing/2014/main" id="{EF9B60CF-D238-4ACB-93AC-C2FC79240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810000"/>
            <a:ext cx="6423025" cy="253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b="1">
                <a:solidFill>
                  <a:schemeClr val="bg2"/>
                </a:solidFill>
              </a:rPr>
              <a:t>10 but under 20             3                  </a:t>
            </a:r>
            <a:r>
              <a:rPr lang="en-US" altLang="en-US" sz="1000" b="1">
                <a:solidFill>
                  <a:schemeClr val="bg2"/>
                </a:solidFill>
              </a:rPr>
              <a:t>  </a:t>
            </a:r>
            <a:r>
              <a:rPr lang="en-US" altLang="en-US" b="1">
                <a:solidFill>
                  <a:schemeClr val="bg2"/>
                </a:solidFill>
              </a:rPr>
              <a:t>.15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b="1">
                <a:solidFill>
                  <a:schemeClr val="bg2"/>
                </a:solidFill>
              </a:rPr>
              <a:t>20 but under 30	       6                   .30 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b="1">
                <a:solidFill>
                  <a:schemeClr val="bg2"/>
                </a:solidFill>
              </a:rPr>
              <a:t>30 but under 40	       5                   .25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b="1">
                <a:solidFill>
                  <a:schemeClr val="bg2"/>
                </a:solidFill>
              </a:rPr>
              <a:t>40 but under 50             4                   .20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b="1">
                <a:solidFill>
                  <a:schemeClr val="bg2"/>
                </a:solidFill>
              </a:rPr>
              <a:t>50 but under 60	       2                   .10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b="1">
                <a:solidFill>
                  <a:srgbClr val="CC0000"/>
                </a:solidFill>
              </a:rPr>
              <a:t>       </a:t>
            </a:r>
            <a:r>
              <a:rPr lang="en-US" altLang="en-US" b="1">
                <a:solidFill>
                  <a:schemeClr val="folHlink"/>
                </a:solidFill>
              </a:rPr>
              <a:t>Total		      20                 1.00</a:t>
            </a:r>
            <a:r>
              <a:rPr lang="en-US" altLang="en-US" b="1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45065" name="Line 10">
            <a:extLst>
              <a:ext uri="{FF2B5EF4-FFF2-40B4-BE49-F238E27FC236}">
                <a16:creationId xmlns:a16="http://schemas.microsoft.com/office/drawing/2014/main" id="{D45EA8BB-DA55-4A11-9A48-6196AF7EB42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048000"/>
            <a:ext cx="0" cy="33004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Rectangle 11">
            <a:extLst>
              <a:ext uri="{FF2B5EF4-FFF2-40B4-BE49-F238E27FC236}">
                <a16:creationId xmlns:a16="http://schemas.microsoft.com/office/drawing/2014/main" id="{23D1E2EF-0C14-4C99-B17C-36C80DADF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048000"/>
            <a:ext cx="1622425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chemeClr val="folHlink"/>
                </a:solidFill>
              </a:rPr>
              <a:t> Relative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altLang="en-US" sz="2000" b="1">
                <a:solidFill>
                  <a:schemeClr val="folHlink"/>
                </a:solidFill>
              </a:rPr>
              <a:t>Frequency</a:t>
            </a:r>
          </a:p>
        </p:txBody>
      </p:sp>
      <p:sp>
        <p:nvSpPr>
          <p:cNvPr id="45067" name="Line 14">
            <a:extLst>
              <a:ext uri="{FF2B5EF4-FFF2-40B4-BE49-F238E27FC236}">
                <a16:creationId xmlns:a16="http://schemas.microsoft.com/office/drawing/2014/main" id="{FCD9D367-D5B4-4301-B214-BCB2FC5674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35138" y="5943600"/>
            <a:ext cx="59610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Rectangle 15">
            <a:extLst>
              <a:ext uri="{FF2B5EF4-FFF2-40B4-BE49-F238E27FC236}">
                <a16:creationId xmlns:a16="http://schemas.microsoft.com/office/drawing/2014/main" id="{3E1400BF-8EA6-4BAC-B250-1FB265878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514600"/>
            <a:ext cx="62706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CC0000"/>
                </a:solidFill>
                <a:latin typeface="Times New Roman" panose="02020603050405020304" pitchFamily="18" charset="0"/>
              </a:rPr>
              <a:t>               </a:t>
            </a:r>
            <a:r>
              <a:rPr lang="en-US" altLang="en-US" sz="2000" b="1"/>
              <a:t>Frequency Distribution</a:t>
            </a:r>
          </a:p>
        </p:txBody>
      </p:sp>
      <p:sp>
        <p:nvSpPr>
          <p:cNvPr id="45069" name="Line 16">
            <a:extLst>
              <a:ext uri="{FF2B5EF4-FFF2-40B4-BE49-F238E27FC236}">
                <a16:creationId xmlns:a16="http://schemas.microsoft.com/office/drawing/2014/main" id="{9B49C297-BA8C-4E21-9059-2099E57AFDA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3048000"/>
            <a:ext cx="58086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E4E3655F-A7D0-455F-91DE-5EE789C23D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077200" cy="4114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3200" b="1"/>
              <a:t>Descriptive statistics</a:t>
            </a:r>
          </a:p>
          <a:p>
            <a:pPr lvl="1">
              <a:lnSpc>
                <a:spcPct val="110000"/>
              </a:lnSpc>
            </a:pPr>
            <a:r>
              <a:rPr lang="en-US" altLang="en-US" sz="2800"/>
              <a:t>Collecting, presenting, and describing data</a:t>
            </a:r>
          </a:p>
          <a:p>
            <a:pPr>
              <a:lnSpc>
                <a:spcPct val="110000"/>
              </a:lnSpc>
              <a:spcBef>
                <a:spcPct val="55000"/>
              </a:spcBef>
            </a:pPr>
            <a:r>
              <a:rPr lang="en-US" altLang="en-US" sz="3200" b="1"/>
              <a:t>Inferential statistics</a:t>
            </a:r>
          </a:p>
          <a:p>
            <a:pPr lvl="1">
              <a:lnSpc>
                <a:spcPct val="110000"/>
              </a:lnSpc>
            </a:pPr>
            <a:r>
              <a:rPr lang="en-US" altLang="en-US" sz="2800"/>
              <a:t>Drawing conclusions and/or making decisions concerning a population based only on sample data</a:t>
            </a:r>
          </a:p>
        </p:txBody>
      </p:sp>
      <p:sp>
        <p:nvSpPr>
          <p:cNvPr id="19459" name="Rectangle 6">
            <a:extLst>
              <a:ext uri="{FF2B5EF4-FFF2-40B4-BE49-F238E27FC236}">
                <a16:creationId xmlns:a16="http://schemas.microsoft.com/office/drawing/2014/main" id="{D497055D-37B3-4C93-8409-0573ED8B39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Tools of Business Statistics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B44D25C4-8EBE-4EB8-8B33-CF7ABE6B1C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6096000" cy="838200"/>
          </a:xfrm>
        </p:spPr>
        <p:txBody>
          <a:bodyPr/>
          <a:lstStyle/>
          <a:p>
            <a:pPr defTabSz="914400"/>
            <a:r>
              <a:rPr lang="en-US" altLang="en-US">
                <a:latin typeface="Arial" panose="020B0604020202020204" pitchFamily="34" charset="0"/>
              </a:rPr>
              <a:t>Histograms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B39BD758-649C-425F-83F2-AED0B739FC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7772400" cy="4038600"/>
          </a:xfrm>
        </p:spPr>
        <p:txBody>
          <a:bodyPr/>
          <a:lstStyle/>
          <a:p>
            <a:pPr marL="342900" indent="-342900" defTabSz="914400"/>
            <a:r>
              <a:rPr lang="en-US" altLang="en-US"/>
              <a:t>The </a:t>
            </a:r>
            <a:r>
              <a:rPr lang="en-US" altLang="en-US" b="1">
                <a:solidFill>
                  <a:schemeClr val="folHlink"/>
                </a:solidFill>
              </a:rPr>
              <a:t>classes</a:t>
            </a:r>
            <a:r>
              <a:rPr lang="en-US" altLang="en-US">
                <a:solidFill>
                  <a:schemeClr val="folHlink"/>
                </a:solidFill>
              </a:rPr>
              <a:t> </a:t>
            </a:r>
            <a:r>
              <a:rPr lang="en-US" altLang="en-US"/>
              <a:t>or</a:t>
            </a:r>
            <a:r>
              <a:rPr lang="en-US" altLang="en-US">
                <a:solidFill>
                  <a:schemeClr val="folHlink"/>
                </a:solidFill>
              </a:rPr>
              <a:t> </a:t>
            </a:r>
            <a:r>
              <a:rPr lang="en-US" altLang="en-US" b="1">
                <a:solidFill>
                  <a:schemeClr val="folHlink"/>
                </a:solidFill>
              </a:rPr>
              <a:t>intervals</a:t>
            </a:r>
            <a:r>
              <a:rPr lang="en-US" altLang="en-US"/>
              <a:t> are shown on the </a:t>
            </a:r>
            <a:r>
              <a:rPr lang="en-US" altLang="en-US">
                <a:solidFill>
                  <a:schemeClr val="folHlink"/>
                </a:solidFill>
              </a:rPr>
              <a:t>horizontal axis</a:t>
            </a:r>
            <a:r>
              <a:rPr lang="en-US" altLang="en-US"/>
              <a:t> </a:t>
            </a:r>
          </a:p>
          <a:p>
            <a:pPr marL="342900" indent="-342900" defTabSz="914400">
              <a:lnSpc>
                <a:spcPct val="120000"/>
              </a:lnSpc>
            </a:pPr>
            <a:r>
              <a:rPr lang="en-US" altLang="en-US" b="1">
                <a:solidFill>
                  <a:schemeClr val="folHlink"/>
                </a:solidFill>
              </a:rPr>
              <a:t>frequency</a:t>
            </a:r>
            <a:r>
              <a:rPr lang="en-US" altLang="en-US"/>
              <a:t> is measured on the </a:t>
            </a:r>
            <a:r>
              <a:rPr lang="en-US" altLang="en-US">
                <a:solidFill>
                  <a:schemeClr val="folHlink"/>
                </a:solidFill>
              </a:rPr>
              <a:t>vertical axis</a:t>
            </a:r>
          </a:p>
          <a:p>
            <a:pPr marL="342900" indent="-342900" defTabSz="914400">
              <a:lnSpc>
                <a:spcPct val="30000"/>
              </a:lnSpc>
            </a:pPr>
            <a:endParaRPr lang="en-US" altLang="en-US">
              <a:solidFill>
                <a:schemeClr val="folHlink"/>
              </a:solidFill>
            </a:endParaRPr>
          </a:p>
          <a:p>
            <a:pPr marL="342900" indent="-342900" defTabSz="914400"/>
            <a:r>
              <a:rPr lang="en-US" altLang="en-US"/>
              <a:t>Bars of the appropriate heights can be used to represent the number of observations within each class  </a:t>
            </a:r>
          </a:p>
          <a:p>
            <a:pPr marL="342900" indent="-342900" defTabSz="914400">
              <a:lnSpc>
                <a:spcPct val="30000"/>
              </a:lnSpc>
            </a:pPr>
            <a:endParaRPr lang="en-US" altLang="en-US"/>
          </a:p>
          <a:p>
            <a:pPr marL="342900" indent="-342900" defTabSz="914400"/>
            <a:r>
              <a:rPr lang="en-US" altLang="en-US"/>
              <a:t>Such a graph is called a </a:t>
            </a:r>
            <a:r>
              <a:rPr lang="en-US" altLang="en-US" b="1">
                <a:solidFill>
                  <a:schemeClr val="folHlink"/>
                </a:solidFill>
              </a:rPr>
              <a:t>histogram</a:t>
            </a:r>
            <a:endParaRPr lang="en-US" altLang="en-US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1C432ACB-91F8-4439-8E26-71FFEF03F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057400"/>
            <a:ext cx="8458200" cy="457200"/>
          </a:xfrm>
          <a:prstGeom prst="rect">
            <a:avLst/>
          </a:prstGeom>
          <a:solidFill>
            <a:srgbClr val="FFFFD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47107" name="Object 2">
            <a:hlinkClick r:id="" action="ppaction://ole?verb=0"/>
            <a:extLst>
              <a:ext uri="{FF2B5EF4-FFF2-40B4-BE49-F238E27FC236}">
                <a16:creationId xmlns:a16="http://schemas.microsoft.com/office/drawing/2014/main" id="{7FF51395-2D71-4839-B9C0-14930096DCA7}"/>
              </a:ext>
            </a:extLst>
          </p:cNvPr>
          <p:cNvGraphicFramePr>
            <a:graphicFrameLocks/>
          </p:cNvGraphicFramePr>
          <p:nvPr/>
        </p:nvGraphicFramePr>
        <p:xfrm>
          <a:off x="609600" y="2438400"/>
          <a:ext cx="6502400" cy="387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8" name="Worksheet" r:id="rId3" imgW="2619375" imgH="1762150" progId="Excel.Sheet.8">
                  <p:embed/>
                </p:oleObj>
              </mc:Choice>
              <mc:Fallback>
                <p:oleObj name="Worksheet" r:id="rId3" imgW="2619375" imgH="1762150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438400"/>
                        <a:ext cx="6502400" cy="387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Rectangle 3">
            <a:extLst>
              <a:ext uri="{FF2B5EF4-FFF2-40B4-BE49-F238E27FC236}">
                <a16:creationId xmlns:a16="http://schemas.microsoft.com/office/drawing/2014/main" id="{CDD65EF9-DF52-43BC-B2B5-C75C65AF3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6019800"/>
            <a:ext cx="24352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Class Midpoints</a:t>
            </a:r>
          </a:p>
        </p:txBody>
      </p:sp>
      <p:sp>
        <p:nvSpPr>
          <p:cNvPr id="47109" name="Rectangle 4">
            <a:extLst>
              <a:ext uri="{FF2B5EF4-FFF2-40B4-BE49-F238E27FC236}">
                <a16:creationId xmlns:a16="http://schemas.microsoft.com/office/drawing/2014/main" id="{5154F666-E2CE-4E5A-A26A-62CAAF64B9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010400" cy="762000"/>
          </a:xfrm>
        </p:spPr>
        <p:txBody>
          <a:bodyPr/>
          <a:lstStyle/>
          <a:p>
            <a:pPr defTabSz="914400"/>
            <a:r>
              <a:rPr lang="en-US" altLang="en-US">
                <a:latin typeface="Arial" panose="020B0604020202020204" pitchFamily="34" charset="0"/>
              </a:rPr>
              <a:t>Histogram Example</a:t>
            </a:r>
            <a:endParaRPr lang="en-US" altLang="en-US" sz="6800" b="1">
              <a:latin typeface="Arial" panose="020B0604020202020204" pitchFamily="34" charset="0"/>
            </a:endParaRPr>
          </a:p>
        </p:txBody>
      </p:sp>
      <p:sp>
        <p:nvSpPr>
          <p:cNvPr id="47110" name="Rectangle 5">
            <a:extLst>
              <a:ext uri="{FF2B5EF4-FFF2-40B4-BE49-F238E27FC236}">
                <a16:creationId xmlns:a16="http://schemas.microsoft.com/office/drawing/2014/main" id="{6C97E9AB-A803-4501-B724-669434496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520825"/>
            <a:ext cx="848995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chemeClr val="bg2"/>
                </a:solidFill>
              </a:rPr>
              <a:t>Data in ordered array:</a:t>
            </a:r>
          </a:p>
          <a:p>
            <a:pPr algn="ctr">
              <a:spcBef>
                <a:spcPct val="15000"/>
              </a:spcBef>
            </a:pPr>
            <a:r>
              <a:rPr lang="en-US" altLang="en-US" sz="2000" b="1">
                <a:solidFill>
                  <a:srgbClr val="FF3300"/>
                </a:solidFill>
              </a:rPr>
              <a:t>12, 13, 17, 21, 24, 24, 26, 27, 27, 30, 32, 35, 37, 38, 41, 43, 44, 46, 53, 58</a:t>
            </a:r>
          </a:p>
        </p:txBody>
      </p:sp>
      <p:sp>
        <p:nvSpPr>
          <p:cNvPr id="47111" name="Rectangle 6">
            <a:extLst>
              <a:ext uri="{FF2B5EF4-FFF2-40B4-BE49-F238E27FC236}">
                <a16:creationId xmlns:a16="http://schemas.microsoft.com/office/drawing/2014/main" id="{0E29B6D9-6434-4DB9-B57A-8066CB60B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733800"/>
            <a:ext cx="1752600" cy="1927225"/>
          </a:xfrm>
          <a:prstGeom prst="rect">
            <a:avLst/>
          </a:prstGeom>
          <a:solidFill>
            <a:srgbClr val="FFFFD5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No gaps between bars, since continuous data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DBD5B2C8-44B5-453A-8CF2-63E2656922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/>
              <a:t>Graphing Categorical Data</a:t>
            </a:r>
          </a:p>
        </p:txBody>
      </p:sp>
      <p:sp>
        <p:nvSpPr>
          <p:cNvPr id="48131" name="Line 3">
            <a:extLst>
              <a:ext uri="{FF2B5EF4-FFF2-40B4-BE49-F238E27FC236}">
                <a16:creationId xmlns:a16="http://schemas.microsoft.com/office/drawing/2014/main" id="{6AC454E0-177D-4D17-9428-40F2C2A3587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8013" y="2665413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Rectangle 5">
            <a:extLst>
              <a:ext uri="{FF2B5EF4-FFF2-40B4-BE49-F238E27FC236}">
                <a16:creationId xmlns:a16="http://schemas.microsoft.com/office/drawing/2014/main" id="{B4C0B2D9-63ED-4461-9E7D-6A6422427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752600"/>
            <a:ext cx="2968625" cy="955675"/>
          </a:xfrm>
          <a:prstGeom prst="rect">
            <a:avLst/>
          </a:prstGeom>
          <a:solidFill>
            <a:srgbClr val="FFFF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/>
              <a:t>Categorical Data</a:t>
            </a:r>
          </a:p>
        </p:txBody>
      </p:sp>
      <p:sp>
        <p:nvSpPr>
          <p:cNvPr id="48133" name="Line 11">
            <a:extLst>
              <a:ext uri="{FF2B5EF4-FFF2-40B4-BE49-F238E27FC236}">
                <a16:creationId xmlns:a16="http://schemas.microsoft.com/office/drawing/2014/main" id="{41964CAA-119D-4579-86D3-22C5A9C618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3046413"/>
            <a:ext cx="4646613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Rectangle 12">
            <a:extLst>
              <a:ext uri="{FF2B5EF4-FFF2-40B4-BE49-F238E27FC236}">
                <a16:creationId xmlns:a16="http://schemas.microsoft.com/office/drawing/2014/main" id="{943903B2-8499-4E9A-915F-40F3D3996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962400"/>
            <a:ext cx="1597025" cy="9556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/>
              <a:t>Pie Charts</a:t>
            </a:r>
          </a:p>
        </p:txBody>
      </p:sp>
      <p:sp>
        <p:nvSpPr>
          <p:cNvPr id="48135" name="Line 13">
            <a:extLst>
              <a:ext uri="{FF2B5EF4-FFF2-40B4-BE49-F238E27FC236}">
                <a16:creationId xmlns:a16="http://schemas.microsoft.com/office/drawing/2014/main" id="{03304F34-CD86-4FF9-B3AC-C36D8CDC1C2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0213" y="3046413"/>
            <a:ext cx="1587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Rectangle 14">
            <a:extLst>
              <a:ext uri="{FF2B5EF4-FFF2-40B4-BE49-F238E27FC236}">
                <a16:creationId xmlns:a16="http://schemas.microsoft.com/office/drawing/2014/main" id="{CF566C40-6C3C-4B4D-BBCF-66049E23D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962400"/>
            <a:ext cx="2282825" cy="9556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/>
              <a:t>Pareto Diagram</a:t>
            </a:r>
          </a:p>
        </p:txBody>
      </p:sp>
      <p:sp>
        <p:nvSpPr>
          <p:cNvPr id="48137" name="Line 15">
            <a:extLst>
              <a:ext uri="{FF2B5EF4-FFF2-40B4-BE49-F238E27FC236}">
                <a16:creationId xmlns:a16="http://schemas.microsoft.com/office/drawing/2014/main" id="{3260E137-4D31-4395-B59F-53EF8B8B254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3048000"/>
            <a:ext cx="1588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Rectangle 16">
            <a:extLst>
              <a:ext uri="{FF2B5EF4-FFF2-40B4-BE49-F238E27FC236}">
                <a16:creationId xmlns:a16="http://schemas.microsoft.com/office/drawing/2014/main" id="{2149A9B9-A0AC-456A-85E5-7E25F6C94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962400"/>
            <a:ext cx="1673225" cy="9556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/>
              <a:t>Bar Charts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460E38A7-2E7E-4974-9A78-A81201C8D2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5867400" cy="762000"/>
          </a:xfrm>
        </p:spPr>
        <p:txBody>
          <a:bodyPr/>
          <a:lstStyle/>
          <a:p>
            <a:r>
              <a:rPr lang="en-US" altLang="en-US"/>
              <a:t>Bar and Pie Charts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8E45EA5A-5396-43EF-912A-07ED936D7A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7162800" cy="3886200"/>
          </a:xfrm>
        </p:spPr>
        <p:txBody>
          <a:bodyPr/>
          <a:lstStyle/>
          <a:p>
            <a:r>
              <a:rPr lang="en-US" altLang="en-US"/>
              <a:t>Bar charts and Pie charts are often used for qualitative (category) data</a:t>
            </a:r>
          </a:p>
          <a:p>
            <a:endParaRPr lang="en-US" altLang="en-US"/>
          </a:p>
          <a:p>
            <a:r>
              <a:rPr lang="en-US" altLang="en-US"/>
              <a:t>Height of bar or size of pie slice shows the frequency or percentage for each category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F783FBF1-AE16-4BF7-A84C-AE13E1CF56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381000"/>
            <a:ext cx="6019800" cy="762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/>
              <a:t>Pie Chart Example</a:t>
            </a:r>
            <a:endParaRPr lang="en-US" altLang="en-US" sz="2900"/>
          </a:p>
        </p:txBody>
      </p:sp>
      <p:graphicFrame>
        <p:nvGraphicFramePr>
          <p:cNvPr id="50179" name="Object 3">
            <a:hlinkClick r:id="" action="ppaction://ole?verb=0"/>
            <a:extLst>
              <a:ext uri="{FF2B5EF4-FFF2-40B4-BE49-F238E27FC236}">
                <a16:creationId xmlns:a16="http://schemas.microsoft.com/office/drawing/2014/main" id="{324177C2-C53A-4FC3-98F5-F4E64ED98D78}"/>
              </a:ext>
            </a:extLst>
          </p:cNvPr>
          <p:cNvGraphicFramePr>
            <a:graphicFrameLocks/>
          </p:cNvGraphicFramePr>
          <p:nvPr/>
        </p:nvGraphicFramePr>
        <p:xfrm>
          <a:off x="3505200" y="2362200"/>
          <a:ext cx="56388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0" name="Worksheet" r:id="rId3" imgW="2695575" imgH="1600403" progId="Excel.Sheet.8">
                  <p:embed/>
                </p:oleObj>
              </mc:Choice>
              <mc:Fallback>
                <p:oleObj name="Worksheet" r:id="rId3" imgW="2695575" imgH="1600403" progId="Excel.Shee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362200"/>
                        <a:ext cx="5638800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0" name="Rectangle 4">
            <a:extLst>
              <a:ext uri="{FF2B5EF4-FFF2-40B4-BE49-F238E27FC236}">
                <a16:creationId xmlns:a16="http://schemas.microsoft.com/office/drawing/2014/main" id="{15BAF16A-5550-4B16-93B9-265073220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47174481-190D-4892-B622-715D9FC84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029200"/>
            <a:ext cx="1447800" cy="952500"/>
          </a:xfrm>
          <a:prstGeom prst="rect">
            <a:avLst/>
          </a:prstGeom>
          <a:solidFill>
            <a:srgbClr val="F8F8F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chemeClr val="tx2"/>
                </a:solidFill>
              </a:rPr>
              <a:t>Percentages are rounded to the nearest percent</a:t>
            </a:r>
            <a:endParaRPr lang="en-US" altLang="en-US" sz="14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D9299011-19A8-4BD4-9C86-CEF5D511D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524000"/>
            <a:ext cx="51816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D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</a:rPr>
              <a:t>Current Investment Portfolio </a:t>
            </a:r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301680DC-4915-4EB8-A667-F84B50C36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362200"/>
            <a:ext cx="1143000" cy="679450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rgbClr val="000000"/>
                </a:solidFill>
              </a:rPr>
              <a:t>Savings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800" b="1">
                <a:solidFill>
                  <a:srgbClr val="000000"/>
                </a:solidFill>
              </a:rPr>
              <a:t>   15%</a:t>
            </a:r>
          </a:p>
        </p:txBody>
      </p:sp>
      <p:sp>
        <p:nvSpPr>
          <p:cNvPr id="50184" name="Rectangle 8">
            <a:extLst>
              <a:ext uri="{FF2B5EF4-FFF2-40B4-BE49-F238E27FC236}">
                <a16:creationId xmlns:a16="http://schemas.microsoft.com/office/drawing/2014/main" id="{427DBCBD-684A-4CB7-A9F4-55FBF7065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429000"/>
            <a:ext cx="758825" cy="650875"/>
          </a:xfrm>
          <a:prstGeom prst="rect">
            <a:avLst/>
          </a:prstGeom>
          <a:solidFill>
            <a:srgbClr val="FFFFD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rgbClr val="000000"/>
                </a:solidFill>
              </a:rPr>
              <a:t>CD 14%</a:t>
            </a:r>
          </a:p>
        </p:txBody>
      </p:sp>
      <p:sp>
        <p:nvSpPr>
          <p:cNvPr id="50185" name="Rectangle 9">
            <a:extLst>
              <a:ext uri="{FF2B5EF4-FFF2-40B4-BE49-F238E27FC236}">
                <a16:creationId xmlns:a16="http://schemas.microsoft.com/office/drawing/2014/main" id="{2441E80A-649A-4F2B-9904-8C6DDA4FE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029200"/>
            <a:ext cx="914400" cy="650875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rgbClr val="000000"/>
                </a:solidFill>
              </a:rPr>
              <a:t>Bonds 29%</a:t>
            </a:r>
          </a:p>
        </p:txBody>
      </p:sp>
      <p:sp>
        <p:nvSpPr>
          <p:cNvPr id="50186" name="Rectangle 10">
            <a:extLst>
              <a:ext uri="{FF2B5EF4-FFF2-40B4-BE49-F238E27FC236}">
                <a16:creationId xmlns:a16="http://schemas.microsoft.com/office/drawing/2014/main" id="{473CE948-1817-4D38-86EA-C8FFF7D95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971800"/>
            <a:ext cx="990600" cy="650875"/>
          </a:xfrm>
          <a:prstGeom prst="rect">
            <a:avLst/>
          </a:prstGeom>
          <a:solidFill>
            <a:srgbClr val="9999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1800" b="1">
                <a:solidFill>
                  <a:srgbClr val="000000"/>
                </a:solidFill>
              </a:rPr>
              <a:t>Stocks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en-US" sz="1800" b="1">
                <a:solidFill>
                  <a:srgbClr val="000000"/>
                </a:solidFill>
              </a:rPr>
              <a:t>42%</a:t>
            </a:r>
          </a:p>
        </p:txBody>
      </p:sp>
      <p:sp>
        <p:nvSpPr>
          <p:cNvPr id="50187" name="Rectangle 11">
            <a:extLst>
              <a:ext uri="{FF2B5EF4-FFF2-40B4-BE49-F238E27FC236}">
                <a16:creationId xmlns:a16="http://schemas.microsoft.com/office/drawing/2014/main" id="{24871E61-F38F-4D71-B027-8F6339264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362200"/>
            <a:ext cx="4038600" cy="2295525"/>
          </a:xfrm>
          <a:prstGeom prst="rect">
            <a:avLst/>
          </a:prstGeom>
          <a:solidFill>
            <a:srgbClr val="FFFFD5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1600" b="1"/>
              <a:t>Investment        Amount       Percentage</a:t>
            </a:r>
            <a:endParaRPr lang="en-US" altLang="en-US" sz="1600"/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altLang="en-US" sz="1600" b="1"/>
              <a:t>Type</a:t>
            </a:r>
            <a:r>
              <a:rPr lang="en-US" altLang="en-US" sz="1800" b="1"/>
              <a:t>     </a:t>
            </a:r>
            <a:r>
              <a:rPr lang="en-US" altLang="en-US" sz="1800"/>
              <a:t>        </a:t>
            </a:r>
            <a:r>
              <a:rPr lang="en-US" altLang="en-US" sz="1400"/>
              <a:t>(in thousands $)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endParaRPr lang="en-US" altLang="en-US" sz="1400"/>
          </a:p>
          <a:p>
            <a:pPr>
              <a:lnSpc>
                <a:spcPct val="10000"/>
              </a:lnSpc>
              <a:spcBef>
                <a:spcPct val="50000"/>
              </a:spcBef>
            </a:pPr>
            <a:endParaRPr lang="en-US" altLang="en-US" sz="1800"/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altLang="en-US" sz="1800"/>
              <a:t>Stocks              46.5           </a:t>
            </a:r>
            <a:r>
              <a:rPr lang="en-US" altLang="en-US" sz="1000"/>
              <a:t> </a:t>
            </a:r>
            <a:r>
              <a:rPr lang="en-US" altLang="en-US" sz="1800"/>
              <a:t>    42.27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endParaRPr lang="en-US" altLang="en-US" sz="1800"/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altLang="en-US" sz="1800"/>
              <a:t>Bonds	          </a:t>
            </a:r>
            <a:r>
              <a:rPr lang="en-US" altLang="en-US" sz="1000"/>
              <a:t> </a:t>
            </a:r>
            <a:r>
              <a:rPr lang="en-US" altLang="en-US" sz="1800"/>
              <a:t>32.0               29.09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endParaRPr lang="en-US" altLang="en-US" sz="1800"/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altLang="en-US" sz="1800"/>
              <a:t>CD	          15.5                14.09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endParaRPr lang="en-US" altLang="en-US" sz="1800"/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altLang="en-US" sz="1800"/>
              <a:t>Savings           </a:t>
            </a:r>
            <a:r>
              <a:rPr lang="en-US" altLang="en-US" sz="1000"/>
              <a:t> </a:t>
            </a:r>
            <a:r>
              <a:rPr lang="en-US" altLang="en-US" sz="1800"/>
              <a:t>16.0             </a:t>
            </a:r>
            <a:r>
              <a:rPr lang="en-US" altLang="en-US" sz="1000"/>
              <a:t> </a:t>
            </a:r>
            <a:r>
              <a:rPr lang="en-US" altLang="en-US" sz="1800"/>
              <a:t>  </a:t>
            </a:r>
            <a:r>
              <a:rPr lang="en-US" altLang="en-US" sz="1000"/>
              <a:t> </a:t>
            </a:r>
            <a:r>
              <a:rPr lang="en-US" altLang="en-US" sz="1800"/>
              <a:t>14.55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endParaRPr lang="en-US" altLang="en-US" sz="1800"/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altLang="en-US" sz="1800" b="1"/>
              <a:t>Total</a:t>
            </a:r>
            <a:r>
              <a:rPr lang="en-US" altLang="en-US" sz="1800"/>
              <a:t>	           </a:t>
            </a:r>
            <a:r>
              <a:rPr lang="en-US" altLang="en-US" sz="1800" b="1"/>
              <a:t>110	</a:t>
            </a:r>
            <a:r>
              <a:rPr lang="en-US" altLang="en-US" sz="1800"/>
              <a:t>      </a:t>
            </a:r>
            <a:r>
              <a:rPr lang="en-US" altLang="en-US" sz="1800" b="1"/>
              <a:t>100</a:t>
            </a:r>
            <a:endParaRPr lang="en-US" altLang="en-US" sz="1800"/>
          </a:p>
        </p:txBody>
      </p:sp>
      <p:sp>
        <p:nvSpPr>
          <p:cNvPr id="50188" name="Line 14">
            <a:extLst>
              <a:ext uri="{FF2B5EF4-FFF2-40B4-BE49-F238E27FC236}">
                <a16:creationId xmlns:a16="http://schemas.microsoft.com/office/drawing/2014/main" id="{EFA3CD31-4B6C-4988-9EA0-78F11B26F8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2362200"/>
            <a:ext cx="0" cy="2286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9" name="Line 17">
            <a:extLst>
              <a:ext uri="{FF2B5EF4-FFF2-40B4-BE49-F238E27FC236}">
                <a16:creationId xmlns:a16="http://schemas.microsoft.com/office/drawing/2014/main" id="{C3FEA902-A80B-4B49-B8AE-58568EAB55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362200"/>
            <a:ext cx="0" cy="2286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0" name="Line 21">
            <a:extLst>
              <a:ext uri="{FF2B5EF4-FFF2-40B4-BE49-F238E27FC236}">
                <a16:creationId xmlns:a16="http://schemas.microsoft.com/office/drawing/2014/main" id="{039C8027-9A06-4833-823C-87964BA231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8956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91" name="Line 22">
            <a:extLst>
              <a:ext uri="{FF2B5EF4-FFF2-40B4-BE49-F238E27FC236}">
                <a16:creationId xmlns:a16="http://schemas.microsoft.com/office/drawing/2014/main" id="{C05F2303-CE05-4380-BD72-22BB4001BD9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43434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92" name="Rectangle 23">
            <a:extLst>
              <a:ext uri="{FF2B5EF4-FFF2-40B4-BE49-F238E27FC236}">
                <a16:creationId xmlns:a16="http://schemas.microsoft.com/office/drawing/2014/main" id="{EB22C015-F4B2-4F2A-A659-201B1CEC5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105400"/>
            <a:ext cx="2895600" cy="3635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000066"/>
                </a:solidFill>
              </a:rPr>
              <a:t>(Variables are Qualitative)</a:t>
            </a:r>
          </a:p>
        </p:txBody>
      </p:sp>
      <p:sp>
        <p:nvSpPr>
          <p:cNvPr id="50193" name="Line 24">
            <a:extLst>
              <a:ext uri="{FF2B5EF4-FFF2-40B4-BE49-F238E27FC236}">
                <a16:creationId xmlns:a16="http://schemas.microsoft.com/office/drawing/2014/main" id="{DCA40032-49C9-4398-872B-DD595584C9B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66800" y="4267200"/>
            <a:ext cx="609600" cy="91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8762F97A-F939-4B47-A7E3-27E6D7DA96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/>
              <a:t>Bar Chart Example</a:t>
            </a:r>
            <a:endParaRPr lang="en-US" altLang="en-US" sz="2900"/>
          </a:p>
        </p:txBody>
      </p:sp>
      <p:graphicFrame>
        <p:nvGraphicFramePr>
          <p:cNvPr id="51203" name="Object 3">
            <a:hlinkClick r:id="" action="ppaction://ole?verb=0"/>
            <a:extLst>
              <a:ext uri="{FF2B5EF4-FFF2-40B4-BE49-F238E27FC236}">
                <a16:creationId xmlns:a16="http://schemas.microsoft.com/office/drawing/2014/main" id="{795E6074-A0B9-4B71-96FC-6876E1C69D20}"/>
              </a:ext>
            </a:extLst>
          </p:cNvPr>
          <p:cNvGraphicFramePr>
            <a:graphicFrameLocks/>
          </p:cNvGraphicFramePr>
          <p:nvPr/>
        </p:nvGraphicFramePr>
        <p:xfrm>
          <a:off x="609600" y="1752600"/>
          <a:ext cx="80010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0" name="Worksheet" r:id="rId3" imgW="3609975" imgH="2124253" progId="Excel.Sheet.8">
                  <p:embed/>
                </p:oleObj>
              </mc:Choice>
              <mc:Fallback>
                <p:oleObj name="Worksheet" r:id="rId3" imgW="3609975" imgH="2124253" progId="Excel.Shee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800100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F2009D78-4363-4F52-B56D-BAC5873AF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/>
              <a:t>Pareto Diagram Example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09A7FCF3-C19B-4FA6-85CF-A82F7629FFD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094413" y="3490912"/>
            <a:ext cx="30480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rgbClr val="000000"/>
                </a:solidFill>
              </a:rPr>
              <a:t>cumulative % invested</a:t>
            </a:r>
            <a:r>
              <a:rPr lang="en-US" altLang="en-US" sz="1800" b="1"/>
              <a:t> (line graph)</a:t>
            </a:r>
            <a:endParaRPr lang="en-US" altLang="en-US" sz="1800"/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6873FF43-12CC-4B89-BDBB-3496402D578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861219" y="3452019"/>
            <a:ext cx="373221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rgbClr val="000000"/>
                </a:solidFill>
              </a:rPr>
              <a:t>% invested in each category (bar graph)</a:t>
            </a:r>
            <a:endParaRPr lang="en-US" altLang="en-US" sz="1800">
              <a:solidFill>
                <a:srgbClr val="000000"/>
              </a:solidFill>
            </a:endParaRPr>
          </a:p>
        </p:txBody>
      </p:sp>
      <p:graphicFrame>
        <p:nvGraphicFramePr>
          <p:cNvPr id="52229" name="Object 5">
            <a:extLst>
              <a:ext uri="{FF2B5EF4-FFF2-40B4-BE49-F238E27FC236}">
                <a16:creationId xmlns:a16="http://schemas.microsoft.com/office/drawing/2014/main" id="{35203F82-A5CD-4706-BF91-A43A74D1F1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1600200"/>
          <a:ext cx="6019800" cy="454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6" name="Worksheet" r:id="rId3" imgW="8677656" imgH="5934456" progId="Excel.Sheet.8">
                  <p:embed/>
                </p:oleObj>
              </mc:Choice>
              <mc:Fallback>
                <p:oleObj name="Worksheet" r:id="rId3" imgW="8677656" imgH="5934456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00200"/>
                        <a:ext cx="6019800" cy="454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AA452CB9-0566-4595-8284-27C6C91FD0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Bar Chart Example</a:t>
            </a:r>
          </a:p>
        </p:txBody>
      </p:sp>
      <p:graphicFrame>
        <p:nvGraphicFramePr>
          <p:cNvPr id="53251" name="Object 4">
            <a:extLst>
              <a:ext uri="{FF2B5EF4-FFF2-40B4-BE49-F238E27FC236}">
                <a16:creationId xmlns:a16="http://schemas.microsoft.com/office/drawing/2014/main" id="{31A7CEB3-DE03-443C-87C4-CBE74B23C7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1828800"/>
          <a:ext cx="6853238" cy="418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4" name="Chart" r:id="rId3" imgW="4410075" imgH="2390851" progId="Excel.Chart.8">
                  <p:embed/>
                </p:oleObj>
              </mc:Choice>
              <mc:Fallback>
                <p:oleObj name="Chart" r:id="rId3" imgW="4410075" imgH="2390851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828800"/>
                        <a:ext cx="6853238" cy="418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97" name="Group 117">
            <a:extLst>
              <a:ext uri="{FF2B5EF4-FFF2-40B4-BE49-F238E27FC236}">
                <a16:creationId xmlns:a16="http://schemas.microsoft.com/office/drawing/2014/main" id="{D533A77F-1A64-4CE2-BF5F-FE625DDD75AF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1905000"/>
          <a:ext cx="2209800" cy="3467101"/>
        </p:xfrm>
        <a:graphic>
          <a:graphicData uri="http://schemas.openxmlformats.org/drawingml/2006/table">
            <a:tbl>
              <a:tblPr/>
              <a:tblGrid>
                <a:gridCol w="110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672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Number of days read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Frequency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753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166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53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166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753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166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753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166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753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3287" name="Picture 119" descr="news">
            <a:extLst>
              <a:ext uri="{FF2B5EF4-FFF2-40B4-BE49-F238E27FC236}">
                <a16:creationId xmlns:a16="http://schemas.microsoft.com/office/drawing/2014/main" id="{B08D110C-6D76-4D5B-A008-BD7280D7C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86400"/>
            <a:ext cx="15811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74AE02F9-0985-4346-B1AA-FE10A013C7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7793038" cy="76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/>
              <a:t>Tabulating and Graphing </a:t>
            </a:r>
            <a:br>
              <a:rPr lang="en-US" altLang="en-US" sz="3600"/>
            </a:br>
            <a:r>
              <a:rPr lang="en-US" altLang="en-US" sz="3600"/>
              <a:t>Multivariate Categorical Data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498EDE99-6E5F-4099-8D4C-B752FE7F3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868488"/>
            <a:ext cx="8001000" cy="569912"/>
          </a:xfrm>
        </p:spPr>
        <p:txBody>
          <a:bodyPr/>
          <a:lstStyle/>
          <a:p>
            <a:r>
              <a:rPr lang="en-US" altLang="en-US"/>
              <a:t>Investment in thousands of dollars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F21F864D-8D79-49DD-A22D-FB4883CCD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828800"/>
            <a:ext cx="8020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1348A32D-4AC1-4A7E-BD4D-82A3A9A9B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8" y="2668588"/>
            <a:ext cx="8455025" cy="3270250"/>
          </a:xfrm>
          <a:prstGeom prst="rect">
            <a:avLst/>
          </a:prstGeom>
          <a:solidFill>
            <a:srgbClr val="FFFFD9"/>
          </a:solidFill>
          <a:ln w="19050">
            <a:solidFill>
              <a:srgbClr val="5F5F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000" b="1">
                <a:solidFill>
                  <a:srgbClr val="000066"/>
                </a:solidFill>
              </a:rPr>
              <a:t>Investment        </a:t>
            </a:r>
            <a:r>
              <a:rPr lang="en-US" altLang="en-US" sz="2000" b="1">
                <a:solidFill>
                  <a:srgbClr val="A50021"/>
                </a:solidFill>
              </a:rPr>
              <a:t>Investor A          </a:t>
            </a:r>
            <a:r>
              <a:rPr lang="en-US" altLang="en-US" sz="2000" b="1">
                <a:solidFill>
                  <a:srgbClr val="D8AF00"/>
                </a:solidFill>
              </a:rPr>
              <a:t>Investor B</a:t>
            </a:r>
            <a:r>
              <a:rPr lang="en-US" altLang="en-US" sz="2000" b="1">
                <a:solidFill>
                  <a:srgbClr val="000066"/>
                </a:solidFill>
              </a:rPr>
              <a:t>         </a:t>
            </a:r>
            <a:r>
              <a:rPr lang="en-US" altLang="en-US" sz="2000" b="1">
                <a:solidFill>
                  <a:schemeClr val="accent1"/>
                </a:solidFill>
              </a:rPr>
              <a:t>Investor C</a:t>
            </a:r>
            <a:r>
              <a:rPr lang="en-US" altLang="en-US" sz="2000" b="1">
                <a:solidFill>
                  <a:srgbClr val="008000"/>
                </a:solidFill>
              </a:rPr>
              <a:t>       </a:t>
            </a:r>
            <a:r>
              <a:rPr lang="en-US" altLang="en-US" sz="2000" b="1">
                <a:solidFill>
                  <a:srgbClr val="000066"/>
                </a:solidFill>
              </a:rPr>
              <a:t>Total </a:t>
            </a:r>
          </a:p>
          <a:p>
            <a:pPr>
              <a:lnSpc>
                <a:spcPct val="20000"/>
              </a:lnSpc>
              <a:spcBef>
                <a:spcPct val="50000"/>
              </a:spcBef>
            </a:pPr>
            <a:r>
              <a:rPr lang="en-US" altLang="en-US" sz="2000" b="1">
                <a:solidFill>
                  <a:srgbClr val="000066"/>
                </a:solidFill>
              </a:rPr>
              <a:t>Category</a:t>
            </a:r>
            <a:r>
              <a:rPr lang="en-US" altLang="en-US" b="1">
                <a:solidFill>
                  <a:srgbClr val="000066"/>
                </a:solidFill>
              </a:rPr>
              <a:t>	</a:t>
            </a:r>
            <a:r>
              <a:rPr lang="en-US" altLang="en-US">
                <a:solidFill>
                  <a:srgbClr val="000066"/>
                </a:solidFill>
              </a:rPr>
              <a:t>	</a:t>
            </a:r>
          </a:p>
          <a:p>
            <a:pPr>
              <a:lnSpc>
                <a:spcPct val="20000"/>
              </a:lnSpc>
              <a:spcBef>
                <a:spcPct val="50000"/>
              </a:spcBef>
            </a:pPr>
            <a:endParaRPr lang="en-US" altLang="en-US" sz="1000">
              <a:solidFill>
                <a:srgbClr val="000066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Stocks	     46.5	       55	       27.5	  </a:t>
            </a:r>
            <a:r>
              <a:rPr lang="en-US" altLang="en-US" b="1">
                <a:solidFill>
                  <a:srgbClr val="000000"/>
                </a:solidFill>
              </a:rPr>
              <a:t>129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	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Bonds		     32.0                 44	       19.0          </a:t>
            </a:r>
            <a:r>
              <a:rPr lang="en-US" altLang="en-US" b="1">
                <a:solidFill>
                  <a:srgbClr val="000000"/>
                </a:solidFill>
              </a:rPr>
              <a:t> 95</a:t>
            </a:r>
            <a:endParaRPr lang="en-US" altLang="en-US">
              <a:solidFill>
                <a:srgbClr val="000000"/>
              </a:solidFill>
            </a:endParaRPr>
          </a:p>
          <a:p>
            <a:pPr>
              <a:lnSpc>
                <a:spcPct val="10000"/>
              </a:lnSpc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</a:endParaRPr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CD		     15.5                 20                 13.5           </a:t>
            </a:r>
            <a:r>
              <a:rPr lang="en-US" altLang="en-US" sz="800">
                <a:solidFill>
                  <a:srgbClr val="000000"/>
                </a:solidFill>
              </a:rPr>
              <a:t> </a:t>
            </a:r>
            <a:r>
              <a:rPr lang="en-US" altLang="en-US" b="1">
                <a:solidFill>
                  <a:srgbClr val="000000"/>
                </a:solidFill>
              </a:rPr>
              <a:t>49</a:t>
            </a:r>
            <a:endParaRPr lang="en-US" altLang="en-US">
              <a:solidFill>
                <a:srgbClr val="000000"/>
              </a:solidFill>
            </a:endParaRPr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	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Savings	     16.0	       28                   7.0           </a:t>
            </a:r>
            <a:r>
              <a:rPr lang="en-US" altLang="en-US" sz="1600">
                <a:solidFill>
                  <a:srgbClr val="000000"/>
                </a:solidFill>
              </a:rPr>
              <a:t> </a:t>
            </a:r>
            <a:r>
              <a:rPr lang="en-US" altLang="en-US" b="1">
                <a:solidFill>
                  <a:srgbClr val="000000"/>
                </a:solidFill>
              </a:rPr>
              <a:t>51	</a:t>
            </a:r>
            <a:r>
              <a:rPr lang="en-US" altLang="en-US">
                <a:solidFill>
                  <a:srgbClr val="000000"/>
                </a:solidFill>
              </a:rPr>
              <a:t>	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altLang="en-US" b="1">
                <a:solidFill>
                  <a:srgbClr val="000000"/>
                </a:solidFill>
              </a:rPr>
              <a:t>Total	</a:t>
            </a:r>
            <a:r>
              <a:rPr lang="en-US" altLang="en-US">
                <a:solidFill>
                  <a:srgbClr val="000000"/>
                </a:solidFill>
              </a:rPr>
              <a:t>	    </a:t>
            </a:r>
            <a:r>
              <a:rPr lang="en-US" altLang="en-US" b="1">
                <a:solidFill>
                  <a:srgbClr val="000000"/>
                </a:solidFill>
              </a:rPr>
              <a:t>110.0	      147                 67.0	  324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	 </a:t>
            </a:r>
          </a:p>
        </p:txBody>
      </p:sp>
      <p:sp>
        <p:nvSpPr>
          <p:cNvPr id="54278" name="Line 6">
            <a:extLst>
              <a:ext uri="{FF2B5EF4-FFF2-40B4-BE49-F238E27FC236}">
                <a16:creationId xmlns:a16="http://schemas.microsoft.com/office/drawing/2014/main" id="{EC4F07F2-F65E-4D4D-8F75-0D947902FCD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276600"/>
            <a:ext cx="8458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Line 7">
            <a:extLst>
              <a:ext uri="{FF2B5EF4-FFF2-40B4-BE49-F238E27FC236}">
                <a16:creationId xmlns:a16="http://schemas.microsoft.com/office/drawing/2014/main" id="{4B491D59-35EC-4B4C-95EB-31A491B4A6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2667000"/>
            <a:ext cx="0" cy="3276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Line 8">
            <a:extLst>
              <a:ext uri="{FF2B5EF4-FFF2-40B4-BE49-F238E27FC236}">
                <a16:creationId xmlns:a16="http://schemas.microsoft.com/office/drawing/2014/main" id="{EB7AC6E8-C1AA-4652-8AB7-58041F526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667000"/>
            <a:ext cx="0" cy="3276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Line 9">
            <a:extLst>
              <a:ext uri="{FF2B5EF4-FFF2-40B4-BE49-F238E27FC236}">
                <a16:creationId xmlns:a16="http://schemas.microsoft.com/office/drawing/2014/main" id="{7E8D44F4-0BBE-4BD9-A2DD-1B5B88788A7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2667000"/>
            <a:ext cx="0" cy="3276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Line 10">
            <a:extLst>
              <a:ext uri="{FF2B5EF4-FFF2-40B4-BE49-F238E27FC236}">
                <a16:creationId xmlns:a16="http://schemas.microsoft.com/office/drawing/2014/main" id="{3C3AB19C-2481-4903-B094-A8FF529B0313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2667000"/>
            <a:ext cx="0" cy="3276600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Line 11">
            <a:extLst>
              <a:ext uri="{FF2B5EF4-FFF2-40B4-BE49-F238E27FC236}">
                <a16:creationId xmlns:a16="http://schemas.microsoft.com/office/drawing/2014/main" id="{2E2CBAD1-E4EA-430B-99BC-61222E5517A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125" y="5257800"/>
            <a:ext cx="8448675" cy="0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098">
            <a:extLst>
              <a:ext uri="{FF2B5EF4-FFF2-40B4-BE49-F238E27FC236}">
                <a16:creationId xmlns:a16="http://schemas.microsoft.com/office/drawing/2014/main" id="{6AE3633A-8E08-41AC-A183-6C290A96AC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7793038" cy="76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/>
              <a:t>Tabulating and Graphing </a:t>
            </a:r>
            <a:br>
              <a:rPr lang="en-US" altLang="en-US" sz="3600"/>
            </a:br>
            <a:r>
              <a:rPr lang="en-US" altLang="en-US" sz="3600"/>
              <a:t>Multivariate Categorical Data</a:t>
            </a:r>
          </a:p>
        </p:txBody>
      </p:sp>
      <p:sp>
        <p:nvSpPr>
          <p:cNvPr id="55299" name="Rectangle 4099">
            <a:extLst>
              <a:ext uri="{FF2B5EF4-FFF2-40B4-BE49-F238E27FC236}">
                <a16:creationId xmlns:a16="http://schemas.microsoft.com/office/drawing/2014/main" id="{59D6B201-862D-4696-B7EF-CB583819C1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8077200" cy="4532313"/>
          </a:xfrm>
        </p:spPr>
        <p:txBody>
          <a:bodyPr/>
          <a:lstStyle/>
          <a:p>
            <a:r>
              <a:rPr lang="en-US" altLang="en-US">
                <a:solidFill>
                  <a:schemeClr val="tx2"/>
                </a:solidFill>
              </a:rPr>
              <a:t>Side by side charts</a:t>
            </a:r>
          </a:p>
        </p:txBody>
      </p:sp>
      <p:graphicFrame>
        <p:nvGraphicFramePr>
          <p:cNvPr id="55300" name="Object 4100">
            <a:hlinkClick r:id="" action="ppaction://ole?verb=0"/>
            <a:extLst>
              <a:ext uri="{FF2B5EF4-FFF2-40B4-BE49-F238E27FC236}">
                <a16:creationId xmlns:a16="http://schemas.microsoft.com/office/drawing/2014/main" id="{9AD3F086-7D9F-4506-8010-C21DB7993ADC}"/>
              </a:ext>
            </a:extLst>
          </p:cNvPr>
          <p:cNvGraphicFramePr>
            <a:graphicFrameLocks/>
          </p:cNvGraphicFramePr>
          <p:nvPr/>
        </p:nvGraphicFramePr>
        <p:xfrm>
          <a:off x="1676400" y="2209800"/>
          <a:ext cx="70866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8" name="Worksheet" r:id="rId3" imgW="7086600" imgH="5029200" progId="Excel.Sheet.8">
                  <p:embed/>
                </p:oleObj>
              </mc:Choice>
              <mc:Fallback>
                <p:oleObj name="Worksheet" r:id="rId3" imgW="7086600" imgH="5029200" progId="Excel.Sheet.8">
                  <p:embed/>
                  <p:pic>
                    <p:nvPicPr>
                      <p:cNvPr id="0" name="Object 410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09800"/>
                        <a:ext cx="7086600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1" name="Text Box 4101">
            <a:extLst>
              <a:ext uri="{FF2B5EF4-FFF2-40B4-BE49-F238E27FC236}">
                <a16:creationId xmlns:a16="http://schemas.microsoft.com/office/drawing/2014/main" id="{ECDD1056-2AF3-4527-9CFC-1E4EAD1C5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03325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i="1">
                <a:solidFill>
                  <a:srgbClr val="000099"/>
                </a:solidFill>
                <a:latin typeface="Tahoma" panose="020B0604030504040204" pitchFamily="34" charset="0"/>
              </a:rPr>
              <a:t>(continued)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1480C-8AAA-48B8-A7EC-4EE5A5CE7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Tools of Business Statistics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B625555D-317F-43B6-A06D-577CA7104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50" y="1447800"/>
            <a:ext cx="8391525" cy="480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045D7AA-700A-49E4-979C-3BD44BD0C046}"/>
              </a:ext>
            </a:extLst>
          </p:cNvPr>
          <p:cNvCxnSpPr>
            <a:cxnSpLocks/>
          </p:cNvCxnSpPr>
          <p:nvPr/>
        </p:nvCxnSpPr>
        <p:spPr>
          <a:xfrm>
            <a:off x="2322513" y="3240088"/>
            <a:ext cx="330993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ight Brace 7">
            <a:extLst>
              <a:ext uri="{FF2B5EF4-FFF2-40B4-BE49-F238E27FC236}">
                <a16:creationId xmlns:a16="http://schemas.microsoft.com/office/drawing/2014/main" id="{B9EC5F4C-9DF2-438C-A1FD-3759A4BAD931}"/>
              </a:ext>
            </a:extLst>
          </p:cNvPr>
          <p:cNvSpPr/>
          <p:nvPr/>
        </p:nvSpPr>
        <p:spPr>
          <a:xfrm>
            <a:off x="5649913" y="3265488"/>
            <a:ext cx="230187" cy="1368425"/>
          </a:xfrm>
          <a:prstGeom prst="righ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highlight>
                <a:srgbClr val="FFFF00"/>
              </a:highligh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1BC142-1815-4991-AA5A-ED7A0642DBB9}"/>
              </a:ext>
            </a:extLst>
          </p:cNvPr>
          <p:cNvSpPr txBox="1"/>
          <p:nvPr/>
        </p:nvSpPr>
        <p:spPr>
          <a:xfrm>
            <a:off x="4460875" y="3786188"/>
            <a:ext cx="1304925" cy="71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50" dirty="0">
                <a:solidFill>
                  <a:srgbClr val="FF0000"/>
                </a:solidFill>
              </a:rPr>
              <a:t>Scope of Business Statistics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858CF1-212F-4050-85E0-FB55F270B1D6}"/>
              </a:ext>
            </a:extLst>
          </p:cNvPr>
          <p:cNvSpPr txBox="1"/>
          <p:nvPr/>
        </p:nvSpPr>
        <p:spPr>
          <a:xfrm>
            <a:off x="2438400" y="2346325"/>
            <a:ext cx="2214563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50" dirty="0">
                <a:solidFill>
                  <a:srgbClr val="FF0000"/>
                </a:solidFill>
              </a:rPr>
              <a:t>Scope of Business Analytics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B22AE170-11FE-4B1B-8DB0-CF8302F9644C}"/>
              </a:ext>
            </a:extLst>
          </p:cNvPr>
          <p:cNvSpPr/>
          <p:nvPr/>
        </p:nvSpPr>
        <p:spPr>
          <a:xfrm rot="10800000">
            <a:off x="4662488" y="2232025"/>
            <a:ext cx="163512" cy="722313"/>
          </a:xfrm>
          <a:prstGeom prst="righ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highlight>
                <a:srgbClr val="FFFF00"/>
              </a:highlight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2C9D278-14AD-443D-8F85-21FCF07C63C4}"/>
              </a:ext>
            </a:extLst>
          </p:cNvPr>
          <p:cNvCxnSpPr>
            <a:cxnSpLocks/>
          </p:cNvCxnSpPr>
          <p:nvPr/>
        </p:nvCxnSpPr>
        <p:spPr>
          <a:xfrm>
            <a:off x="2322513" y="2954338"/>
            <a:ext cx="330993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31">
            <a:extLst>
              <a:ext uri="{FF2B5EF4-FFF2-40B4-BE49-F238E27FC236}">
                <a16:creationId xmlns:a16="http://schemas.microsoft.com/office/drawing/2014/main" id="{FF6883C8-7F4F-4F69-B731-F179C6744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133600"/>
            <a:ext cx="3505200" cy="609600"/>
          </a:xfrm>
          <a:prstGeom prst="rect">
            <a:avLst/>
          </a:prstGeom>
          <a:solidFill>
            <a:srgbClr val="FFFF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323" name="Rectangle 1026">
            <a:extLst>
              <a:ext uri="{FF2B5EF4-FFF2-40B4-BE49-F238E27FC236}">
                <a16:creationId xmlns:a16="http://schemas.microsoft.com/office/drawing/2014/main" id="{BAEAC62F-5135-4769-A071-80A2187D90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Side-by-Side Chart Example</a:t>
            </a:r>
          </a:p>
        </p:txBody>
      </p:sp>
      <p:sp>
        <p:nvSpPr>
          <p:cNvPr id="56324" name="Rectangle 1027">
            <a:extLst>
              <a:ext uri="{FF2B5EF4-FFF2-40B4-BE49-F238E27FC236}">
                <a16:creationId xmlns:a16="http://schemas.microsoft.com/office/drawing/2014/main" id="{0728F8B4-F7AE-43E2-9DD3-6FEA64C33C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0" y="1447800"/>
            <a:ext cx="8077200" cy="533400"/>
          </a:xfrm>
        </p:spPr>
        <p:txBody>
          <a:bodyPr/>
          <a:lstStyle/>
          <a:p>
            <a:r>
              <a:rPr lang="en-US" altLang="en-US" sz="2300"/>
              <a:t>Sales by quarter for three sales territories: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</p:txBody>
      </p:sp>
      <p:graphicFrame>
        <p:nvGraphicFramePr>
          <p:cNvPr id="56325" name="Object 1028">
            <a:extLst>
              <a:ext uri="{FF2B5EF4-FFF2-40B4-BE49-F238E27FC236}">
                <a16:creationId xmlns:a16="http://schemas.microsoft.com/office/drawing/2014/main" id="{0889ECFC-9C99-4EDA-87C1-CFA1490C2E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2514600"/>
          <a:ext cx="6448425" cy="397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3" name="Chart" r:id="rId3" imgW="5524588" imgH="3409994" progId="MSGraph.Chart.8">
                  <p:embed followColorScheme="full"/>
                </p:oleObj>
              </mc:Choice>
              <mc:Fallback>
                <p:oleObj name="Chart" r:id="rId3" imgW="5524588" imgH="3409994" progId="MSGraph.Chart.8">
                  <p:embed followColorScheme="full"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514600"/>
                        <a:ext cx="6448425" cy="397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326" name="Picture 1030">
            <a:extLst>
              <a:ext uri="{FF2B5EF4-FFF2-40B4-BE49-F238E27FC236}">
                <a16:creationId xmlns:a16="http://schemas.microsoft.com/office/drawing/2014/main" id="{29C8DA74-7EE6-4BE3-AABB-193D3CFA0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449580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>
            <a:extLst>
              <a:ext uri="{FF2B5EF4-FFF2-40B4-BE49-F238E27FC236}">
                <a16:creationId xmlns:a16="http://schemas.microsoft.com/office/drawing/2014/main" id="{6054ACA0-6CF8-4C4B-8E7D-86270DD398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828800"/>
            <a:ext cx="7239000" cy="4114800"/>
          </a:xfrm>
        </p:spPr>
        <p:txBody>
          <a:bodyPr/>
          <a:lstStyle/>
          <a:p>
            <a:r>
              <a:rPr lang="en-US" altLang="en-US">
                <a:solidFill>
                  <a:schemeClr val="folHlink"/>
                </a:solidFill>
              </a:rPr>
              <a:t>Line charts</a:t>
            </a:r>
            <a:r>
              <a:rPr lang="en-US" altLang="en-US"/>
              <a:t> show values of one variable vs. time</a:t>
            </a:r>
          </a:p>
          <a:p>
            <a:pPr lvl="1"/>
            <a:r>
              <a:rPr lang="en-US" altLang="en-US" sz="2300"/>
              <a:t>Time is traditionally shown on the horizontal axis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sz="2300"/>
          </a:p>
          <a:p>
            <a:r>
              <a:rPr lang="en-US" altLang="en-US">
                <a:solidFill>
                  <a:schemeClr val="folHlink"/>
                </a:solidFill>
              </a:rPr>
              <a:t>Scatter Diagrams</a:t>
            </a:r>
            <a:r>
              <a:rPr lang="en-US" altLang="en-US"/>
              <a:t> show points for bivariate data </a:t>
            </a:r>
            <a:endParaRPr lang="en-US" altLang="en-US" sz="2300"/>
          </a:p>
          <a:p>
            <a:pPr lvl="1"/>
            <a:r>
              <a:rPr lang="en-US" altLang="en-US" sz="2300"/>
              <a:t>one variable is measured on the vertical axis and the other variable is measured on the horizontal axis</a:t>
            </a:r>
          </a:p>
        </p:txBody>
      </p:sp>
      <p:sp>
        <p:nvSpPr>
          <p:cNvPr id="57347" name="Rectangle 4">
            <a:extLst>
              <a:ext uri="{FF2B5EF4-FFF2-40B4-BE49-F238E27FC236}">
                <a16:creationId xmlns:a16="http://schemas.microsoft.com/office/drawing/2014/main" id="{8997235B-6C2B-461A-94E0-ECCE13A72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28600"/>
            <a:ext cx="77930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 anchor="b"/>
          <a:lstStyle>
            <a:lvl1pPr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3738" indent="-268288" defTabSz="8524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8388" indent="-215900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93838" indent="-212725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9288" indent="-212725" defTabSz="852488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64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36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908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80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>
                <a:solidFill>
                  <a:schemeClr val="tx2"/>
                </a:solidFill>
                <a:latin typeface="Tahoma" panose="020B0604030504040204" pitchFamily="34" charset="0"/>
              </a:rPr>
              <a:t>Line Charts and </a:t>
            </a:r>
            <a:br>
              <a:rPr lang="en-US" altLang="en-US" sz="4100">
                <a:solidFill>
                  <a:schemeClr val="tx2"/>
                </a:solidFill>
                <a:latin typeface="Tahoma" panose="020B0604030504040204" pitchFamily="34" charset="0"/>
              </a:rPr>
            </a:br>
            <a:r>
              <a:rPr lang="en-US" altLang="en-US" sz="4100">
                <a:solidFill>
                  <a:schemeClr val="tx2"/>
                </a:solidFill>
                <a:latin typeface="Tahoma" panose="020B0604030504040204" pitchFamily="34" charset="0"/>
              </a:rPr>
              <a:t>Scatter Diagrams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7456F471-DBFD-4991-99FF-5F6F08D92C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Line Chart Example</a:t>
            </a:r>
          </a:p>
        </p:txBody>
      </p:sp>
      <p:graphicFrame>
        <p:nvGraphicFramePr>
          <p:cNvPr id="58371" name="Object 5">
            <a:extLst>
              <a:ext uri="{FF2B5EF4-FFF2-40B4-BE49-F238E27FC236}">
                <a16:creationId xmlns:a16="http://schemas.microsoft.com/office/drawing/2014/main" id="{1FEC2EC9-2892-4C68-ABE0-E7616CCAC7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1828800"/>
          <a:ext cx="6867525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3" name="Chart" r:id="rId3" imgW="4114800" imgH="2390851" progId="Excel.Chart.8">
                  <p:embed/>
                </p:oleObj>
              </mc:Choice>
              <mc:Fallback>
                <p:oleObj name="Chart" r:id="rId3" imgW="4114800" imgH="2390851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828800"/>
                        <a:ext cx="6867525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982" name="Group 238">
            <a:extLst>
              <a:ext uri="{FF2B5EF4-FFF2-40B4-BE49-F238E27FC236}">
                <a16:creationId xmlns:a16="http://schemas.microsoft.com/office/drawing/2014/main" id="{8931E932-9E2F-4443-923D-4B8D689BC647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1828800"/>
          <a:ext cx="1600200" cy="4341813"/>
        </p:xfrm>
        <a:graphic>
          <a:graphicData uri="http://schemas.openxmlformats.org/drawingml/2006/table">
            <a:tbl>
              <a:tblPr/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36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2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Inflation Rate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4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1985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3.56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6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1986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1.86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0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1987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3.65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6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1988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4.14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0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1989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4.82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6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0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1991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4.21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0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1992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3.01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0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1993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2.99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46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1994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2.56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0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1995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2.83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0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1996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2.95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46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1997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2.29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0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1998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1.56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30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1999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2.21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30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3.36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46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2001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2.85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30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2002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1.58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B95D75FE-4904-479A-9CD7-87F3340919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93038" cy="76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/>
              <a:t>Scatter Diagram Example</a:t>
            </a:r>
          </a:p>
        </p:txBody>
      </p:sp>
      <p:graphicFrame>
        <p:nvGraphicFramePr>
          <p:cNvPr id="59395" name="Object 4">
            <a:extLst>
              <a:ext uri="{FF2B5EF4-FFF2-40B4-BE49-F238E27FC236}">
                <a16:creationId xmlns:a16="http://schemas.microsoft.com/office/drawing/2014/main" id="{6C7E1A7F-61E5-4FAC-A43A-08336ABFC3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1752600"/>
          <a:ext cx="69342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9" name="Chart" r:id="rId3" imgW="4410075" imgH="2390851" progId="Excel.Chart.8">
                  <p:embed/>
                </p:oleObj>
              </mc:Choice>
              <mc:Fallback>
                <p:oleObj name="Chart" r:id="rId3" imgW="4410075" imgH="2390851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752600"/>
                        <a:ext cx="693420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940" name="Group 124">
            <a:extLst>
              <a:ext uri="{FF2B5EF4-FFF2-40B4-BE49-F238E27FC236}">
                <a16:creationId xmlns:a16="http://schemas.microsoft.com/office/drawing/2014/main" id="{883F34D2-81D9-4775-8C69-F63C2B56499E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2133600"/>
          <a:ext cx="1905000" cy="3597273"/>
        </p:xfrm>
        <a:graphic>
          <a:graphicData uri="http://schemas.openxmlformats.org/drawingml/2006/table">
            <a:tbl>
              <a:tblPr/>
              <a:tblGrid>
                <a:gridCol w="93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2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 per day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per day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3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3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3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3AA62EA4-7769-4E8C-8F18-59F5EE7F0C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Relationships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74F4D6D6-3EAF-4F81-BAB4-8EB3CF531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077200" cy="685800"/>
          </a:xfrm>
        </p:spPr>
        <p:txBody>
          <a:bodyPr/>
          <a:lstStyle/>
          <a:p>
            <a:r>
              <a:rPr lang="en-US" altLang="en-US"/>
              <a:t>Linear Relationships</a:t>
            </a:r>
          </a:p>
        </p:txBody>
      </p:sp>
      <p:graphicFrame>
        <p:nvGraphicFramePr>
          <p:cNvPr id="60420" name="Object 6">
            <a:extLst>
              <a:ext uri="{FF2B5EF4-FFF2-40B4-BE49-F238E27FC236}">
                <a16:creationId xmlns:a16="http://schemas.microsoft.com/office/drawing/2014/main" id="{E21C410E-B9E5-4DEA-ACC3-0B56B11467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725" y="2362200"/>
          <a:ext cx="8448675" cy="372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8" name="Drawing" r:id="rId3" imgW="8458200" imgH="3733800" progId="Presentations.Drawing.10">
                  <p:embed/>
                </p:oleObj>
              </mc:Choice>
              <mc:Fallback>
                <p:oleObj name="Drawing" r:id="rId3" imgW="8458200" imgH="3733800" progId="Presentations.Drawing.1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2362200"/>
                        <a:ext cx="8448675" cy="372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1" name="Rectangle 7">
            <a:extLst>
              <a:ext uri="{FF2B5EF4-FFF2-40B4-BE49-F238E27FC236}">
                <a16:creationId xmlns:a16="http://schemas.microsoft.com/office/drawing/2014/main" id="{C9844940-5080-494A-9F3B-138AE4A18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562600"/>
            <a:ext cx="3733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3738" indent="-268288" defTabSz="8524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8388" indent="-215900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93838" indent="-212725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9288" indent="-212725" defTabSz="852488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64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36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908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80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sz="20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6FB1DD78-3F49-4A79-992C-6D1624B146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Learning Module Summary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76EFAD8C-157B-48B2-9C26-37358DCBB8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610600" cy="453231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/>
              <a:t>Reviewed key data collection methods</a:t>
            </a:r>
          </a:p>
          <a:p>
            <a:pPr>
              <a:lnSpc>
                <a:spcPct val="110000"/>
              </a:lnSpc>
            </a:pPr>
            <a:r>
              <a:rPr lang="en-US" altLang="en-US"/>
              <a:t>Introduced key definitions: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chemeClr val="hlink"/>
                </a:solidFill>
                <a:sym typeface="Symbol" panose="05050102010706020507" pitchFamily="18" charset="2"/>
              </a:rPr>
              <a:t></a:t>
            </a:r>
            <a:r>
              <a:rPr lang="en-US" altLang="en-US" sz="1800"/>
              <a:t>Population vs. Sample		</a:t>
            </a:r>
            <a:r>
              <a:rPr lang="en-US" altLang="en-US" sz="1800">
                <a:solidFill>
                  <a:schemeClr val="hlink"/>
                </a:solidFill>
                <a:sym typeface="Symbol" panose="05050102010706020507" pitchFamily="18" charset="2"/>
              </a:rPr>
              <a:t></a:t>
            </a:r>
            <a:r>
              <a:rPr lang="en-US" altLang="en-US" sz="1800"/>
              <a:t>Primary vs. Secondary data types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chemeClr val="hlink"/>
                </a:solidFill>
                <a:sym typeface="Symbol" panose="05050102010706020507" pitchFamily="18" charset="2"/>
              </a:rPr>
              <a:t></a:t>
            </a:r>
            <a:r>
              <a:rPr lang="en-US" altLang="en-US" sz="1800"/>
              <a:t>Qualitative vs. Qualitative data	</a:t>
            </a:r>
            <a:r>
              <a:rPr lang="en-US" altLang="en-US" sz="1800">
                <a:solidFill>
                  <a:schemeClr val="hlink"/>
                </a:solidFill>
                <a:sym typeface="Symbol" panose="05050102010706020507" pitchFamily="18" charset="2"/>
              </a:rPr>
              <a:t></a:t>
            </a:r>
            <a:r>
              <a:rPr lang="en-US" altLang="en-US" sz="1800"/>
              <a:t>Time Series vs. Cross-Sectional data</a:t>
            </a: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en-US" altLang="en-US"/>
              <a:t>Examined descriptive vs. inferential statistics</a:t>
            </a:r>
          </a:p>
          <a:p>
            <a:pPr>
              <a:lnSpc>
                <a:spcPct val="110000"/>
              </a:lnSpc>
            </a:pPr>
            <a:r>
              <a:rPr lang="en-US" altLang="en-US"/>
              <a:t>Described different sampling techniques</a:t>
            </a:r>
          </a:p>
          <a:p>
            <a:pPr>
              <a:lnSpc>
                <a:spcPct val="110000"/>
              </a:lnSpc>
            </a:pPr>
            <a:r>
              <a:rPr lang="en-US" altLang="en-US"/>
              <a:t>Reviewed data types and measurement levels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>
            <a:extLst>
              <a:ext uri="{FF2B5EF4-FFF2-40B4-BE49-F238E27FC236}">
                <a16:creationId xmlns:a16="http://schemas.microsoft.com/office/drawing/2014/main" id="{00E39C23-A8CD-41A3-8AE9-49AE3A9C6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562600"/>
            <a:ext cx="3733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3738" indent="-268288" defTabSz="8524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8388" indent="-215900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93838" indent="-212725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9288" indent="-212725" defTabSz="852488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64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36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908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80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62467" name="Rectangle 7">
            <a:extLst>
              <a:ext uri="{FF2B5EF4-FFF2-40B4-BE49-F238E27FC236}">
                <a16:creationId xmlns:a16="http://schemas.microsoft.com/office/drawing/2014/main" id="{8E8214C0-FAC2-41F8-A06A-DEDB23FF79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4400"/>
            <a:r>
              <a:rPr lang="en-US" altLang="en-US"/>
              <a:t>Data Collections Examples</a:t>
            </a:r>
          </a:p>
        </p:txBody>
      </p:sp>
      <p:sp>
        <p:nvSpPr>
          <p:cNvPr id="62468" name="Text Box 8">
            <a:extLst>
              <a:ext uri="{FF2B5EF4-FFF2-40B4-BE49-F238E27FC236}">
                <a16:creationId xmlns:a16="http://schemas.microsoft.com/office/drawing/2014/main" id="{DA97A4AF-5AF2-438A-8A05-C7D5AFBE3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03325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i="1">
                <a:solidFill>
                  <a:srgbClr val="000099"/>
                </a:solidFill>
                <a:latin typeface="Tahoma" panose="020B0604030504040204" pitchFamily="34" charset="0"/>
              </a:rPr>
              <a:t>(continued)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537921-189D-4BBE-BCEA-1A0FB1119A01}"/>
              </a:ext>
            </a:extLst>
          </p:cNvPr>
          <p:cNvSpPr/>
          <p:nvPr/>
        </p:nvSpPr>
        <p:spPr bwMode="auto">
          <a:xfrm>
            <a:off x="890588" y="1997075"/>
            <a:ext cx="3684587" cy="685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txBody>
          <a:bodyPr lIns="85342" tIns="42672" rIns="85342" bIns="42672" anchor="ctr"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bg1"/>
                </a:solidFill>
                <a:hlinkClick r:id="rId2"/>
              </a:rPr>
              <a:t>License Plate Reader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hlinkClick r:id="rId3"/>
            <a:extLst>
              <a:ext uri="{FF2B5EF4-FFF2-40B4-BE49-F238E27FC236}">
                <a16:creationId xmlns:a16="http://schemas.microsoft.com/office/drawing/2014/main" id="{85F03047-FBE4-4C03-A661-89D8BDE47C68}"/>
              </a:ext>
            </a:extLst>
          </p:cNvPr>
          <p:cNvSpPr/>
          <p:nvPr/>
        </p:nvSpPr>
        <p:spPr bwMode="auto">
          <a:xfrm>
            <a:off x="890588" y="2943225"/>
            <a:ext cx="3684587" cy="685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txBody>
          <a:bodyPr lIns="85342" tIns="42672" rIns="85342" bIns="42672" anchor="ctr"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bg1"/>
                </a:solidFill>
                <a:hlinkClick r:id="rId3"/>
              </a:rPr>
              <a:t>Facial Recognition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510695-BCC7-4933-9F71-573687A4FC8A}"/>
              </a:ext>
            </a:extLst>
          </p:cNvPr>
          <p:cNvSpPr/>
          <p:nvPr/>
        </p:nvSpPr>
        <p:spPr bwMode="auto">
          <a:xfrm>
            <a:off x="841375" y="3933825"/>
            <a:ext cx="3733800" cy="685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txBody>
          <a:bodyPr lIns="85342" tIns="42672" rIns="85342" bIns="42672" anchor="ctr"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bg1"/>
                </a:solidFill>
                <a:hlinkClick r:id="rId4"/>
              </a:rPr>
              <a:t>Google Tracking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hlinkClick r:id="rId5"/>
            <a:extLst>
              <a:ext uri="{FF2B5EF4-FFF2-40B4-BE49-F238E27FC236}">
                <a16:creationId xmlns:a16="http://schemas.microsoft.com/office/drawing/2014/main" id="{EC6C6524-E9E0-426A-9DA8-729C5A574422}"/>
              </a:ext>
            </a:extLst>
          </p:cNvPr>
          <p:cNvSpPr/>
          <p:nvPr/>
        </p:nvSpPr>
        <p:spPr bwMode="auto">
          <a:xfrm>
            <a:off x="4800600" y="1993900"/>
            <a:ext cx="3684588" cy="685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txBody>
          <a:bodyPr lIns="85342" tIns="42672" rIns="85342" bIns="42672" anchor="ctr"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bg1"/>
                </a:solidFill>
                <a:hlinkClick r:id="rId5"/>
              </a:rPr>
              <a:t>Smart TV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hlinkClick r:id="rId6"/>
            <a:extLst>
              <a:ext uri="{FF2B5EF4-FFF2-40B4-BE49-F238E27FC236}">
                <a16:creationId xmlns:a16="http://schemas.microsoft.com/office/drawing/2014/main" id="{AD2F292A-7CA0-49CF-AF7A-47CF73AF00C3}"/>
              </a:ext>
            </a:extLst>
          </p:cNvPr>
          <p:cNvSpPr/>
          <p:nvPr/>
        </p:nvSpPr>
        <p:spPr bwMode="auto">
          <a:xfrm>
            <a:off x="4800600" y="2943225"/>
            <a:ext cx="3684588" cy="685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txBody>
          <a:bodyPr lIns="85342" tIns="42672" rIns="85342" bIns="42672" anchor="ctr"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bg1"/>
                </a:solidFill>
                <a:hlinkClick r:id="rId6"/>
              </a:rPr>
              <a:t>Facebook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hlinkClick r:id="rId7"/>
            <a:extLst>
              <a:ext uri="{FF2B5EF4-FFF2-40B4-BE49-F238E27FC236}">
                <a16:creationId xmlns:a16="http://schemas.microsoft.com/office/drawing/2014/main" id="{A0877764-D2A6-4EF7-8140-41A9E7E86BA6}"/>
              </a:ext>
            </a:extLst>
          </p:cNvPr>
          <p:cNvSpPr/>
          <p:nvPr/>
        </p:nvSpPr>
        <p:spPr bwMode="auto">
          <a:xfrm>
            <a:off x="4832350" y="3892550"/>
            <a:ext cx="3684588" cy="685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txBody>
          <a:bodyPr lIns="85342" tIns="42672" rIns="85342" bIns="42672" anchor="ctr"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bg1"/>
                </a:solidFill>
                <a:hlinkClick r:id="rId7"/>
              </a:rPr>
              <a:t>Stores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hlinkClick r:id="rId8"/>
            <a:extLst>
              <a:ext uri="{FF2B5EF4-FFF2-40B4-BE49-F238E27FC236}">
                <a16:creationId xmlns:a16="http://schemas.microsoft.com/office/drawing/2014/main" id="{D726AA37-8A9D-4EB0-9A9D-8F1F83DC0FF9}"/>
              </a:ext>
            </a:extLst>
          </p:cNvPr>
          <p:cNvSpPr/>
          <p:nvPr/>
        </p:nvSpPr>
        <p:spPr bwMode="auto">
          <a:xfrm>
            <a:off x="841375" y="4848225"/>
            <a:ext cx="3733800" cy="685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txBody>
          <a:bodyPr lIns="85342" tIns="42672" rIns="85342" bIns="42672" anchor="ctr"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bg1"/>
                </a:solidFill>
                <a:hlinkClick r:id="rId8"/>
              </a:rPr>
              <a:t>Palantir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hlinkClick r:id="rId9"/>
            <a:extLst>
              <a:ext uri="{FF2B5EF4-FFF2-40B4-BE49-F238E27FC236}">
                <a16:creationId xmlns:a16="http://schemas.microsoft.com/office/drawing/2014/main" id="{EF08AE1B-4F5F-4105-8AE9-80474B1A435C}"/>
              </a:ext>
            </a:extLst>
          </p:cNvPr>
          <p:cNvSpPr/>
          <p:nvPr/>
        </p:nvSpPr>
        <p:spPr bwMode="auto">
          <a:xfrm>
            <a:off x="4852988" y="4841875"/>
            <a:ext cx="3733800" cy="685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txBody>
          <a:bodyPr lIns="85342" tIns="42672" rIns="85342" bIns="42672" anchor="ctr"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bg1"/>
                </a:solidFill>
                <a:hlinkClick r:id="rId9"/>
              </a:rPr>
              <a:t>Alexa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C5B726A-3DB1-4719-AEE4-3AA0A50D4712}"/>
              </a:ext>
            </a:extLst>
          </p:cNvPr>
          <p:cNvSpPr txBox="1">
            <a:spLocks/>
          </p:cNvSpPr>
          <p:nvPr/>
        </p:nvSpPr>
        <p:spPr>
          <a:xfrm>
            <a:off x="1722438" y="4675188"/>
            <a:ext cx="6156325" cy="808037"/>
          </a:xfrm>
          <a:prstGeom prst="rect">
            <a:avLst/>
          </a:prstGeom>
        </p:spPr>
        <p:txBody>
          <a:bodyPr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endParaRPr lang="en-US" sz="3200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F34D6C7-580D-4406-8C09-A3AB4DF721B7}"/>
              </a:ext>
            </a:extLst>
          </p:cNvPr>
          <p:cNvSpPr txBox="1">
            <a:spLocks/>
          </p:cNvSpPr>
          <p:nvPr/>
        </p:nvSpPr>
        <p:spPr>
          <a:xfrm>
            <a:off x="1656907" y="1902607"/>
            <a:ext cx="5830185" cy="774109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endParaRPr lang="en-US" sz="4800" b="1" dirty="0">
              <a:solidFill>
                <a:srgbClr val="003300"/>
              </a:solidFill>
              <a:latin typeface="+mj-lt"/>
              <a:ea typeface="+mj-ea"/>
              <a:cs typeface="+mj-cs"/>
            </a:endParaRPr>
          </a:p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3300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rPr>
              <a:t>T1LM2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38D26F5-B743-43A1-B9DA-0441EBD2F726}"/>
              </a:ext>
            </a:extLst>
          </p:cNvPr>
          <p:cNvSpPr txBox="1">
            <a:spLocks noChangeAspect="1"/>
          </p:cNvSpPr>
          <p:nvPr/>
        </p:nvSpPr>
        <p:spPr>
          <a:xfrm>
            <a:off x="1577587" y="3026291"/>
            <a:ext cx="6301564" cy="805417"/>
          </a:xfrm>
          <a:prstGeom prst="rect">
            <a:avLst/>
          </a:prstGeom>
          <a:scene3d>
            <a:camera prst="orthographicFront"/>
            <a:lightRig rig="soft" dir="t">
              <a:rot lat="0" lon="0" rev="2400000"/>
            </a:lightRig>
          </a:scene3d>
          <a:sp3d extrusionH="76200">
            <a:extrusionClr>
              <a:schemeClr val="accent2">
                <a:lumMod val="75000"/>
              </a:schemeClr>
            </a:extrusionClr>
          </a:sp3d>
        </p:spPr>
        <p:txBody>
          <a:bodyPr anchor="ctr">
            <a:sp3d>
              <a:bevelT w="19050" h="12700"/>
            </a:sp3d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</a:t>
            </a:r>
          </a:p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rPr>
              <a:t>End</a:t>
            </a:r>
          </a:p>
        </p:txBody>
      </p:sp>
      <p:sp>
        <p:nvSpPr>
          <p:cNvPr id="120837" name="TextBox 1">
            <a:extLst>
              <a:ext uri="{FF2B5EF4-FFF2-40B4-BE49-F238E27FC236}">
                <a16:creationId xmlns:a16="http://schemas.microsoft.com/office/drawing/2014/main" id="{F26B86A5-03DF-439C-AFA2-10302B652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35252"/>
            <a:ext cx="5761038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Aft>
                <a:spcPct val="40000"/>
              </a:spcAft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Aft>
                <a:spcPct val="40000"/>
              </a:spcAft>
              <a:buChar char="–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Aft>
                <a:spcPct val="4000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Aft>
                <a:spcPct val="40000"/>
              </a:spcAft>
              <a:buChar char="–"/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Aft>
                <a:spcPct val="4000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  <a:defRPr/>
            </a:pPr>
            <a:r>
              <a:rPr lang="en-US" altLang="en-US" sz="2800" dirty="0">
                <a:solidFill>
                  <a:srgbClr val="800000"/>
                </a:solidFill>
                <a:latin typeface="Lucida Bright" panose="02040602050505020304" pitchFamily="18" charset="0"/>
              </a:rPr>
              <a:t>        CSUSM</a:t>
            </a:r>
            <a:endParaRPr lang="en-US" altLang="en-US" sz="2800" dirty="0">
              <a:solidFill>
                <a:schemeClr val="tx2">
                  <a:lumMod val="50000"/>
                </a:schemeClr>
              </a:solidFill>
              <a:latin typeface="Lucida Bright" panose="02040602050505020304" pitchFamily="18" charset="0"/>
              <a:cs typeface="FrankRuehl" panose="020E0503060101010101" pitchFamily="34" charset="-79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63F8BB23-708B-46AD-AB62-F77A1DFCF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70C0"/>
                </a:solidFill>
              </a:rPr>
              <a:t>Market Research Process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B9DD10-CC11-4B3F-931C-A70D5EE6CBDE}"/>
              </a:ext>
            </a:extLst>
          </p:cNvPr>
          <p:cNvSpPr/>
          <p:nvPr/>
        </p:nvSpPr>
        <p:spPr>
          <a:xfrm>
            <a:off x="3459163" y="2536825"/>
            <a:ext cx="2487612" cy="685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hlinkClick r:id="rId2"/>
              </a:rPr>
              <a:t>Burke and Associates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0A8ADE9-9190-46BF-B639-5D0AA922B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Descriptive Statistics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9817D716-8381-4EB6-B41D-59F15A51B6F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76400"/>
            <a:ext cx="5562600" cy="4114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2700" b="1"/>
              <a:t>Collect data</a:t>
            </a:r>
          </a:p>
          <a:p>
            <a:pPr lvl="1">
              <a:lnSpc>
                <a:spcPct val="110000"/>
              </a:lnSpc>
            </a:pPr>
            <a:r>
              <a:rPr lang="en-US" altLang="en-US" sz="2700"/>
              <a:t>e.g. Survey, Observation, 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2700"/>
              <a:t>		     Experiments</a:t>
            </a:r>
          </a:p>
          <a:p>
            <a:pPr>
              <a:lnSpc>
                <a:spcPct val="110000"/>
              </a:lnSpc>
              <a:spcBef>
                <a:spcPct val="70000"/>
              </a:spcBef>
            </a:pPr>
            <a:r>
              <a:rPr lang="en-US" altLang="en-US" sz="2700" b="1"/>
              <a:t>Present data</a:t>
            </a:r>
          </a:p>
          <a:p>
            <a:pPr lvl="1">
              <a:lnSpc>
                <a:spcPct val="110000"/>
              </a:lnSpc>
            </a:pPr>
            <a:r>
              <a:rPr lang="en-US" altLang="en-US" sz="2700"/>
              <a:t>e.g. Charts and graphs</a:t>
            </a:r>
          </a:p>
          <a:p>
            <a:pPr>
              <a:lnSpc>
                <a:spcPct val="110000"/>
              </a:lnSpc>
              <a:spcBef>
                <a:spcPct val="70000"/>
              </a:spcBef>
            </a:pPr>
            <a:r>
              <a:rPr lang="en-US" altLang="en-US" sz="2700" b="1"/>
              <a:t>Characterize data</a:t>
            </a:r>
          </a:p>
          <a:p>
            <a:pPr lvl="1">
              <a:lnSpc>
                <a:spcPct val="110000"/>
              </a:lnSpc>
            </a:pPr>
            <a:r>
              <a:rPr lang="en-US" altLang="en-US" sz="2700"/>
              <a:t>e.g. Sample mean =</a:t>
            </a:r>
            <a:r>
              <a:rPr lang="en-US" altLang="en-US" sz="3200"/>
              <a:t> </a:t>
            </a:r>
          </a:p>
        </p:txBody>
      </p:sp>
      <p:pic>
        <p:nvPicPr>
          <p:cNvPr id="22532" name="Picture 7" descr="BD05590_[1]">
            <a:extLst>
              <a:ext uri="{FF2B5EF4-FFF2-40B4-BE49-F238E27FC236}">
                <a16:creationId xmlns:a16="http://schemas.microsoft.com/office/drawing/2014/main" id="{A7959E26-8E08-407A-8ADA-915D47BE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00200"/>
            <a:ext cx="11588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9" descr="BS01990_[1]">
            <a:extLst>
              <a:ext uri="{FF2B5EF4-FFF2-40B4-BE49-F238E27FC236}">
                <a16:creationId xmlns:a16="http://schemas.microsoft.com/office/drawing/2014/main" id="{780D4487-E3AD-4CFF-9EC4-5118EFEDB9D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3581400"/>
            <a:ext cx="1600200" cy="125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2534" name="Object 13">
            <a:extLst>
              <a:ext uri="{FF2B5EF4-FFF2-40B4-BE49-F238E27FC236}">
                <a16:creationId xmlns:a16="http://schemas.microsoft.com/office/drawing/2014/main" id="{C8AD48EC-A5F6-4B63-9049-A1D5F45C85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5257800"/>
          <a:ext cx="7397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Equation" r:id="rId5" imgW="380835" imgH="431613" progId="Equation.3">
                  <p:embed/>
                </p:oleObj>
              </mc:Choice>
              <mc:Fallback>
                <p:oleObj name="Equation" r:id="rId5" imgW="380835" imgH="431613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257800"/>
                        <a:ext cx="73977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3776F87-189C-4C2B-8D4A-8750DAA0AD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Sources</a:t>
            </a:r>
          </a:p>
        </p:txBody>
      </p:sp>
      <p:sp>
        <p:nvSpPr>
          <p:cNvPr id="23555" name="Line 3">
            <a:extLst>
              <a:ext uri="{FF2B5EF4-FFF2-40B4-BE49-F238E27FC236}">
                <a16:creationId xmlns:a16="http://schemas.microsoft.com/office/drawing/2014/main" id="{747A8C69-71CB-4350-961C-7BFD38DA37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276600"/>
            <a:ext cx="0" cy="609600"/>
          </a:xfrm>
          <a:prstGeom prst="line">
            <a:avLst/>
          </a:prstGeom>
          <a:noFill/>
          <a:ln w="12700">
            <a:solidFill>
              <a:srgbClr val="66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Line 4">
            <a:extLst>
              <a:ext uri="{FF2B5EF4-FFF2-40B4-BE49-F238E27FC236}">
                <a16:creationId xmlns:a16="http://schemas.microsoft.com/office/drawing/2014/main" id="{531C7242-8DC3-4C05-9841-C78D936F6086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2590800"/>
            <a:ext cx="0" cy="546100"/>
          </a:xfrm>
          <a:prstGeom prst="line">
            <a:avLst/>
          </a:prstGeom>
          <a:noFill/>
          <a:ln w="12700">
            <a:solidFill>
              <a:srgbClr val="66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B4433CD9-7D19-4CCC-805F-930F2C328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828800"/>
            <a:ext cx="8020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F2F3E472-470D-4A22-ABC6-3A4B8F794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752600"/>
            <a:ext cx="2819400" cy="917575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en-US" sz="3200" b="1"/>
              <a:t>Primary</a:t>
            </a:r>
            <a:endParaRPr lang="en-US" altLang="en-US" b="1"/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b="1"/>
              <a:t>Data Collection</a:t>
            </a:r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4329A014-19FD-4B8B-9B5A-4FF3EE5FD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752600"/>
            <a:ext cx="2743200" cy="881063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en-US" sz="3200" b="1"/>
              <a:t>Secondary</a:t>
            </a:r>
            <a:endParaRPr lang="en-US" altLang="en-US" b="1"/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en-US" b="1"/>
              <a:t>Data Compilation</a:t>
            </a:r>
          </a:p>
        </p:txBody>
      </p:sp>
      <p:sp>
        <p:nvSpPr>
          <p:cNvPr id="23560" name="Line 8">
            <a:extLst>
              <a:ext uri="{FF2B5EF4-FFF2-40B4-BE49-F238E27FC236}">
                <a16:creationId xmlns:a16="http://schemas.microsoft.com/office/drawing/2014/main" id="{C28C4569-7172-4AA7-B6C3-943A515B79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698750"/>
            <a:ext cx="0" cy="577850"/>
          </a:xfrm>
          <a:prstGeom prst="line">
            <a:avLst/>
          </a:prstGeom>
          <a:noFill/>
          <a:ln w="12700">
            <a:solidFill>
              <a:srgbClr val="66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Line 9">
            <a:extLst>
              <a:ext uri="{FF2B5EF4-FFF2-40B4-BE49-F238E27FC236}">
                <a16:creationId xmlns:a16="http://schemas.microsoft.com/office/drawing/2014/main" id="{CE0D3AD9-A7E0-4A28-8A80-66E07F6610F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3375" y="3276600"/>
            <a:ext cx="2752725" cy="0"/>
          </a:xfrm>
          <a:prstGeom prst="line">
            <a:avLst/>
          </a:prstGeom>
          <a:noFill/>
          <a:ln w="12700">
            <a:solidFill>
              <a:srgbClr val="66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Line 10">
            <a:extLst>
              <a:ext uri="{FF2B5EF4-FFF2-40B4-BE49-F238E27FC236}">
                <a16:creationId xmlns:a16="http://schemas.microsoft.com/office/drawing/2014/main" id="{6A188D42-9783-4BC1-851B-1DA54469DB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276600"/>
            <a:ext cx="0" cy="508000"/>
          </a:xfrm>
          <a:prstGeom prst="line">
            <a:avLst/>
          </a:prstGeom>
          <a:noFill/>
          <a:ln w="12700">
            <a:solidFill>
              <a:srgbClr val="66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Rectangle 11">
            <a:extLst>
              <a:ext uri="{FF2B5EF4-FFF2-40B4-BE49-F238E27FC236}">
                <a16:creationId xmlns:a16="http://schemas.microsoft.com/office/drawing/2014/main" id="{9970CC64-A191-47AE-AE2C-70FE5E49C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810000"/>
            <a:ext cx="2362200" cy="528638"/>
          </a:xfrm>
          <a:prstGeom prst="rect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folHlink"/>
                </a:solidFill>
              </a:rPr>
              <a:t>Observation</a:t>
            </a:r>
          </a:p>
        </p:txBody>
      </p:sp>
      <p:sp>
        <p:nvSpPr>
          <p:cNvPr id="23564" name="Line 12">
            <a:extLst>
              <a:ext uri="{FF2B5EF4-FFF2-40B4-BE49-F238E27FC236}">
                <a16:creationId xmlns:a16="http://schemas.microsoft.com/office/drawing/2014/main" id="{4F51F468-9853-4D45-BC29-DACBC4CAD64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3276600"/>
            <a:ext cx="0" cy="1905000"/>
          </a:xfrm>
          <a:prstGeom prst="line">
            <a:avLst/>
          </a:prstGeom>
          <a:noFill/>
          <a:ln w="12700">
            <a:solidFill>
              <a:srgbClr val="66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Rectangle 13">
            <a:extLst>
              <a:ext uri="{FF2B5EF4-FFF2-40B4-BE49-F238E27FC236}">
                <a16:creationId xmlns:a16="http://schemas.microsoft.com/office/drawing/2014/main" id="{703C82D9-24F7-4905-A224-A2BCB173F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181600"/>
            <a:ext cx="3276600" cy="528638"/>
          </a:xfrm>
          <a:prstGeom prst="rect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folHlink"/>
                </a:solidFill>
              </a:rPr>
              <a:t>Experimentation</a:t>
            </a:r>
          </a:p>
        </p:txBody>
      </p:sp>
      <p:sp>
        <p:nvSpPr>
          <p:cNvPr id="23566" name="Rectangle 14">
            <a:extLst>
              <a:ext uri="{FF2B5EF4-FFF2-40B4-BE49-F238E27FC236}">
                <a16:creationId xmlns:a16="http://schemas.microsoft.com/office/drawing/2014/main" id="{B1C1DD7B-3A38-4C6F-9BE9-EE4CCA48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886200"/>
            <a:ext cx="1447800" cy="528638"/>
          </a:xfrm>
          <a:prstGeom prst="rect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folHlink"/>
                </a:solidFill>
              </a:rPr>
              <a:t>Survey</a:t>
            </a:r>
          </a:p>
        </p:txBody>
      </p:sp>
      <p:sp>
        <p:nvSpPr>
          <p:cNvPr id="23567" name="Rectangle 25">
            <a:extLst>
              <a:ext uri="{FF2B5EF4-FFF2-40B4-BE49-F238E27FC236}">
                <a16:creationId xmlns:a16="http://schemas.microsoft.com/office/drawing/2014/main" id="{E0A9B364-B7D6-4262-9A0B-B65EA0A9C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124200"/>
            <a:ext cx="3810000" cy="950913"/>
          </a:xfrm>
          <a:prstGeom prst="rect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folHlink"/>
                </a:solidFill>
              </a:rPr>
              <a:t>Print or Electronic and WEB</a:t>
            </a:r>
            <a:r>
              <a:rPr lang="en-US" altLang="en-US" sz="2800" b="1">
                <a:solidFill>
                  <a:srgbClr val="333399"/>
                </a:solidFill>
              </a:rPr>
              <a:t> </a:t>
            </a:r>
          </a:p>
        </p:txBody>
      </p:sp>
      <p:graphicFrame>
        <p:nvGraphicFramePr>
          <p:cNvPr id="23568" name="Object 26">
            <a:hlinkClick r:id="" action="ppaction://ole?verb=0"/>
            <a:extLst>
              <a:ext uri="{FF2B5EF4-FFF2-40B4-BE49-F238E27FC236}">
                <a16:creationId xmlns:a16="http://schemas.microsoft.com/office/drawing/2014/main" id="{15176975-934F-468D-B6B1-B8524392B0DF}"/>
              </a:ext>
            </a:extLst>
          </p:cNvPr>
          <p:cNvGraphicFramePr>
            <a:graphicFrameLocks/>
          </p:cNvGraphicFramePr>
          <p:nvPr/>
        </p:nvGraphicFramePr>
        <p:xfrm>
          <a:off x="6872288" y="4338638"/>
          <a:ext cx="17526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1" name="Clip" r:id="rId3" imgW="2106131" imgH="1459554" progId="MS_ClipArt_Gallery.2">
                  <p:embed/>
                </p:oleObj>
              </mc:Choice>
              <mc:Fallback>
                <p:oleObj name="Clip" r:id="rId3" imgW="2106131" imgH="1459554" progId="MS_ClipArt_Gallery.2">
                  <p:embed/>
                  <p:pic>
                    <p:nvPicPr>
                      <p:cNvPr id="0" name="Object 2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2288" y="4338638"/>
                        <a:ext cx="17526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9" name="Object 27">
            <a:hlinkClick r:id="" action="ppaction://ole?verb=0"/>
            <a:extLst>
              <a:ext uri="{FF2B5EF4-FFF2-40B4-BE49-F238E27FC236}">
                <a16:creationId xmlns:a16="http://schemas.microsoft.com/office/drawing/2014/main" id="{DCA939FC-B476-45BA-99FC-4104BD85FFAF}"/>
              </a:ext>
            </a:extLst>
          </p:cNvPr>
          <p:cNvGraphicFramePr>
            <a:graphicFrameLocks/>
          </p:cNvGraphicFramePr>
          <p:nvPr/>
        </p:nvGraphicFramePr>
        <p:xfrm>
          <a:off x="4953000" y="42672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2" name="Clip" r:id="rId5" imgW="1212333" imgH="1532452" progId="MS_ClipArt_Gallery.5">
                  <p:embed/>
                </p:oleObj>
              </mc:Choice>
              <mc:Fallback>
                <p:oleObj name="Clip" r:id="rId5" imgW="1212333" imgH="1532452" progId="MS_ClipArt_Gallery.5">
                  <p:embed/>
                  <p:pic>
                    <p:nvPicPr>
                      <p:cNvPr id="0" name="Object 2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2672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0" name="Object 28">
            <a:hlinkClick r:id="" action="ppaction://ole?verb=0"/>
            <a:extLst>
              <a:ext uri="{FF2B5EF4-FFF2-40B4-BE49-F238E27FC236}">
                <a16:creationId xmlns:a16="http://schemas.microsoft.com/office/drawing/2014/main" id="{EE72690C-A183-44FD-8178-4F9F976882D9}"/>
              </a:ext>
            </a:extLst>
          </p:cNvPr>
          <p:cNvGraphicFramePr>
            <a:graphicFrameLocks/>
          </p:cNvGraphicFramePr>
          <p:nvPr/>
        </p:nvGraphicFramePr>
        <p:xfrm>
          <a:off x="8305800" y="4500563"/>
          <a:ext cx="990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3" name="Clip" r:id="rId7" imgW="1269384" imgH="1293155" progId="MS_ClipArt_Gallery.2">
                  <p:embed/>
                </p:oleObj>
              </mc:Choice>
              <mc:Fallback>
                <p:oleObj name="Clip" r:id="rId7" imgW="1269384" imgH="1293155" progId="MS_ClipArt_Gallery.2">
                  <p:embed/>
                  <p:pic>
                    <p:nvPicPr>
                      <p:cNvPr id="0" name="Object 28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500563"/>
                        <a:ext cx="990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71" name="Picture 30" descr="hh01196a[1]">
            <a:extLst>
              <a:ext uri="{FF2B5EF4-FFF2-40B4-BE49-F238E27FC236}">
                <a16:creationId xmlns:a16="http://schemas.microsoft.com/office/drawing/2014/main" id="{C52FC05A-2B76-46BF-9A79-A4C7E9CE7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2" name="Picture 36" descr="Picture5">
            <a:extLst>
              <a:ext uri="{FF2B5EF4-FFF2-40B4-BE49-F238E27FC236}">
                <a16:creationId xmlns:a16="http://schemas.microsoft.com/office/drawing/2014/main" id="{9FD0B70A-6146-4330-A745-29B3D3C8C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876800"/>
            <a:ext cx="10636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C1668C2-FEEF-45A0-B732-FCA1378223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382000" cy="4114800"/>
          </a:xfrm>
        </p:spPr>
        <p:txBody>
          <a:bodyPr/>
          <a:lstStyle/>
          <a:p>
            <a:pPr marL="342900" indent="-342900" defTabSz="914400">
              <a:lnSpc>
                <a:spcPct val="90000"/>
              </a:lnSpc>
            </a:pPr>
            <a:r>
              <a:rPr lang="en-US" altLang="en-US"/>
              <a:t>A </a:t>
            </a:r>
            <a:r>
              <a:rPr lang="en-US" altLang="en-US" b="1">
                <a:solidFill>
                  <a:schemeClr val="folHlink"/>
                </a:solidFill>
              </a:rPr>
              <a:t>Population</a:t>
            </a:r>
            <a:r>
              <a:rPr lang="en-US" altLang="en-US"/>
              <a:t> is the set of all items or individuals of interest</a:t>
            </a:r>
          </a:p>
          <a:p>
            <a:pPr marL="742950" lvl="1" indent="-285750" defTabSz="914400"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/>
              <a:t>  </a:t>
            </a:r>
            <a:r>
              <a:rPr lang="en-US" altLang="en-US" sz="2000">
                <a:solidFill>
                  <a:schemeClr val="folHlink"/>
                </a:solidFill>
              </a:rPr>
              <a:t>Examples:</a:t>
            </a:r>
            <a:r>
              <a:rPr lang="en-US" altLang="en-US" sz="2000"/>
              <a:t>  	All likely voters in the next election</a:t>
            </a:r>
            <a:r>
              <a:rPr lang="en-US" altLang="en-US" sz="2000">
                <a:solidFill>
                  <a:srgbClr val="66FFFF"/>
                </a:solidFill>
              </a:rPr>
              <a:t>  </a:t>
            </a:r>
          </a:p>
          <a:p>
            <a:pPr marL="342900" indent="-342900" defTabSz="9144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/>
              <a:t>              		All parts produced today</a:t>
            </a:r>
          </a:p>
          <a:p>
            <a:pPr marL="342900" indent="-342900" defTabSz="9144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/>
              <a:t>				All sales receipts for November</a:t>
            </a:r>
          </a:p>
          <a:p>
            <a:pPr marL="342900" indent="-342900" defTabSz="91440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/>
          </a:p>
          <a:p>
            <a:pPr marL="342900" indent="-342900" defTabSz="914400">
              <a:lnSpc>
                <a:spcPct val="90000"/>
              </a:lnSpc>
            </a:pPr>
            <a:r>
              <a:rPr lang="en-US" altLang="en-US"/>
              <a:t>A </a:t>
            </a:r>
            <a:r>
              <a:rPr lang="en-US" altLang="en-US" b="1">
                <a:solidFill>
                  <a:schemeClr val="folHlink"/>
                </a:solidFill>
              </a:rPr>
              <a:t>Sample</a:t>
            </a:r>
            <a:r>
              <a:rPr lang="en-US" altLang="en-US"/>
              <a:t> is a subset of the population</a:t>
            </a:r>
          </a:p>
          <a:p>
            <a:pPr marL="742950" lvl="1" indent="-285750" defTabSz="914400"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solidFill>
                  <a:schemeClr val="folHlink"/>
                </a:solidFill>
              </a:rPr>
              <a:t>  Examples:</a:t>
            </a:r>
            <a:r>
              <a:rPr lang="en-US" altLang="en-US" sz="2000"/>
              <a:t>	1000 voters selected at random for interview</a:t>
            </a:r>
          </a:p>
          <a:p>
            <a:pPr marL="2057400" lvl="4" indent="-228600" defTabSz="9144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		A few parts selected for destructive testing</a:t>
            </a:r>
          </a:p>
          <a:p>
            <a:pPr marL="2057400" lvl="4" indent="-228600" defTabSz="9144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		Every 100</a:t>
            </a:r>
            <a:r>
              <a:rPr lang="en-US" altLang="en-US" baseline="30000"/>
              <a:t>th</a:t>
            </a:r>
            <a:r>
              <a:rPr lang="en-US" altLang="en-US"/>
              <a:t> receipt selected for audit</a:t>
            </a:r>
          </a:p>
        </p:txBody>
      </p:sp>
      <p:sp>
        <p:nvSpPr>
          <p:cNvPr id="24579" name="Rectangle 5">
            <a:extLst>
              <a:ext uri="{FF2B5EF4-FFF2-40B4-BE49-F238E27FC236}">
                <a16:creationId xmlns:a16="http://schemas.microsoft.com/office/drawing/2014/main" id="{BBC342EE-AC8F-43BC-B754-176702D41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Populations and Samples</a:t>
            </a:r>
          </a:p>
        </p:txBody>
      </p:sp>
      <p:sp>
        <p:nvSpPr>
          <p:cNvPr id="24580" name="Rectangle 6">
            <a:extLst>
              <a:ext uri="{FF2B5EF4-FFF2-40B4-BE49-F238E27FC236}">
                <a16:creationId xmlns:a16="http://schemas.microsoft.com/office/drawing/2014/main" id="{5693E9F5-F355-4D22-B24B-2A5F2FAD7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819400"/>
            <a:ext cx="7848600" cy="1066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342" tIns="42672" rIns="85342" bIns="42672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81" name="Rectangle 11">
            <a:extLst>
              <a:ext uri="{FF2B5EF4-FFF2-40B4-BE49-F238E27FC236}">
                <a16:creationId xmlns:a16="http://schemas.microsoft.com/office/drawing/2014/main" id="{9C29B7B2-06F8-42B4-A811-DBC369906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724400"/>
            <a:ext cx="7848600" cy="1066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342" tIns="42672" rIns="85342" bIns="42672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A5655F6-C0D4-40F6-8396-4AF6AB2FC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Population vs. Sample</a:t>
            </a:r>
          </a:p>
        </p:txBody>
      </p:sp>
      <p:sp>
        <p:nvSpPr>
          <p:cNvPr id="25603" name="Oval 12">
            <a:extLst>
              <a:ext uri="{FF2B5EF4-FFF2-40B4-BE49-F238E27FC236}">
                <a16:creationId xmlns:a16="http://schemas.microsoft.com/office/drawing/2014/main" id="{B4C0520D-13D4-478B-9458-BD49DFCA6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590800"/>
            <a:ext cx="3581400" cy="2667000"/>
          </a:xfrm>
          <a:prstGeom prst="ellips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04" name="Rectangle 13">
            <a:extLst>
              <a:ext uri="{FF2B5EF4-FFF2-40B4-BE49-F238E27FC236}">
                <a16:creationId xmlns:a16="http://schemas.microsoft.com/office/drawing/2014/main" id="{F58CBEB5-640C-4B19-B2E9-AB3D7CA03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774950"/>
            <a:ext cx="4508500" cy="278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3738" indent="-268288" defTabSz="8524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8388" indent="-215900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93838" indent="-212725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9288" indent="-212725" defTabSz="852488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64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36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908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80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n"/>
            </a:pPr>
            <a:endParaRPr lang="en-US" altLang="en-US"/>
          </a:p>
        </p:txBody>
      </p:sp>
      <p:sp>
        <p:nvSpPr>
          <p:cNvPr id="25605" name="Oval 14">
            <a:extLst>
              <a:ext uri="{FF2B5EF4-FFF2-40B4-BE49-F238E27FC236}">
                <a16:creationId xmlns:a16="http://schemas.microsoft.com/office/drawing/2014/main" id="{A114A29C-B911-4D03-BF3C-2C62D3554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895600"/>
            <a:ext cx="2286000" cy="2133600"/>
          </a:xfrm>
          <a:prstGeom prst="ellipse">
            <a:avLst/>
          </a:prstGeom>
          <a:noFill/>
          <a:ln w="3175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06" name="Text Box 15">
            <a:extLst>
              <a:ext uri="{FF2B5EF4-FFF2-40B4-BE49-F238E27FC236}">
                <a16:creationId xmlns:a16="http://schemas.microsoft.com/office/drawing/2014/main" id="{F73C92B9-058C-4687-97C4-D2956530D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819400"/>
            <a:ext cx="31242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Tahoma" panose="020B0604030504040204" pitchFamily="34" charset="0"/>
              </a:rPr>
              <a:t>      a  b     c d </a:t>
            </a:r>
          </a:p>
          <a:p>
            <a:pPr>
              <a:spcBef>
                <a:spcPct val="50000"/>
              </a:spcBef>
            </a:pPr>
            <a:r>
              <a:rPr lang="en-US" altLang="en-US">
                <a:latin typeface="Tahoma" panose="020B0604030504040204" pitchFamily="34" charset="0"/>
              </a:rPr>
              <a:t>ef   gh i  jk l   m  n</a:t>
            </a:r>
          </a:p>
          <a:p>
            <a:pPr>
              <a:spcBef>
                <a:spcPct val="50000"/>
              </a:spcBef>
            </a:pPr>
            <a:r>
              <a:rPr lang="en-US" altLang="en-US">
                <a:latin typeface="Tahoma" panose="020B0604030504040204" pitchFamily="34" charset="0"/>
              </a:rPr>
              <a:t>  o  p q   rs  t  u v  w</a:t>
            </a:r>
          </a:p>
          <a:p>
            <a:pPr>
              <a:spcBef>
                <a:spcPct val="50000"/>
              </a:spcBef>
            </a:pPr>
            <a:r>
              <a:rPr lang="en-US" altLang="en-US">
                <a:latin typeface="Tahoma" panose="020B0604030504040204" pitchFamily="34" charset="0"/>
              </a:rPr>
              <a:t>      x   y      z</a:t>
            </a:r>
          </a:p>
          <a:p>
            <a:pPr>
              <a:spcBef>
                <a:spcPct val="50000"/>
              </a:spcBef>
            </a:pPr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25607" name="Text Box 16">
            <a:extLst>
              <a:ext uri="{FF2B5EF4-FFF2-40B4-BE49-F238E27FC236}">
                <a16:creationId xmlns:a16="http://schemas.microsoft.com/office/drawing/2014/main" id="{AA795148-D348-445F-AEED-39A640D85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9050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/>
              <a:t>Population</a:t>
            </a:r>
          </a:p>
        </p:txBody>
      </p:sp>
      <p:sp>
        <p:nvSpPr>
          <p:cNvPr id="25608" name="Text Box 17">
            <a:extLst>
              <a:ext uri="{FF2B5EF4-FFF2-40B4-BE49-F238E27FC236}">
                <a16:creationId xmlns:a16="http://schemas.microsoft.com/office/drawing/2014/main" id="{4A0D210A-42F7-4668-89F8-8046C9FA2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905000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folHlink"/>
                </a:solidFill>
              </a:rPr>
              <a:t>Sample</a:t>
            </a:r>
          </a:p>
        </p:txBody>
      </p:sp>
      <p:sp>
        <p:nvSpPr>
          <p:cNvPr id="25609" name="Text Box 18">
            <a:extLst>
              <a:ext uri="{FF2B5EF4-FFF2-40B4-BE49-F238E27FC236}">
                <a16:creationId xmlns:a16="http://schemas.microsoft.com/office/drawing/2014/main" id="{17C23FAE-EF27-4FD4-ACD4-CDF9EBDF3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895600"/>
            <a:ext cx="31242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Tahoma" panose="020B0604030504040204" pitchFamily="34" charset="0"/>
              </a:rPr>
              <a:t>       </a:t>
            </a:r>
            <a:r>
              <a:rPr lang="en-US" altLang="en-US">
                <a:solidFill>
                  <a:schemeClr val="folHlink"/>
                </a:solidFill>
                <a:latin typeface="Tahoma" panose="020B0604030504040204" pitchFamily="34" charset="0"/>
              </a:rPr>
              <a:t>b     c  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folHlink"/>
                </a:solidFill>
                <a:latin typeface="Tahoma" panose="020B0604030504040204" pitchFamily="34" charset="0"/>
              </a:rPr>
              <a:t>     g i         n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folHlink"/>
                </a:solidFill>
                <a:latin typeface="Tahoma" panose="020B0604030504040204" pitchFamily="34" charset="0"/>
              </a:rPr>
              <a:t>  o      r     u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folHlink"/>
                </a:solidFill>
                <a:latin typeface="Tahoma" panose="020B0604030504040204" pitchFamily="34" charset="0"/>
              </a:rPr>
              <a:t>         y</a:t>
            </a:r>
            <a:r>
              <a:rPr lang="en-US" altLang="en-US">
                <a:latin typeface="Tahoma" panose="020B0604030504040204" pitchFamily="34" charset="0"/>
              </a:rPr>
              <a:t>      </a:t>
            </a:r>
          </a:p>
          <a:p>
            <a:pPr>
              <a:spcBef>
                <a:spcPct val="50000"/>
              </a:spcBef>
            </a:pPr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nHall1">
  <a:themeElements>
    <a:clrScheme name="PrenHall1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PrenHall1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5342" tIns="42672" rIns="85342" bIns="42672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anose="05000000000000000000" pitchFamily="2" charset="2"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5342" tIns="42672" rIns="85342" bIns="42672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anose="05000000000000000000" pitchFamily="2" charset="2"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renHall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nHall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nHall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Designs\PrenHall1.pot</Template>
  <TotalTime>1246</TotalTime>
  <Pages>20</Pages>
  <Words>1898</Words>
  <Application>Microsoft Office PowerPoint</Application>
  <PresentationFormat>On-screen Show (4:3)</PresentationFormat>
  <Paragraphs>461</Paragraphs>
  <Slides>47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Arial</vt:lpstr>
      <vt:lpstr>Times New Roman</vt:lpstr>
      <vt:lpstr>Wingdings</vt:lpstr>
      <vt:lpstr>FrankRuehl</vt:lpstr>
      <vt:lpstr>Tahoma</vt:lpstr>
      <vt:lpstr>Lucida Bright</vt:lpstr>
      <vt:lpstr>PrenHall1</vt:lpstr>
      <vt:lpstr>Equation</vt:lpstr>
      <vt:lpstr>Clip</vt:lpstr>
      <vt:lpstr>Drawing</vt:lpstr>
      <vt:lpstr>Worksheet</vt:lpstr>
      <vt:lpstr>Chart</vt:lpstr>
      <vt:lpstr>PowerPoint Presentation</vt:lpstr>
      <vt:lpstr>Learning Module Goals</vt:lpstr>
      <vt:lpstr>Tools of Business Statistics</vt:lpstr>
      <vt:lpstr>Tools of Business Statistics</vt:lpstr>
      <vt:lpstr>Market Research Process</vt:lpstr>
      <vt:lpstr>Descriptive Statistics</vt:lpstr>
      <vt:lpstr>Data Sources</vt:lpstr>
      <vt:lpstr>Populations and Samples</vt:lpstr>
      <vt:lpstr>Population vs. Sample</vt:lpstr>
      <vt:lpstr>Why Sample?</vt:lpstr>
      <vt:lpstr>Sampling Techniques</vt:lpstr>
      <vt:lpstr>Statistical Sampling</vt:lpstr>
      <vt:lpstr>Simple Random Samples</vt:lpstr>
      <vt:lpstr>Stratified Samples</vt:lpstr>
      <vt:lpstr>Systematic Samples</vt:lpstr>
      <vt:lpstr>Cluster Samples</vt:lpstr>
      <vt:lpstr>Key Definitions</vt:lpstr>
      <vt:lpstr>Inferential Statistics</vt:lpstr>
      <vt:lpstr>Inferential Statistics</vt:lpstr>
      <vt:lpstr>Data Types</vt:lpstr>
      <vt:lpstr>Data Types</vt:lpstr>
      <vt:lpstr>Data Types</vt:lpstr>
      <vt:lpstr>Frequency Distributions</vt:lpstr>
      <vt:lpstr>Why Use Frequency Distributions?</vt:lpstr>
      <vt:lpstr>Frequency Distribution:  Discrete Data</vt:lpstr>
      <vt:lpstr>Relative Frequency</vt:lpstr>
      <vt:lpstr>Frequency Distribution:  Continuous Data</vt:lpstr>
      <vt:lpstr>Grouping Data by Classes</vt:lpstr>
      <vt:lpstr>Frequency Distribution Example</vt:lpstr>
      <vt:lpstr>Histograms</vt:lpstr>
      <vt:lpstr>Histogram Example</vt:lpstr>
      <vt:lpstr>Graphing Categorical Data</vt:lpstr>
      <vt:lpstr>Bar and Pie Charts</vt:lpstr>
      <vt:lpstr>Pie Chart Example</vt:lpstr>
      <vt:lpstr>Bar Chart Example</vt:lpstr>
      <vt:lpstr>Pareto Diagram Example</vt:lpstr>
      <vt:lpstr>Bar Chart Example</vt:lpstr>
      <vt:lpstr>Tabulating and Graphing  Multivariate Categorical Data</vt:lpstr>
      <vt:lpstr>Tabulating and Graphing  Multivariate Categorical Data</vt:lpstr>
      <vt:lpstr>Side-by-Side Chart Example</vt:lpstr>
      <vt:lpstr>PowerPoint Presentation</vt:lpstr>
      <vt:lpstr>Line Chart Example</vt:lpstr>
      <vt:lpstr>Scatter Diagram Example</vt:lpstr>
      <vt:lpstr>Types of Relationships</vt:lpstr>
      <vt:lpstr>Learning Module Summary</vt:lpstr>
      <vt:lpstr>Data Collections Examples</vt:lpstr>
      <vt:lpstr>PowerPoint Presentation</vt:lpstr>
    </vt:vector>
  </TitlesOfParts>
  <Company>University of San Diego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Statistics: A Decision-Making Approach, 6th edition</dc:title>
  <dc:subject>Chapter 1</dc:subject>
  <dc:creator>Dirk Yandell</dc:creator>
  <cp:keywords/>
  <dc:description/>
  <cp:lastModifiedBy>19498</cp:lastModifiedBy>
  <cp:revision>102</cp:revision>
  <cp:lastPrinted>1998-11-22T23:37:53Z</cp:lastPrinted>
  <dcterms:created xsi:type="dcterms:W3CDTF">2001-01-13T00:04:22Z</dcterms:created>
  <dcterms:modified xsi:type="dcterms:W3CDTF">2022-02-01T03:04:50Z</dcterms:modified>
</cp:coreProperties>
</file>